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74" r:id="rId2"/>
    <p:sldId id="272" r:id="rId3"/>
    <p:sldId id="261" r:id="rId4"/>
    <p:sldId id="275" r:id="rId5"/>
    <p:sldId id="276" r:id="rId6"/>
    <p:sldId id="263" r:id="rId7"/>
    <p:sldId id="269" r:id="rId8"/>
    <p:sldId id="265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D2557-3E00-4488-B97D-E08CA79227E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14B79-454A-457D-8F29-157F47EDC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2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14B79-454A-457D-8F29-157F47EDC2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99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Year 6/7  - main focus</a:t>
            </a:r>
          </a:p>
          <a:p>
            <a:r>
              <a:rPr lang="en-GB"/>
              <a:t>15</a:t>
            </a:r>
            <a:r>
              <a:rPr lang="en-GB" baseline="30000"/>
              <a:t>th</a:t>
            </a:r>
            <a:r>
              <a:rPr lang="en-GB"/>
              <a:t> June – on the Extranet  - add link</a:t>
            </a:r>
          </a:p>
          <a:p>
            <a:r>
              <a:rPr lang="en-GB"/>
              <a:t>Add pathway arrows EG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SENIF Emergency Funding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 year review launch from Sep. Form similar to emergency and expected to update provision and outcomes. A randomised sample of pupils will </a:t>
            </a:r>
          </a:p>
          <a:p>
            <a:r>
              <a:rPr lang="en-GB"/>
              <a:t>be selected for a review visit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14B79-454A-457D-8F29-157F47EDC2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31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4291F-CC89-582E-090D-88411CCB1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3F8BC-4209-2AE0-EA00-CDF77AE28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15158-5D0D-2E99-D335-427700526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Annual review resources</a:t>
            </a:r>
          </a:p>
          <a:p>
            <a:r>
              <a:rPr lang="en-GB"/>
              <a:t>E3 videos</a:t>
            </a:r>
          </a:p>
          <a:p>
            <a:r>
              <a:rPr lang="en-GB"/>
              <a:t>Each of the Year 6/7 transition info</a:t>
            </a:r>
          </a:p>
          <a:p>
            <a:r>
              <a:rPr lang="en-GB"/>
              <a:t>Link to be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516D3-DAE0-92AB-722B-F33203CC7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14B79-454A-457D-8F29-157F47EDC2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97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Annual review resources</a:t>
            </a:r>
          </a:p>
          <a:p>
            <a:r>
              <a:rPr lang="en-GB"/>
              <a:t>E3 videos</a:t>
            </a:r>
          </a:p>
          <a:p>
            <a:r>
              <a:rPr lang="en-GB"/>
              <a:t>Each of the Year 6/7 transition info</a:t>
            </a:r>
          </a:p>
          <a:p>
            <a:r>
              <a:rPr lang="en-GB"/>
              <a:t>Link to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14B79-454A-457D-8F29-157F47EDC2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6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14B79-454A-457D-8F29-157F47EDC2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9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AAF7-F41E-41FC-BE6E-3BBBC7BF0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D6EE1-97CD-4A42-8563-56420AF2D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7BC9B-66EF-4F09-92A4-FD5970E9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F8C23-47E0-434F-8FBC-95AE14A5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6CE4-F3F7-442E-9218-FC7412C1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7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6706-8F65-4D92-A914-FD0CC3D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0FCBF-9A48-45CA-A47C-85BF69443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56071-9C96-4A9C-ACB8-3D80CB79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A3F81-75FC-4E3B-BB84-E2F33F71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048E0-856E-4ECC-8E84-27C64A3D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1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7E7D3-B51A-47F0-9337-75FDC7F93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07064-F716-45F6-813C-2E9E60B26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1EC73-8478-4747-AD7C-D7BE62E5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AF458-91BB-4343-AC8E-D761944B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444DB-A406-4217-AEC4-D1B9FC2C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2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B28A-8DCB-47F6-8340-83D324F9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555C-9456-4428-BE29-987E39EC4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D29C3-9236-47C3-9565-FA22B958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BDF69-18B7-47BD-ABE4-32B67595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45A4A-FEAD-46BC-9620-28DA1237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6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F149-E708-4D7D-BDE5-FC7D8384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7732E-909F-4C15-8BCF-5C54EB75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A20A7-556C-450A-9426-011613FB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15D3E-0027-4E3E-BA4D-4CCB2269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3D7F6-9371-4828-BC68-5AC4EEDF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8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EEA-D842-44BC-9E96-CEE7A525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F7B3-7FF0-45CD-AD8A-436506A89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81C33-6B9E-4E54-B687-D56E0CA0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60BB6-1D81-4567-8246-905C6F22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39C4F-FF5C-41AC-9210-B6BD35F2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05760-99C7-49B9-B6D6-B9A01334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7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E68D-C078-4078-AF67-C9BF45FD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E09F9-8195-4E56-8DD8-04BD74F84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DB9D5-131F-45F6-A72D-3E1E6C811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CE243-B179-48B3-897F-285F3CCD1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AABBD-D3A0-40C8-A52C-433F3C851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5CD3E-9965-450D-9E3D-28FC61A6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8F9728-F025-46BB-BDA0-21F2E984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8D540-601D-4DE0-B68E-572D1065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2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A0FB-210D-4EE6-84E3-89158344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F0733-233D-4CA7-9AAF-2F3BABB8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BF3DF-DFE3-405B-96C5-5F7D8808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54610-9365-4979-A847-3120A303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9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EE203-FDF2-4112-A139-93949F99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6FB00-9E6F-4032-8E60-D9BBFB26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12D76-66DE-48D3-8760-BC36DC28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0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0171-725F-4673-9109-28D6D4D2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CDFF-3200-40BD-BCAB-52ED57B76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BFD9-DA5E-4EBA-86ED-991EB83A5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273EC-C311-488B-87D9-D8607A9C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D1F03-A385-481E-B196-B7C68483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35EB9-3675-4BA8-9AEA-DD5D6321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5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2BA7-1543-46B2-BE1C-0CB1B7BF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A0E07-D039-46D6-A351-6643C27BC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A0FA4-2357-4106-9574-55C35A74E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E74F3-D8CD-4FE1-9768-3963510A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693AF-F128-462E-8794-450726EE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48C81-4C82-45CC-9A56-FD7EBFB6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3B843-FEC7-4439-9397-6668EBBE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B1AB6-2643-4942-B8F4-1710F0461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93898-1ED7-449C-B1AE-B1BFC242D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EEFAC-E5A4-4692-873B-85D725B22F53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01AF6-E066-47EC-A157-FD783ECB7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B2822-D817-454C-A5E5-9741982EF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DBCF-2612-43F5-89B7-4BCE7F2A1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7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schools.leicester.gov.uk/alternative-provision/" TargetMode="External"/><Relationship Id="rId4" Type="http://schemas.openxmlformats.org/officeDocument/2006/relationships/hyperlink" Target="https://schools.leicester.gov.uk/services/education-welfare-service/part-time-timetable-alternative-provision-notificatio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hyperlink" Target="https://schools.leicester.gov.uk/services/special-education-needs-and-disability-support-service/quality-inclusion-team/element-3-funding/element-3-funding-application-form/element-3-trai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s.leicester.gov.uk/services/special-education-needs-and-disability-support-service/quality-inclusion-team/element-3-funding/element-3-funding-application-form/" TargetMode="External"/><Relationship Id="rId5" Type="http://schemas.openxmlformats.org/officeDocument/2006/relationships/hyperlink" Target="https://schools.leicester.gov.uk/services/special-education-service/statutory-education-health-and-care-ehc-plans/guidance-how-to-submit-an-annual-review/" TargetMode="External"/><Relationship Id="rId4" Type="http://schemas.openxmlformats.org/officeDocument/2006/relationships/hyperlink" Target="https://schools.leicester.gov.uk/sendco-additional-resour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ethan.pope@leicester.gov.uk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1294FF5-7CBF-0ADB-F4EB-112753798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360A2-B8EE-0076-4AB9-357BEDB3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85" y="334323"/>
            <a:ext cx="8345519" cy="5021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518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1294FF5-7CBF-0ADB-F4EB-112753798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1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544900A-10A1-26FB-1E58-8D36F0971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43614"/>
              </p:ext>
            </p:extLst>
          </p:nvPr>
        </p:nvGraphicFramePr>
        <p:xfrm>
          <a:off x="5408677" y="453087"/>
          <a:ext cx="6228152" cy="2896014"/>
        </p:xfrm>
        <a:graphic>
          <a:graphicData uri="http://schemas.openxmlformats.org/drawingml/2006/table">
            <a:tbl>
              <a:tblPr firstRow="1" lastRow="1" bandRow="1">
                <a:tableStyleId>{22838BEF-8BB2-4498-84A7-C5851F593DF1}</a:tableStyleId>
              </a:tblPr>
              <a:tblGrid>
                <a:gridCol w="3114076">
                  <a:extLst>
                    <a:ext uri="{9D8B030D-6E8A-4147-A177-3AD203B41FA5}">
                      <a16:colId xmlns:a16="http://schemas.microsoft.com/office/drawing/2014/main" val="1759357761"/>
                    </a:ext>
                  </a:extLst>
                </a:gridCol>
                <a:gridCol w="3114076">
                  <a:extLst>
                    <a:ext uri="{9D8B030D-6E8A-4147-A177-3AD203B41FA5}">
                      <a16:colId xmlns:a16="http://schemas.microsoft.com/office/drawing/2014/main" val="3088530011"/>
                    </a:ext>
                  </a:extLst>
                </a:gridCol>
              </a:tblGrid>
              <a:tr h="482669">
                <a:tc>
                  <a:txBody>
                    <a:bodyPr/>
                    <a:lstStyle/>
                    <a:p>
                      <a:r>
                        <a:rPr lang="en-GB"/>
                        <a:t>Roles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Name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22248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r>
                        <a:rPr lang="en-GB"/>
                        <a:t>Chair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Jo 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61052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r>
                        <a:rPr lang="en-GB"/>
                        <a:t>E3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Emma 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35829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b="0">
                          <a:solidFill>
                            <a:srgbClr val="000000"/>
                          </a:solidFill>
                          <a:effectLst/>
                        </a:rPr>
                        <a:t>AP/ Resources for SENDCOs</a:t>
                      </a:r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Michelle 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430712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GB" b="0">
                          <a:solidFill>
                            <a:srgbClr val="000000"/>
                          </a:solidFill>
                          <a:effectLst/>
                        </a:rPr>
                        <a:t>he Waiting Well offer</a:t>
                      </a:r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Beth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767352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Planning for next year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b="0" dirty="0"/>
                        <a:t>Jo 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4586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557F6D6-2750-8D9F-1768-5E8C8567A96C}"/>
              </a:ext>
            </a:extLst>
          </p:cNvPr>
          <p:cNvSpPr txBox="1"/>
          <p:nvPr/>
        </p:nvSpPr>
        <p:spPr>
          <a:xfrm>
            <a:off x="4951467" y="4404365"/>
            <a:ext cx="639143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any questions or queries, please add to the chat.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GB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record. </a:t>
            </a:r>
          </a:p>
          <a:p>
            <a:endParaRPr lang="en-GB" sz="3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7ADAB-C36D-8A54-577C-DCE5478F7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1" y="647895"/>
            <a:ext cx="4282983" cy="5562209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159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1294FF5-7CBF-0ADB-F4EB-112753798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14"/>
          <a:stretch/>
        </p:blipFill>
        <p:spPr>
          <a:xfrm>
            <a:off x="-40926" y="-20889"/>
            <a:ext cx="12231402" cy="6878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106C1-AD2D-D15F-4E55-B32641128E2C}"/>
              </a:ext>
            </a:extLst>
          </p:cNvPr>
          <p:cNvSpPr txBox="1"/>
          <p:nvPr/>
        </p:nvSpPr>
        <p:spPr>
          <a:xfrm>
            <a:off x="337458" y="133793"/>
            <a:ext cx="620485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i="0">
                <a:solidFill>
                  <a:srgbClr val="000000"/>
                </a:solidFill>
                <a:effectLst/>
              </a:rPr>
              <a:t>E3 </a:t>
            </a:r>
            <a:r>
              <a:rPr lang="en-GB" b="1">
                <a:solidFill>
                  <a:srgbClr val="000000"/>
                </a:solidFill>
              </a:rPr>
              <a:t>top up funding</a:t>
            </a:r>
            <a:endParaRPr lang="en-GB" b="1"/>
          </a:p>
        </p:txBody>
      </p:sp>
      <p:pic>
        <p:nvPicPr>
          <p:cNvPr id="2052" name="Picture 4" descr="Stopwatch icon 10 minutes timer vector graphics | Premium Vector">
            <a:extLst>
              <a:ext uri="{FF2B5EF4-FFF2-40B4-BE49-F238E27FC236}">
                <a16:creationId xmlns:a16="http://schemas.microsoft.com/office/drawing/2014/main" id="{274E5AB0-B39B-46BD-109F-FEB7F149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142" y="133793"/>
            <a:ext cx="1066801" cy="12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700C4-C380-4EB0-72D7-83D68829CCD6}"/>
              </a:ext>
            </a:extLst>
          </p:cNvPr>
          <p:cNvSpPr txBox="1"/>
          <p:nvPr/>
        </p:nvSpPr>
        <p:spPr>
          <a:xfrm>
            <a:off x="314311" y="459075"/>
            <a:ext cx="1025571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Y6/7 (deadline reminders) 15</a:t>
            </a:r>
            <a:r>
              <a:rPr lang="en-GB" sz="1800" b="0" i="0" baseline="3000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</a:t>
            </a:r>
            <a:r>
              <a:rPr lang="en-GB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June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1800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/>
            <a:endParaRPr lang="en-GB" sz="1800" b="0" i="0">
              <a:solidFill>
                <a:srgbClr val="000000"/>
              </a:solidFill>
              <a:effectLst/>
              <a:latin typeface="Apto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3A866-0B7C-C2EE-FAD0-C96E6077F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02" y="1088572"/>
            <a:ext cx="9740750" cy="54464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228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037A3CA-9A2D-E121-7A2E-4F4613AEA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-40926" y="-20889"/>
            <a:ext cx="12231402" cy="6878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B5FCF-6E72-93E7-54A2-D76F8E66D4C9}"/>
              </a:ext>
            </a:extLst>
          </p:cNvPr>
          <p:cNvSpPr txBox="1"/>
          <p:nvPr/>
        </p:nvSpPr>
        <p:spPr>
          <a:xfrm>
            <a:off x="319087" y="566678"/>
            <a:ext cx="9777412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GB" b="1" u="sng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GB" sz="1800" b="1" i="0" u="sng">
                <a:solidFill>
                  <a:srgbClr val="000000"/>
                </a:solidFill>
                <a:effectLst/>
                <a:latin typeface="Arial"/>
                <a:cs typeface="Arial"/>
              </a:rPr>
              <a:t>mergency funding T</a:t>
            </a:r>
            <a:r>
              <a:rPr lang="en-GB" b="1" u="sng">
                <a:solidFill>
                  <a:srgbClr val="000000"/>
                </a:solidFill>
                <a:latin typeface="Arial"/>
                <a:cs typeface="Arial"/>
              </a:rPr>
              <a:t>he Emergency funding process is now including:</a:t>
            </a:r>
          </a:p>
          <a:p>
            <a:pPr algn="l" rtl="0" fontAlgn="base"/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>
                <a:latin typeface="Arial"/>
                <a:cs typeface="Arial"/>
              </a:rPr>
              <a:t>B2EE</a:t>
            </a:r>
            <a:r>
              <a:rPr lang="en-US" altLang="en-US">
                <a:latin typeface="Arial"/>
                <a:cs typeface="Arial"/>
              </a:rPr>
              <a:t> (Barriers to Education and Engagement)/</a:t>
            </a:r>
            <a:r>
              <a:rPr lang="en-US" altLang="en-US" b="1">
                <a:latin typeface="Arial"/>
                <a:cs typeface="Arial"/>
              </a:rPr>
              <a:t>EBSA</a:t>
            </a:r>
            <a:r>
              <a:rPr lang="en-US" altLang="en-US">
                <a:latin typeface="Arial"/>
                <a:cs typeface="Arial"/>
              </a:rPr>
              <a:t> (Emotionally Based School Avoidance)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>
                <a:latin typeface="Arial"/>
                <a:cs typeface="Arial"/>
              </a:rPr>
              <a:t>SENIF</a:t>
            </a:r>
            <a:r>
              <a:rPr lang="en-US" altLang="en-US">
                <a:latin typeface="Arial"/>
                <a:cs typeface="Arial"/>
              </a:rPr>
              <a:t> (SEND Inclusion Fund)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13-week funding to support the gradated approach, this could be extended in consultation with SENDSS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The SENIF emergency process has also been introduced to give settings the same 13-week support to build a graduated approach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Benefits to schools through the transition phases 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This is for </a:t>
            </a:r>
            <a:r>
              <a:rPr lang="en-GB" b="1">
                <a:latin typeface="Arial"/>
                <a:cs typeface="Arial"/>
              </a:rPr>
              <a:t>urgent, short-term support</a:t>
            </a:r>
            <a:r>
              <a:rPr lang="en-GB">
                <a:latin typeface="Arial"/>
                <a:cs typeface="Arial"/>
              </a:rPr>
              <a:t> where needs are escalating or emerging.</a:t>
            </a:r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1800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19266-9AD0-DB6C-C6DE-D53C8EFE92D6}"/>
              </a:ext>
            </a:extLst>
          </p:cNvPr>
          <p:cNvSpPr txBox="1"/>
          <p:nvPr/>
        </p:nvSpPr>
        <p:spPr>
          <a:xfrm>
            <a:off x="319087" y="4175046"/>
            <a:ext cx="10167937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GB" sz="18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E3 1-year review (2-year pilot)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From September we will be requesting a mid-point review of the provision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Paperwork is streamlined and similar in format to the emergency review document.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Within the paperwork there would be an expected outcome and provision update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Randomised sample based on pupils to complete a physical review.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Aim: to assess what’s working, what needs adjusting, and how to better support schools and pupils.</a:t>
            </a:r>
            <a:endParaRPr lang="en-GB" sz="1800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2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AB03C-9C8A-7DDC-7A26-4C52F2319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CBE21BD-A3F5-1B03-A44F-F5B0B1789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7E898-F8F4-AD2F-BD61-3F6361C3BBA8}"/>
              </a:ext>
            </a:extLst>
          </p:cNvPr>
          <p:cNvSpPr txBox="1"/>
          <p:nvPr/>
        </p:nvSpPr>
        <p:spPr>
          <a:xfrm>
            <a:off x="1208314" y="903905"/>
            <a:ext cx="6096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  <a:latin typeface="Arial"/>
                <a:cs typeface="Arial"/>
              </a:rPr>
              <a:t>Alternative Provision 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78841-DCD8-CD7F-66C4-6ED9DD11D798}"/>
              </a:ext>
            </a:extLst>
          </p:cNvPr>
          <p:cNvSpPr txBox="1"/>
          <p:nvPr/>
        </p:nvSpPr>
        <p:spPr>
          <a:xfrm>
            <a:off x="1132114" y="1273237"/>
            <a:ext cx="9323942" cy="42165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en-GB" sz="1800" b="0" i="0">
              <a:solidFill>
                <a:srgbClr val="000000"/>
              </a:solidFill>
              <a:effectLst/>
              <a:latin typeface="Aptos"/>
            </a:endParaRPr>
          </a:p>
          <a:p>
            <a:r>
              <a:rPr lang="en-US" b="1">
                <a:solidFill>
                  <a:srgbClr val="000000"/>
                </a:solidFill>
                <a:latin typeface="Arial"/>
                <a:ea typeface="Calibri" panose="020F0502020204030204"/>
                <a:cs typeface="Calibri" panose="020F0502020204030204"/>
              </a:rPr>
              <a:t>Part time timetable forms: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ea typeface="+mn-lt"/>
                <a:cs typeface="+mn-lt"/>
                <a:hlinkClick r:id="rId4"/>
              </a:rPr>
              <a:t>School's Extranet</a:t>
            </a:r>
            <a:endParaRPr lang="en-US">
              <a:latin typeface="Arial"/>
              <a:cs typeface="Arial"/>
            </a:endParaRPr>
          </a:p>
          <a:p>
            <a:endParaRPr lang="en-US">
              <a:solidFill>
                <a:srgbClr val="000000"/>
              </a:solidFill>
              <a:latin typeface="Arial"/>
              <a:ea typeface="Calibri" panose="020F0502020204030204"/>
              <a:cs typeface="Calibri" panose="020F0502020204030204"/>
            </a:endParaRPr>
          </a:p>
          <a:p>
            <a:r>
              <a:rPr lang="en-US" sz="1400">
                <a:solidFill>
                  <a:srgbClr val="444444"/>
                </a:solidFill>
                <a:latin typeface="Arial"/>
                <a:ea typeface="Calibri" panose="020F0502020204030204"/>
                <a:cs typeface="Arial"/>
              </a:rPr>
              <a:t>The Ofsted inspection framework for Local Authority Children's Services includes a focus on children </a:t>
            </a:r>
            <a:r>
              <a:rPr lang="en-US" sz="1400" i="1">
                <a:solidFill>
                  <a:srgbClr val="444444"/>
                </a:solidFill>
                <a:latin typeface="Arial"/>
                <a:ea typeface="Calibri" panose="020F0502020204030204"/>
                <a:cs typeface="Arial"/>
              </a:rPr>
              <a:t>who are missing from education or who are being offered alternative provision</a:t>
            </a:r>
            <a:r>
              <a:rPr lang="en-US" sz="1400">
                <a:solidFill>
                  <a:srgbClr val="444444"/>
                </a:solidFill>
                <a:latin typeface="Arial"/>
                <a:ea typeface="Calibri" panose="020F0502020204030204"/>
                <a:cs typeface="Arial"/>
              </a:rPr>
              <a:t>. The LA is therefore required to have knowledge and oversight of such arrangements. </a:t>
            </a:r>
            <a:r>
              <a:rPr lang="en-US" sz="1400" b="1">
                <a:solidFill>
                  <a:srgbClr val="444444"/>
                </a:solidFill>
                <a:latin typeface="Arial"/>
                <a:ea typeface="Calibri" panose="020F0502020204030204"/>
                <a:cs typeface="Arial"/>
              </a:rPr>
              <a:t>This form is for schools to notify the LA about a pupil's provision when it is part-time and/or the pupil is attending alternative provision. The form should also be submitted when there is a significant change to previous details provided about a pupil's timetable</a:t>
            </a:r>
            <a:r>
              <a:rPr lang="en-US" sz="1400">
                <a:solidFill>
                  <a:srgbClr val="444444"/>
                </a:solidFill>
                <a:latin typeface="Arial"/>
                <a:ea typeface="Calibri" panose="020F0502020204030204"/>
                <a:cs typeface="Arial"/>
              </a:rPr>
              <a:t>.</a:t>
            </a:r>
            <a:endParaRPr lang="en-US" sz="2400">
              <a:latin typeface="Arial"/>
              <a:cs typeface="Arial"/>
            </a:endParaRPr>
          </a:p>
          <a:p>
            <a:br>
              <a:rPr lang="en-US">
                <a:latin typeface="Arial"/>
              </a:rPr>
            </a:br>
            <a:r>
              <a:rPr lang="en-GB" b="1">
                <a:latin typeface="Arial"/>
                <a:ea typeface="Calibri"/>
                <a:cs typeface="Calibri"/>
              </a:rPr>
              <a:t>Other support tools for AP:</a:t>
            </a:r>
          </a:p>
          <a:p>
            <a:r>
              <a:rPr lang="en-GB">
                <a:latin typeface="Arial"/>
                <a:ea typeface="Calibri"/>
                <a:cs typeface="Calibri"/>
              </a:rPr>
              <a:t> </a:t>
            </a:r>
            <a:r>
              <a:rPr lang="en-GB">
                <a:latin typeface="Arial"/>
                <a:ea typeface="+mn-lt"/>
                <a:cs typeface="+mn-lt"/>
                <a:hlinkClick r:id="rId5"/>
              </a:rPr>
              <a:t>https://schools.leicester.gov.uk/alternative-provision/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>
              <a:latin typeface="Arial"/>
              <a:ea typeface="Calibri"/>
              <a:cs typeface="Calibri"/>
            </a:endParaRPr>
          </a:p>
          <a:p>
            <a:r>
              <a:rPr lang="en-GB" b="1">
                <a:latin typeface="Arial"/>
                <a:ea typeface="Calibri"/>
                <a:cs typeface="Calibri"/>
              </a:rPr>
              <a:t>Draft AP Handbook</a:t>
            </a:r>
          </a:p>
          <a:p>
            <a:r>
              <a:rPr lang="en-GB" b="1">
                <a:latin typeface="Arial"/>
                <a:ea typeface="Calibri"/>
                <a:cs typeface="Calibri"/>
              </a:rPr>
              <a:t>Draft AP Directory</a:t>
            </a:r>
          </a:p>
          <a:p>
            <a:r>
              <a:rPr lang="en-GB" b="1">
                <a:latin typeface="Arial"/>
                <a:ea typeface="Calibri"/>
                <a:cs typeface="Calibri"/>
              </a:rPr>
              <a:t>AP/E3 Top-up Funding Application form</a:t>
            </a:r>
            <a:r>
              <a:rPr lang="en-GB">
                <a:latin typeface="Arial"/>
                <a:ea typeface="Calibri"/>
                <a:cs typeface="Calibri"/>
              </a:rPr>
              <a:t> and </a:t>
            </a:r>
            <a:r>
              <a:rPr lang="en-GB" b="1">
                <a:latin typeface="Arial"/>
                <a:ea typeface="Calibri"/>
                <a:cs typeface="Calibri"/>
              </a:rPr>
              <a:t>FAQs </a:t>
            </a:r>
          </a:p>
        </p:txBody>
      </p:sp>
      <p:pic>
        <p:nvPicPr>
          <p:cNvPr id="7" name="Picture 6" descr="Stopwatch icon 10 minutes timer vector graphics | Premium Vector">
            <a:extLst>
              <a:ext uri="{FF2B5EF4-FFF2-40B4-BE49-F238E27FC236}">
                <a16:creationId xmlns:a16="http://schemas.microsoft.com/office/drawing/2014/main" id="{7FEF3A16-FA67-E35F-7109-69B78ED4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13" y="337458"/>
            <a:ext cx="1066801" cy="12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66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1294FF5-7CBF-0ADB-F4EB-112753798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939B72-39D5-032A-B1A2-931504413400}"/>
              </a:ext>
            </a:extLst>
          </p:cNvPr>
          <p:cNvSpPr txBox="1"/>
          <p:nvPr/>
        </p:nvSpPr>
        <p:spPr>
          <a:xfrm>
            <a:off x="1208314" y="903905"/>
            <a:ext cx="6096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24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esources for SENDCOs</a:t>
            </a:r>
            <a:endParaRPr lang="en-GB" sz="2400" b="1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5D6B2-7EB7-4BA0-FBCB-05568C4103E9}"/>
              </a:ext>
            </a:extLst>
          </p:cNvPr>
          <p:cNvSpPr txBox="1"/>
          <p:nvPr/>
        </p:nvSpPr>
        <p:spPr>
          <a:xfrm>
            <a:off x="1132114" y="1273237"/>
            <a:ext cx="6248400" cy="61863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en-GB" sz="1800" b="0" i="0">
              <a:solidFill>
                <a:srgbClr val="000000"/>
              </a:solidFill>
              <a:effectLst/>
              <a:latin typeface="Aptos"/>
            </a:endParaRP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Area on the Extranet to support SENDCos, linked to BERA </a:t>
            </a:r>
            <a:r>
              <a:rPr lang="en-US">
                <a:solidFill>
                  <a:srgbClr val="000000"/>
                </a:solidFill>
                <a:latin typeface="Arial"/>
                <a:ea typeface="+mn-lt"/>
                <a:cs typeface="+mn-lt"/>
                <a:hlinkClick r:id="rId4"/>
              </a:rPr>
              <a:t>https://schools.leicester.gov.uk/sendco-additional-resources</a:t>
            </a:r>
            <a:endParaRPr lang="en-US">
              <a:solidFill>
                <a:srgbClr val="000000"/>
              </a:solidFill>
              <a:latin typeface="Arial"/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fontAlgn="base"/>
            <a:endParaRPr lang="en-US">
              <a:solidFill>
                <a:srgbClr val="000000"/>
              </a:solidFill>
              <a:latin typeface="Aptos"/>
            </a:endParaRPr>
          </a:p>
          <a:p>
            <a:endParaRPr lang="en-US">
              <a:solidFill>
                <a:srgbClr val="000000"/>
              </a:solidFill>
              <a:latin typeface="Aptos"/>
            </a:endParaRPr>
          </a:p>
          <a:p>
            <a:endParaRPr lang="en-US">
              <a:solidFill>
                <a:srgbClr val="000000"/>
              </a:solidFill>
              <a:latin typeface="Aptos"/>
            </a:endParaRPr>
          </a:p>
          <a:p>
            <a:endParaRPr lang="en-US">
              <a:solidFill>
                <a:srgbClr val="000000"/>
              </a:solidFill>
              <a:latin typeface="Aptos"/>
            </a:endParaRPr>
          </a:p>
          <a:p>
            <a:endParaRPr lang="en-US">
              <a:solidFill>
                <a:srgbClr val="000000"/>
              </a:solidFill>
              <a:latin typeface="Aptos"/>
            </a:endParaRPr>
          </a:p>
          <a:p>
            <a:endParaRPr lang="en-US">
              <a:solidFill>
                <a:srgbClr val="000000"/>
              </a:solidFill>
              <a:latin typeface="Aptos"/>
            </a:endParaRPr>
          </a:p>
          <a:p>
            <a:endParaRPr lang="en-US">
              <a:solidFill>
                <a:srgbClr val="000000"/>
              </a:solidFill>
              <a:latin typeface="Aptos"/>
            </a:endParaRPr>
          </a:p>
          <a:p>
            <a:endParaRPr lang="en-US">
              <a:solidFill>
                <a:srgbClr val="000000"/>
              </a:solidFill>
              <a:latin typeface="Aptos"/>
            </a:endParaRPr>
          </a:p>
          <a:p>
            <a:endParaRPr lang="en-US">
              <a:solidFill>
                <a:srgbClr val="000000"/>
              </a:solidFill>
              <a:latin typeface="Aptos"/>
            </a:endParaRPr>
          </a:p>
          <a:p>
            <a:endParaRPr lang="en-US">
              <a:solidFill>
                <a:srgbClr val="000000"/>
              </a:solidFill>
              <a:latin typeface="Aptos"/>
            </a:endParaRPr>
          </a:p>
          <a:p>
            <a:pPr algn="l"/>
            <a:r>
              <a:rPr lang="en-US" sz="18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Video resources </a:t>
            </a: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endParaRPr lang="en-US">
              <a:latin typeface="Arial"/>
              <a:ea typeface="Calibri"/>
              <a:cs typeface="Arial"/>
            </a:endParaRPr>
          </a:p>
          <a:p>
            <a:pPr algn="l" rtl="0" fontAlgn="base"/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fontAlgn="base"/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Annual Review</a:t>
            </a: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School's Extranet</a:t>
            </a:r>
            <a:endParaRPr lang="en-US">
              <a:latin typeface="Arial"/>
              <a:cs typeface="Arial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Year 6/7 </a:t>
            </a:r>
            <a:r>
              <a:rPr lang="en-GB">
                <a:latin typeface="Arial"/>
                <a:cs typeface="Arial"/>
                <a:hlinkClick r:id="rId6"/>
              </a:rPr>
              <a:t>School's Extranet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fontAlgn="base"/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E3 applications video</a:t>
            </a: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 links </a:t>
            </a:r>
            <a:r>
              <a:rPr lang="en-GB"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School's Extranet</a:t>
            </a:r>
            <a:endParaRPr lang="en-GB">
              <a:latin typeface="Arial"/>
              <a:cs typeface="Arial"/>
            </a:endParaRPr>
          </a:p>
          <a:p>
            <a:pPr algn="l" rtl="0" fontAlgn="base"/>
            <a:endParaRPr lang="en-GB"/>
          </a:p>
          <a:p>
            <a:pPr algn="l" rtl="0" fontAlgn="base"/>
            <a:endParaRPr lang="en-US">
              <a:solidFill>
                <a:srgbClr val="000000"/>
              </a:solidFill>
              <a:latin typeface="Aptos"/>
            </a:endParaRPr>
          </a:p>
          <a:p>
            <a:pPr algn="l" rtl="0" fontAlgn="base"/>
            <a:endParaRPr lang="en-US" sz="1800" b="0" i="0">
              <a:solidFill>
                <a:srgbClr val="000000"/>
              </a:solidFill>
              <a:effectLst/>
              <a:latin typeface="Aptos"/>
            </a:endParaRPr>
          </a:p>
        </p:txBody>
      </p:sp>
      <p:pic>
        <p:nvPicPr>
          <p:cNvPr id="3" name="Picture 2" descr="A table with plates and chairs&#10;&#10;AI-generated content may be incorrect.">
            <a:extLst>
              <a:ext uri="{FF2B5EF4-FFF2-40B4-BE49-F238E27FC236}">
                <a16:creationId xmlns:a16="http://schemas.microsoft.com/office/drawing/2014/main" id="{730CC2B0-398B-07A9-984B-029E985CD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544" y="2258629"/>
            <a:ext cx="7387526" cy="26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6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1294FF5-7CBF-0ADB-F4EB-112753798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1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0ABD78-E688-9E73-10D2-CA41F9559E2A}"/>
              </a:ext>
            </a:extLst>
          </p:cNvPr>
          <p:cNvSpPr txBox="1"/>
          <p:nvPr/>
        </p:nvSpPr>
        <p:spPr>
          <a:xfrm>
            <a:off x="729342" y="775948"/>
            <a:ext cx="62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0000"/>
                </a:solidFill>
              </a:rPr>
              <a:t>T</a:t>
            </a:r>
            <a:r>
              <a:rPr lang="en-GB" b="1" i="0">
                <a:solidFill>
                  <a:srgbClr val="000000"/>
                </a:solidFill>
                <a:effectLst/>
              </a:rPr>
              <a:t>he Waiting Well offer -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SEMH support</a:t>
            </a:r>
            <a:endParaRPr lang="en-GB" b="1"/>
          </a:p>
        </p:txBody>
      </p:sp>
      <p:pic>
        <p:nvPicPr>
          <p:cNvPr id="5" name="Picture 4" descr="Stopwatch icon 10 minutes timer vector graphics | Premium Vector">
            <a:extLst>
              <a:ext uri="{FF2B5EF4-FFF2-40B4-BE49-F238E27FC236}">
                <a16:creationId xmlns:a16="http://schemas.microsoft.com/office/drawing/2014/main" id="{0FEEC7B2-A6F6-C77E-63EC-BD81F5676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13" y="337458"/>
            <a:ext cx="1066801" cy="12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621643-712F-941A-1E13-339BCBF0EB7A}"/>
              </a:ext>
            </a:extLst>
          </p:cNvPr>
          <p:cNvSpPr txBox="1"/>
          <p:nvPr/>
        </p:nvSpPr>
        <p:spPr>
          <a:xfrm>
            <a:off x="729342" y="1583769"/>
            <a:ext cx="104611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 support children who are awaiting special school places, and are struggling to settle to learn, we have a team within the SEMH team who can provide additional input. </a:t>
            </a:r>
          </a:p>
          <a:p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is available for primary and secondary schools. </a:t>
            </a:r>
          </a:p>
          <a:p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additional support will be bespoke. Some examples of this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1:1 sessional work alongside the child, including the child’s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Closer working with families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Support around alternative provisions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Working alongside key adults and SLTs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Circle of adult / solution circles</a:t>
            </a:r>
          </a:p>
          <a:p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you have concerns about a child who is awaiting a place at a SEMH special provision and they are struggling, please get in touch – </a:t>
            </a:r>
            <a:r>
              <a:rPr lang="en-GB" sz="1800" u="sng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bethan.pope@leicester.gov.uk</a:t>
            </a:r>
            <a:endParaRPr lang="en-GB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6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1294FF5-7CBF-0ADB-F4EB-112753798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Stopwatch icon 10 minutes timer vector graphics | Premium Vector">
            <a:extLst>
              <a:ext uri="{FF2B5EF4-FFF2-40B4-BE49-F238E27FC236}">
                <a16:creationId xmlns:a16="http://schemas.microsoft.com/office/drawing/2014/main" id="{0E82E479-8577-96D4-43E8-3E18B7A24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13" y="337458"/>
            <a:ext cx="1066801" cy="12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blue screen&#10;&#10;AI-generated content may be incorrect.">
            <a:extLst>
              <a:ext uri="{FF2B5EF4-FFF2-40B4-BE49-F238E27FC236}">
                <a16:creationId xmlns:a16="http://schemas.microsoft.com/office/drawing/2014/main" id="{E5D749B4-8C6B-6C1C-0CE3-BF2038AD9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467" y="-1210"/>
            <a:ext cx="12386697" cy="68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9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">
            <a:extLst>
              <a:ext uri="{FF2B5EF4-FFF2-40B4-BE49-F238E27FC236}">
                <a16:creationId xmlns:a16="http://schemas.microsoft.com/office/drawing/2014/main" id="{CC5DFA88-9768-0F7E-849A-11B6C2A4D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58FF78-2742-6141-89AD-6CE0B0FA1194}"/>
              </a:ext>
            </a:extLst>
          </p:cNvPr>
          <p:cNvSpPr/>
          <p:nvPr/>
        </p:nvSpPr>
        <p:spPr>
          <a:xfrm>
            <a:off x="2904874" y="2967335"/>
            <a:ext cx="638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 and Answer </a:t>
            </a:r>
          </a:p>
        </p:txBody>
      </p:sp>
    </p:spTree>
    <p:extLst>
      <p:ext uri="{BB962C8B-B14F-4D97-AF65-F5344CB8AC3E}">
        <p14:creationId xmlns:p14="http://schemas.microsoft.com/office/powerpoint/2010/main" val="397891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Widescreen</PresentationFormat>
  <Paragraphs>97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2025-06-05T07:53:54Z</dcterms:created>
  <dcterms:modified xsi:type="dcterms:W3CDTF">2025-06-05T07:53:59Z</dcterms:modified>
</cp:coreProperties>
</file>