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5" r:id="rId2"/>
  </p:sldMasterIdLst>
  <p:sldIdLst>
    <p:sldId id="257" r:id="rId3"/>
    <p:sldId id="261" r:id="rId4"/>
    <p:sldId id="262" r:id="rId5"/>
    <p:sldId id="258" r:id="rId6"/>
    <p:sldId id="260" r:id="rId7"/>
    <p:sldId id="256"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126"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1794406916284017"/>
          <c:y val="2.4890377591831367E-2"/>
          <c:w val="0.8439205066208384"/>
          <c:h val="0.49651410030729215"/>
        </c:manualLayout>
      </c:layout>
      <c:barChart>
        <c:barDir val="col"/>
        <c:grouping val="clustered"/>
        <c:varyColors val="0"/>
        <c:ser>
          <c:idx val="0"/>
          <c:order val="0"/>
          <c:tx>
            <c:strRef>
              <c:f>Sheet1!$B$1</c:f>
              <c:strCache>
                <c:ptCount val="1"/>
                <c:pt idx="0">
                  <c:v>Average %</c:v>
                </c:pt>
              </c:strCache>
            </c:strRef>
          </c:tx>
          <c:spPr>
            <a:solidFill>
              <a:srgbClr val="00B050"/>
            </a:solidFill>
            <a:ln w="9525" cap="flat" cmpd="sng" algn="ctr">
              <a:solidFill>
                <a:schemeClr val="dk1">
                  <a:tint val="88000"/>
                  <a:shade val="95000"/>
                </a:schemeClr>
              </a:solidFill>
              <a:round/>
            </a:ln>
            <a:effectLst/>
          </c:spPr>
          <c:invertIfNegative val="0"/>
          <c:dPt>
            <c:idx val="1"/>
            <c:invertIfNegative val="0"/>
            <c:bubble3D val="0"/>
            <c:spPr>
              <a:solidFill>
                <a:srgbClr val="B09700"/>
              </a:solidFill>
              <a:ln w="9525" cap="flat" cmpd="sng" algn="ctr">
                <a:solidFill>
                  <a:schemeClr val="accent1">
                    <a:shade val="95000"/>
                  </a:schemeClr>
                </a:solidFill>
                <a:round/>
              </a:ln>
              <a:effectLst/>
            </c:spPr>
            <c:extLst>
              <c:ext xmlns:c16="http://schemas.microsoft.com/office/drawing/2014/chart" uri="{C3380CC4-5D6E-409C-BE32-E72D297353CC}">
                <c16:uniqueId val="{00000006-D7B2-499D-B89B-3CDB758BF774}"/>
              </c:ext>
            </c:extLst>
          </c:dPt>
          <c:dPt>
            <c:idx val="2"/>
            <c:invertIfNegative val="0"/>
            <c:bubble3D val="0"/>
            <c:spPr>
              <a:solidFill>
                <a:srgbClr val="99A808"/>
              </a:solidFill>
              <a:ln w="9525" cap="flat" cmpd="sng" algn="ctr">
                <a:solidFill>
                  <a:schemeClr val="accent1">
                    <a:shade val="95000"/>
                  </a:schemeClr>
                </a:solidFill>
                <a:round/>
              </a:ln>
              <a:effectLst/>
            </c:spPr>
            <c:extLst>
              <c:ext xmlns:c16="http://schemas.microsoft.com/office/drawing/2014/chart" uri="{C3380CC4-5D6E-409C-BE32-E72D297353CC}">
                <c16:uniqueId val="{00000007-D7B2-499D-B89B-3CDB758BF774}"/>
              </c:ext>
            </c:extLst>
          </c:dPt>
          <c:dPt>
            <c:idx val="3"/>
            <c:invertIfNegative val="0"/>
            <c:bubble3D val="0"/>
            <c:spPr>
              <a:solidFill>
                <a:srgbClr val="FFC000"/>
              </a:solidFill>
              <a:ln w="9525" cap="flat" cmpd="sng" algn="ctr">
                <a:solidFill>
                  <a:schemeClr val="accent1">
                    <a:shade val="95000"/>
                  </a:schemeClr>
                </a:solidFill>
                <a:round/>
              </a:ln>
              <a:effectLst/>
            </c:spPr>
            <c:extLst>
              <c:ext xmlns:c16="http://schemas.microsoft.com/office/drawing/2014/chart" uri="{C3380CC4-5D6E-409C-BE32-E72D297353CC}">
                <c16:uniqueId val="{00000005-D7B2-499D-B89B-3CDB758BF774}"/>
              </c:ext>
            </c:extLst>
          </c:dPt>
          <c:dPt>
            <c:idx val="18"/>
            <c:invertIfNegative val="0"/>
            <c:bubble3D val="0"/>
            <c:spPr>
              <a:solidFill>
                <a:srgbClr val="FFC000"/>
              </a:solidFill>
              <a:ln w="9525" cap="flat" cmpd="sng" algn="ctr">
                <a:solidFill>
                  <a:schemeClr val="accent1">
                    <a:shade val="95000"/>
                  </a:schemeClr>
                </a:solidFill>
                <a:round/>
              </a:ln>
              <a:effectLst/>
            </c:spPr>
            <c:extLst>
              <c:ext xmlns:c16="http://schemas.microsoft.com/office/drawing/2014/chart" uri="{C3380CC4-5D6E-409C-BE32-E72D297353CC}">
                <c16:uniqueId val="{00000004-D7B2-499D-B89B-3CDB758BF77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Sheet1!$A$2:$A$21</c:f>
              <c:strCache>
                <c:ptCount val="20"/>
                <c:pt idx="0">
                  <c:v>Health &amp; Safety Policy</c:v>
                </c:pt>
                <c:pt idx="1">
                  <c:v>Health &amp; Safety Training</c:v>
                </c:pt>
                <c:pt idx="2">
                  <c:v>Risk Assessments</c:v>
                </c:pt>
                <c:pt idx="3">
                  <c:v>Stress At Work</c:v>
                </c:pt>
                <c:pt idx="4">
                  <c:v>Fire Safety</c:v>
                </c:pt>
                <c:pt idx="5">
                  <c:v>Asbestos</c:v>
                </c:pt>
                <c:pt idx="6">
                  <c:v>Educational Trips &amp; Visits</c:v>
                </c:pt>
                <c:pt idx="7">
                  <c:v>Lifts &amp; Lifting Equipment</c:v>
                </c:pt>
                <c:pt idx="8">
                  <c:v>Gas Safety</c:v>
                </c:pt>
                <c:pt idx="9">
                  <c:v>LEV/Pressure Equipment</c:v>
                </c:pt>
                <c:pt idx="10">
                  <c:v>Workplace</c:v>
                </c:pt>
                <c:pt idx="11">
                  <c:v>Swimming</c:v>
                </c:pt>
                <c:pt idx="12">
                  <c:v>COVID</c:v>
                </c:pt>
                <c:pt idx="13">
                  <c:v>Electrical Safety</c:v>
                </c:pt>
                <c:pt idx="14">
                  <c:v>Manual Handling</c:v>
                </c:pt>
                <c:pt idx="15">
                  <c:v>Water Hygiene</c:v>
                </c:pt>
                <c:pt idx="16">
                  <c:v>Working at Height</c:v>
                </c:pt>
                <c:pt idx="17">
                  <c:v>First Aid &amp; Medicines</c:v>
                </c:pt>
                <c:pt idx="18">
                  <c:v>Lone Working</c:v>
                </c:pt>
                <c:pt idx="19">
                  <c:v>Hazardous Substances</c:v>
                </c:pt>
              </c:strCache>
            </c:strRef>
          </c:cat>
          <c:val>
            <c:numRef>
              <c:f>Sheet1!$B$2:$B$21</c:f>
              <c:numCache>
                <c:formatCode>General</c:formatCode>
                <c:ptCount val="20"/>
                <c:pt idx="0">
                  <c:v>95</c:v>
                </c:pt>
                <c:pt idx="1">
                  <c:v>85</c:v>
                </c:pt>
                <c:pt idx="2">
                  <c:v>88</c:v>
                </c:pt>
                <c:pt idx="3">
                  <c:v>78</c:v>
                </c:pt>
                <c:pt idx="4">
                  <c:v>93</c:v>
                </c:pt>
                <c:pt idx="5">
                  <c:v>97</c:v>
                </c:pt>
                <c:pt idx="6">
                  <c:v>92</c:v>
                </c:pt>
                <c:pt idx="7">
                  <c:v>91</c:v>
                </c:pt>
                <c:pt idx="8">
                  <c:v>91</c:v>
                </c:pt>
                <c:pt idx="9">
                  <c:v>96</c:v>
                </c:pt>
                <c:pt idx="10">
                  <c:v>97</c:v>
                </c:pt>
                <c:pt idx="11">
                  <c:v>93</c:v>
                </c:pt>
                <c:pt idx="12">
                  <c:v>95</c:v>
                </c:pt>
                <c:pt idx="13">
                  <c:v>94</c:v>
                </c:pt>
                <c:pt idx="14">
                  <c:v>92</c:v>
                </c:pt>
                <c:pt idx="15">
                  <c:v>93</c:v>
                </c:pt>
                <c:pt idx="16">
                  <c:v>93</c:v>
                </c:pt>
                <c:pt idx="17">
                  <c:v>94</c:v>
                </c:pt>
                <c:pt idx="18">
                  <c:v>81</c:v>
                </c:pt>
                <c:pt idx="19">
                  <c:v>92</c:v>
                </c:pt>
              </c:numCache>
            </c:numRef>
          </c:val>
          <c:extLst>
            <c:ext xmlns:c16="http://schemas.microsoft.com/office/drawing/2014/chart" uri="{C3380CC4-5D6E-409C-BE32-E72D297353CC}">
              <c16:uniqueId val="{00000000-D7B2-499D-B89B-3CDB758BF774}"/>
            </c:ext>
          </c:extLst>
        </c:ser>
        <c:dLbls>
          <c:dLblPos val="outEnd"/>
          <c:showLegendKey val="0"/>
          <c:showVal val="1"/>
          <c:showCatName val="0"/>
          <c:showSerName val="0"/>
          <c:showPercent val="0"/>
          <c:showBubbleSize val="0"/>
        </c:dLbls>
        <c:gapWidth val="75"/>
        <c:overlap val="40"/>
        <c:axId val="758613272"/>
        <c:axId val="758621144"/>
      </c:barChart>
      <c:catAx>
        <c:axId val="758613272"/>
        <c:scaling>
          <c:orientation val="minMax"/>
        </c:scaling>
        <c:delete val="1"/>
        <c:axPos val="b"/>
        <c:numFmt formatCode="General" sourceLinked="1"/>
        <c:majorTickMark val="out"/>
        <c:minorTickMark val="none"/>
        <c:tickLblPos val="nextTo"/>
        <c:crossAx val="758621144"/>
        <c:crosses val="autoZero"/>
        <c:auto val="0"/>
        <c:lblAlgn val="ctr"/>
        <c:lblOffset val="100"/>
        <c:noMultiLvlLbl val="0"/>
      </c:catAx>
      <c:valAx>
        <c:axId val="75862114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75861327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50000"/>
                    <a:lumOff val="50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EC0FF-5164-46D9-A8DB-DC240C3A8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B3060B-F3E9-4A8B-9F5B-34F5A9FF4A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6DC179-2582-44DA-A6A7-066798D206C1}"/>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5" name="Footer Placeholder 4">
            <a:extLst>
              <a:ext uri="{FF2B5EF4-FFF2-40B4-BE49-F238E27FC236}">
                <a16:creationId xmlns:a16="http://schemas.microsoft.com/office/drawing/2014/main" id="{F0183E82-1EE1-4334-90E2-E3013332EB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56BB0F-2086-440E-BB72-113498B4B3FB}"/>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295199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F10EA-3012-490C-9342-342458D3336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FBEBA5-FD23-4DB8-969E-D91DB5946B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923165-B62A-4A95-94EA-AA5A32F97E2E}"/>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5" name="Footer Placeholder 4">
            <a:extLst>
              <a:ext uri="{FF2B5EF4-FFF2-40B4-BE49-F238E27FC236}">
                <a16:creationId xmlns:a16="http://schemas.microsoft.com/office/drawing/2014/main" id="{EE472FE7-CCDF-4FDB-833A-6B56A5E972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15F131-8B3A-400F-96AE-B953610860F4}"/>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74691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44A91E-EC73-484E-AA99-E3EBA678CF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B52729-0557-487C-A771-4116911499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FB7B2A-4F77-4032-954C-2E62F620BB40}"/>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5" name="Footer Placeholder 4">
            <a:extLst>
              <a:ext uri="{FF2B5EF4-FFF2-40B4-BE49-F238E27FC236}">
                <a16:creationId xmlns:a16="http://schemas.microsoft.com/office/drawing/2014/main" id="{67A4AC59-4DC2-4260-B062-097A959EDA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620EEF-88DE-4763-839E-2C71411381C0}"/>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3522265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9768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7960-3E89-431B-B1BE-9508C1FB52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0D2E5-0768-4364-8FF1-DCA5F674AF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9D9B81-425B-4F7C-8F2A-0DCB432D62FA}"/>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5" name="Footer Placeholder 4">
            <a:extLst>
              <a:ext uri="{FF2B5EF4-FFF2-40B4-BE49-F238E27FC236}">
                <a16:creationId xmlns:a16="http://schemas.microsoft.com/office/drawing/2014/main" id="{540A707A-A983-4BD2-9880-9C79BC4AE1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EBA8B2-EBC2-491E-9A28-635FE35BA435}"/>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3406404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5B877-CBFA-4181-9BC3-9D7B290612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F06BA7-E3E3-4FE8-9C77-85CFC9FE06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9594EE-42F2-454B-85C2-18D8B61F2884}"/>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5" name="Footer Placeholder 4">
            <a:extLst>
              <a:ext uri="{FF2B5EF4-FFF2-40B4-BE49-F238E27FC236}">
                <a16:creationId xmlns:a16="http://schemas.microsoft.com/office/drawing/2014/main" id="{F050B3F7-B898-40AE-A99B-34BFBB5BFE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0DD202-7535-4FBE-BA2B-69EFD375597C}"/>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121208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42760-C0F5-4E43-96AD-283D376D2D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F6A7B3-FDE0-4FE7-AA99-A650AE7FB0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AFA2E52-1351-4261-AE04-05A2E8F5A3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627719D-83FF-4119-BA5C-A18E8423DD8B}"/>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6" name="Footer Placeholder 5">
            <a:extLst>
              <a:ext uri="{FF2B5EF4-FFF2-40B4-BE49-F238E27FC236}">
                <a16:creationId xmlns:a16="http://schemas.microsoft.com/office/drawing/2014/main" id="{EA4CDAB4-532D-4AE7-BB22-6491C25158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90560F-7D84-49B2-94BF-462D359EF263}"/>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269708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4E0D-8C0E-41A5-8EEC-0667B998C6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9FC4AE-67C0-4012-9AD2-58F0F81D69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0A1080-E577-4475-8CDC-D12D3D6950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F80DDF-4D10-47A1-BE14-A13A0762A2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B3426D-B063-4F7E-8FB0-E4A180B675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67D5CB-1CEB-4033-B739-AB76C030B58D}"/>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8" name="Footer Placeholder 7">
            <a:extLst>
              <a:ext uri="{FF2B5EF4-FFF2-40B4-BE49-F238E27FC236}">
                <a16:creationId xmlns:a16="http://schemas.microsoft.com/office/drawing/2014/main" id="{4CB62A85-B9B1-40A5-9243-4F9E04D481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F2A8DC5-FBF6-427B-A9A0-6A846500B379}"/>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171728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7F022-5150-4FDB-AF87-CB40DD219A6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663CE2-0E66-4CCC-84C9-5D6AE75CBD19}"/>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4" name="Footer Placeholder 3">
            <a:extLst>
              <a:ext uri="{FF2B5EF4-FFF2-40B4-BE49-F238E27FC236}">
                <a16:creationId xmlns:a16="http://schemas.microsoft.com/office/drawing/2014/main" id="{4540EA27-DC48-4323-9D95-884BC51E735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620888-C68E-4B04-9CAD-579705A6AA16}"/>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243684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2B79F8-1844-47EB-A54C-2EC3D519FEE0}"/>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3" name="Footer Placeholder 2">
            <a:extLst>
              <a:ext uri="{FF2B5EF4-FFF2-40B4-BE49-F238E27FC236}">
                <a16:creationId xmlns:a16="http://schemas.microsoft.com/office/drawing/2014/main" id="{626B33C7-EEBC-475B-8716-81A898379B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E5CC3A0-C1EB-4941-B938-60658430E2A0}"/>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327629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BC26A-EDE1-4086-8455-C678D987D6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FD5F323-09B7-44AD-B553-00BCABC070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559153-30F7-428E-87C0-5072907EB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3CE755-5645-4F56-BBC3-ACC43A5EBAED}"/>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6" name="Footer Placeholder 5">
            <a:extLst>
              <a:ext uri="{FF2B5EF4-FFF2-40B4-BE49-F238E27FC236}">
                <a16:creationId xmlns:a16="http://schemas.microsoft.com/office/drawing/2014/main" id="{D5123F68-7726-49BC-8D3A-832FC8D017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B7B7DE-401F-4CFC-99BB-07509A01ED31}"/>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412355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5781-0185-452D-AB3F-921E2B2B07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800C86-A6B5-4A08-A306-7E786DB88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94BCC83-0181-45AD-BE8B-BE9B6E72A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9E77D2-200B-4D34-A527-4061DB0BDB62}"/>
              </a:ext>
            </a:extLst>
          </p:cNvPr>
          <p:cNvSpPr>
            <a:spLocks noGrp="1"/>
          </p:cNvSpPr>
          <p:nvPr>
            <p:ph type="dt" sz="half" idx="10"/>
          </p:nvPr>
        </p:nvSpPr>
        <p:spPr/>
        <p:txBody>
          <a:bodyPr/>
          <a:lstStyle/>
          <a:p>
            <a:fld id="{D912B682-7928-491C-9620-55138838DA0A}" type="datetimeFigureOut">
              <a:rPr lang="en-GB" smtClean="0"/>
              <a:t>13/12/2022</a:t>
            </a:fld>
            <a:endParaRPr lang="en-GB"/>
          </a:p>
        </p:txBody>
      </p:sp>
      <p:sp>
        <p:nvSpPr>
          <p:cNvPr id="6" name="Footer Placeholder 5">
            <a:extLst>
              <a:ext uri="{FF2B5EF4-FFF2-40B4-BE49-F238E27FC236}">
                <a16:creationId xmlns:a16="http://schemas.microsoft.com/office/drawing/2014/main" id="{725CF5B2-06A3-4CEE-8912-AC663FC136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761659-5F58-45A7-ACF5-4872E459D95B}"/>
              </a:ext>
            </a:extLst>
          </p:cNvPr>
          <p:cNvSpPr>
            <a:spLocks noGrp="1"/>
          </p:cNvSpPr>
          <p:nvPr>
            <p:ph type="sldNum" sz="quarter" idx="12"/>
          </p:nvPr>
        </p:nvSpPr>
        <p:spPr/>
        <p:txBody>
          <a:bodyPr/>
          <a:lstStyle/>
          <a:p>
            <a:fld id="{CC4D2B58-11FB-4233-81DD-078C0C6FBF34}" type="slidenum">
              <a:rPr lang="en-GB" smtClean="0"/>
              <a:t>‹#›</a:t>
            </a:fld>
            <a:endParaRPr lang="en-GB"/>
          </a:p>
        </p:txBody>
      </p:sp>
    </p:spTree>
    <p:extLst>
      <p:ext uri="{BB962C8B-B14F-4D97-AF65-F5344CB8AC3E}">
        <p14:creationId xmlns:p14="http://schemas.microsoft.com/office/powerpoint/2010/main" val="585156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94B839-DB57-4989-9401-D8EFEE4DE6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E51916-6275-455C-8BA7-A5424B4370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CAA47C-AFE9-4C9C-AF58-338D737A5B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2B682-7928-491C-9620-55138838DA0A}" type="datetimeFigureOut">
              <a:rPr lang="en-GB" smtClean="0"/>
              <a:t>13/12/2022</a:t>
            </a:fld>
            <a:endParaRPr lang="en-GB"/>
          </a:p>
        </p:txBody>
      </p:sp>
      <p:sp>
        <p:nvSpPr>
          <p:cNvPr id="5" name="Footer Placeholder 4">
            <a:extLst>
              <a:ext uri="{FF2B5EF4-FFF2-40B4-BE49-F238E27FC236}">
                <a16:creationId xmlns:a16="http://schemas.microsoft.com/office/drawing/2014/main" id="{B9F1FC81-9A68-45CB-AF8A-C0A0C045E1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7182375-7163-4172-A8EC-002E617071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D2B58-11FB-4233-81DD-078C0C6FBF34}" type="slidenum">
              <a:rPr lang="en-GB" smtClean="0"/>
              <a:t>‹#›</a:t>
            </a:fld>
            <a:endParaRPr lang="en-GB"/>
          </a:p>
        </p:txBody>
      </p:sp>
    </p:spTree>
    <p:extLst>
      <p:ext uri="{BB962C8B-B14F-4D97-AF65-F5344CB8AC3E}">
        <p14:creationId xmlns:p14="http://schemas.microsoft.com/office/powerpoint/2010/main" val="93641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2844">
                <a:solidFill>
                  <a:schemeClr val="tx1">
                    <a:tint val="75000"/>
                  </a:schemeClr>
                </a:solidFill>
              </a:defRPr>
            </a:lvl1pPr>
          </a:lstStyle>
          <a:p>
            <a:fld id="{C764DE79-268F-4C1A-8933-263129D2AF90}" type="datetimeFigureOut">
              <a:rPr lang="en-US" dirty="0"/>
              <a:t>12/13/2022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284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2844">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985364828"/>
      </p:ext>
    </p:extLst>
  </p:cSld>
  <p:clrMap bg1="lt1" tx1="dk1" bg2="lt2" tx2="dk2" accent1="accent1" accent2="accent2" accent3="accent3" accent4="accent4" accent5="accent5" accent6="accent6" hlink="hlink" folHlink="folHlink"/>
  <p:sldLayoutIdLst>
    <p:sldLayoutId id="21474837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Rectangle 10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6" name="Rectangle 10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 name="Rectangle 10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x_Picture 1">
            <a:extLst>
              <a:ext uri="{FF2B5EF4-FFF2-40B4-BE49-F238E27FC236}">
                <a16:creationId xmlns:a16="http://schemas.microsoft.com/office/drawing/2014/main" id="{A762A18A-D51F-4A2D-A6E0-DF0E30B19D6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15154" y="457200"/>
            <a:ext cx="11161691" cy="5943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093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74DBAD36-52CA-48F4-A128-EEE09CA4D8C4}"/>
              </a:ext>
            </a:extLst>
          </p:cNvPr>
          <p:cNvPicPr>
            <a:picLocks noGrp="1" noChangeAspect="1"/>
          </p:cNvPicPr>
          <p:nvPr>
            <p:ph idx="1"/>
          </p:nvPr>
        </p:nvPicPr>
        <p:blipFill rotWithShape="1">
          <a:blip r:embed="rId2"/>
          <a:srcRect b="6721"/>
          <a:stretch/>
        </p:blipFill>
        <p:spPr>
          <a:xfrm>
            <a:off x="457200" y="457200"/>
            <a:ext cx="11277600" cy="5943600"/>
          </a:xfrm>
          <a:prstGeom prst="rect">
            <a:avLst/>
          </a:prstGeom>
        </p:spPr>
      </p:pic>
    </p:spTree>
    <p:extLst>
      <p:ext uri="{BB962C8B-B14F-4D97-AF65-F5344CB8AC3E}">
        <p14:creationId xmlns:p14="http://schemas.microsoft.com/office/powerpoint/2010/main" val="368507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DEF454D1-BE8A-4DA4-A4BB-9A30A08AC7D3}"/>
              </a:ext>
            </a:extLst>
          </p:cNvPr>
          <p:cNvPicPr>
            <a:picLocks noGrp="1" noChangeAspect="1"/>
          </p:cNvPicPr>
          <p:nvPr>
            <p:ph idx="1"/>
          </p:nvPr>
        </p:nvPicPr>
        <p:blipFill>
          <a:blip r:embed="rId2"/>
          <a:stretch>
            <a:fillRect/>
          </a:stretch>
        </p:blipFill>
        <p:spPr>
          <a:xfrm>
            <a:off x="610777" y="456986"/>
            <a:ext cx="10709190" cy="5943600"/>
          </a:xfrm>
          <a:prstGeom prst="rect">
            <a:avLst/>
          </a:prstGeom>
        </p:spPr>
      </p:pic>
    </p:spTree>
    <p:extLst>
      <p:ext uri="{BB962C8B-B14F-4D97-AF65-F5344CB8AC3E}">
        <p14:creationId xmlns:p14="http://schemas.microsoft.com/office/powerpoint/2010/main" val="3146166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A5C84EF-4F7F-4C51-9625-6A28E24B0CBF}"/>
              </a:ext>
            </a:extLst>
          </p:cNvPr>
          <p:cNvPicPr>
            <a:picLocks noChangeAspect="1"/>
          </p:cNvPicPr>
          <p:nvPr/>
        </p:nvPicPr>
        <p:blipFill>
          <a:blip r:embed="rId2"/>
          <a:stretch>
            <a:fillRect/>
          </a:stretch>
        </p:blipFill>
        <p:spPr>
          <a:xfrm>
            <a:off x="765416" y="457200"/>
            <a:ext cx="10661168" cy="5943600"/>
          </a:xfrm>
          <a:prstGeom prst="rect">
            <a:avLst/>
          </a:prstGeom>
        </p:spPr>
      </p:pic>
    </p:spTree>
    <p:extLst>
      <p:ext uri="{BB962C8B-B14F-4D97-AF65-F5344CB8AC3E}">
        <p14:creationId xmlns:p14="http://schemas.microsoft.com/office/powerpoint/2010/main" val="254864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raphical user interface, text, application, chat or text message&#10;&#10;Description automatically generated">
            <a:extLst>
              <a:ext uri="{FF2B5EF4-FFF2-40B4-BE49-F238E27FC236}">
                <a16:creationId xmlns:a16="http://schemas.microsoft.com/office/drawing/2014/main" id="{D0907804-1A34-4CAA-A386-C41AC4622F39}"/>
              </a:ext>
            </a:extLst>
          </p:cNvPr>
          <p:cNvPicPr>
            <a:picLocks noChangeAspect="1"/>
          </p:cNvPicPr>
          <p:nvPr/>
        </p:nvPicPr>
        <p:blipFill>
          <a:blip r:embed="rId2"/>
          <a:stretch>
            <a:fillRect/>
          </a:stretch>
        </p:blipFill>
        <p:spPr>
          <a:xfrm>
            <a:off x="812799" y="457200"/>
            <a:ext cx="10566401" cy="5943600"/>
          </a:xfrm>
          <a:prstGeom prst="rect">
            <a:avLst/>
          </a:prstGeom>
        </p:spPr>
      </p:pic>
    </p:spTree>
    <p:extLst>
      <p:ext uri="{BB962C8B-B14F-4D97-AF65-F5344CB8AC3E}">
        <p14:creationId xmlns:p14="http://schemas.microsoft.com/office/powerpoint/2010/main" val="597156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4FB2BD5-6AAB-46F7-A8D1-665DAE973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751456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BD725C-3163-4771-9ACA-FB6BD6F25F90}"/>
              </a:ext>
            </a:extLst>
          </p:cNvPr>
          <p:cNvSpPr>
            <a:spLocks noGrp="1"/>
          </p:cNvSpPr>
          <p:nvPr>
            <p:ph type="ctrTitle"/>
          </p:nvPr>
        </p:nvSpPr>
        <p:spPr>
          <a:xfrm>
            <a:off x="1036685" y="1152144"/>
            <a:ext cx="6611024" cy="4666765"/>
          </a:xfrm>
        </p:spPr>
        <p:txBody>
          <a:bodyPr anchor="ctr">
            <a:normAutofit fontScale="90000"/>
          </a:bodyPr>
          <a:lstStyle/>
          <a:p>
            <a:pPr algn="l"/>
            <a:r>
              <a:rPr lang="en-GB" sz="2000" dirty="0">
                <a:latin typeface="Arial" panose="020B0604020202020204" pitchFamily="34" charset="0"/>
                <a:cs typeface="Arial" panose="020B0604020202020204" pitchFamily="34" charset="0"/>
              </a:rPr>
              <a:t>Confirm that there is a copy of the Asbestos Survey/Register on site and readily accessible</a:t>
            </a:r>
            <a:br>
              <a:rPr lang="en-GB" sz="2000" dirty="0">
                <a:latin typeface="Arial" panose="020B0604020202020204" pitchFamily="34" charset="0"/>
                <a:cs typeface="Arial" panose="020B0604020202020204" pitchFamily="34" charset="0"/>
              </a:rPr>
            </a:b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Confirm that all relevant employees have been made aware of asbestos management issues i.e. the location of the Register and the asbestos locations on site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Confirm that the Asbestos Register and any relevant locations are brought to the attention of all contractors / other employees who carry out work on the premises, before work begins. </a:t>
            </a:r>
            <a:br>
              <a:rPr lang="en-GB" sz="2000" dirty="0">
                <a:latin typeface="Arial" panose="020B0604020202020204" pitchFamily="34" charset="0"/>
                <a:cs typeface="Arial" panose="020B0604020202020204" pitchFamily="34" charset="0"/>
              </a:rPr>
            </a:b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Confirm that relevant staff (i.e. monitoring officers) have attended Asbestos Awareness training</a:t>
            </a:r>
            <a:br>
              <a:rPr lang="en-GB" sz="2000" dirty="0">
                <a:latin typeface="Arial" panose="020B0604020202020204" pitchFamily="34" charset="0"/>
                <a:cs typeface="Arial" panose="020B0604020202020204" pitchFamily="34" charset="0"/>
              </a:rPr>
            </a:b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Confirm that the condition of all asbestos containing materials are checked every 3 months and monitoring forms returned to the Corporate Asbestos Coordinator/Regulatory Compliance Officer </a:t>
            </a:r>
            <a:br>
              <a:rPr lang="en-GB" sz="2000" dirty="0">
                <a:latin typeface="Arial" panose="020B0604020202020204" pitchFamily="34" charset="0"/>
                <a:cs typeface="Arial" panose="020B0604020202020204" pitchFamily="34" charset="0"/>
              </a:rPr>
            </a:b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Confirm that the Asbestos Survey/Register has been updated following significant changes  i.e. asbestos removal, newly identified suspected asbestos</a:t>
            </a:r>
            <a:br>
              <a:rPr lang="en-GB" sz="2000" dirty="0"/>
            </a:br>
            <a:endParaRPr lang="en-GB" sz="2000" dirty="0"/>
          </a:p>
        </p:txBody>
      </p:sp>
      <p:sp>
        <p:nvSpPr>
          <p:cNvPr id="3" name="Subtitle 2">
            <a:extLst>
              <a:ext uri="{FF2B5EF4-FFF2-40B4-BE49-F238E27FC236}">
                <a16:creationId xmlns:a16="http://schemas.microsoft.com/office/drawing/2014/main" id="{06CF4E08-395C-4B50-B02D-25232753F38C}"/>
              </a:ext>
            </a:extLst>
          </p:cNvPr>
          <p:cNvSpPr>
            <a:spLocks noGrp="1"/>
          </p:cNvSpPr>
          <p:nvPr>
            <p:ph type="subTitle" idx="1"/>
          </p:nvPr>
        </p:nvSpPr>
        <p:spPr>
          <a:xfrm>
            <a:off x="8678487" y="1152143"/>
            <a:ext cx="3044207" cy="4663440"/>
          </a:xfrm>
        </p:spPr>
        <p:txBody>
          <a:bodyPr anchor="ctr">
            <a:normAutofit/>
          </a:bodyPr>
          <a:lstStyle/>
          <a:p>
            <a:pPr algn="l"/>
            <a:r>
              <a:rPr lang="en-GB" sz="3200" dirty="0"/>
              <a:t>Audit Questions</a:t>
            </a:r>
          </a:p>
        </p:txBody>
      </p:sp>
      <p:grpSp>
        <p:nvGrpSpPr>
          <p:cNvPr id="25" name="Group 24">
            <a:extLst>
              <a:ext uri="{FF2B5EF4-FFF2-40B4-BE49-F238E27FC236}">
                <a16:creationId xmlns:a16="http://schemas.microsoft.com/office/drawing/2014/main" id="{31D279A5-A726-4EB1-8C82-5DCAD7206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26" name="Rectangle 64">
              <a:extLst>
                <a:ext uri="{FF2B5EF4-FFF2-40B4-BE49-F238E27FC236}">
                  <a16:creationId xmlns:a16="http://schemas.microsoft.com/office/drawing/2014/main" id="{1CE5924F-E0EC-42CC-8DEC-805AA13DE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8E307F87-8A04-4995-972E-FDA64B90C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B4F94FEB-6437-4F82-8162-102CD0F5A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AA0E57C3-AF35-4479-921A-4DE8AEE16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D90A8767-9020-4331-B099-51AE678E5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0E99A61B-8C5D-495B-B1E3-EDE182F2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F8091840-442B-48FC-B52B-A30A33D1B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ABA7ECAD-216B-44A5-B7A8-F01B7A61EC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7C542924-4C61-497C-823F-6DABE94F3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DA58E6AB-0D24-4203-BB36-23C46E1D45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1786210C-FC2B-42A8-B9AD-B59D7BC74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6631C158-3987-4246-A8F0-A446381D3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7F89EDD3-5511-4A57-AAD1-2D188E9C4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1D993D38-1E01-4DFD-A5D0-0A3781CDB0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D6FE807E-293A-446E-9F8F-3B87D763B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4AC0B35E-8639-4057-9E0B-8109D67F8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892F8C1-D3BE-441F-BAB0-F3F7D6CA49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EF068311-5A24-4E53-9104-6C62EE555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5EC9C299-85CB-409E-80B2-F3F1E3149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E56E79AE-691C-4BA9-A736-A35E5BF52B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8234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2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endParaRPr lang="en-US" sz="3200"/>
          </a:p>
        </p:txBody>
      </p:sp>
      <p:sp>
        <p:nvSpPr>
          <p:cNvPr id="35" name="Rectangle 2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endParaRPr lang="en-US" sz="3200"/>
          </a:p>
        </p:txBody>
      </p:sp>
      <p:sp>
        <p:nvSpPr>
          <p:cNvPr id="36" name="Rectangle 2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6" y="1"/>
            <a:ext cx="4063144"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endParaRPr lang="en-US" sz="3200"/>
          </a:p>
        </p:txBody>
      </p:sp>
      <p:sp>
        <p:nvSpPr>
          <p:cNvPr id="37" name="Rectangle 3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9"/>
            <a:ext cx="1576447" cy="12192003"/>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endParaRPr lang="en-US" sz="3200" dirty="0"/>
          </a:p>
        </p:txBody>
      </p:sp>
      <p:sp>
        <p:nvSpPr>
          <p:cNvPr id="5" name="Title 4">
            <a:extLst>
              <a:ext uri="{FF2B5EF4-FFF2-40B4-BE49-F238E27FC236}">
                <a16:creationId xmlns:a16="http://schemas.microsoft.com/office/drawing/2014/main" id="{8E1C8221-ADE4-4762-BE86-6EBAC9A2F4B8}"/>
              </a:ext>
            </a:extLst>
          </p:cNvPr>
          <p:cNvSpPr>
            <a:spLocks noGrp="1"/>
          </p:cNvSpPr>
          <p:nvPr>
            <p:ph type="title"/>
          </p:nvPr>
        </p:nvSpPr>
        <p:spPr>
          <a:xfrm>
            <a:off x="1371596" y="348865"/>
            <a:ext cx="10044024" cy="700215"/>
          </a:xfrm>
        </p:spPr>
        <p:txBody>
          <a:bodyPr anchor="ctr">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GB" sz="4000" dirty="0">
                <a:solidFill>
                  <a:srgbClr val="FFFFFF"/>
                </a:solidFill>
              </a:rPr>
              <a:t>Audit Findings 2021/2022</a:t>
            </a:r>
          </a:p>
        </p:txBody>
      </p:sp>
      <p:graphicFrame>
        <p:nvGraphicFramePr>
          <p:cNvPr id="10" name="Content Placeholder 9">
            <a:extLst>
              <a:ext uri="{FF2B5EF4-FFF2-40B4-BE49-F238E27FC236}">
                <a16:creationId xmlns:a16="http://schemas.microsoft.com/office/drawing/2014/main" id="{6A07D5AA-0EED-4B87-91F3-AEF2358323B2}"/>
              </a:ext>
            </a:extLst>
          </p:cNvPr>
          <p:cNvGraphicFramePr>
            <a:graphicFrameLocks noGrp="1"/>
          </p:cNvGraphicFramePr>
          <p:nvPr>
            <p:ph idx="1"/>
          </p:nvPr>
        </p:nvGraphicFramePr>
        <p:xfrm>
          <a:off x="-921487" y="1814621"/>
          <a:ext cx="13354492" cy="46945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6074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162</Words>
  <Application>Microsoft Office PowerPoint</Application>
  <PresentationFormat>Widescreen</PresentationFormat>
  <Paragraphs>3</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Office Theme</vt:lpstr>
      <vt:lpstr>PowerPoint Presentation</vt:lpstr>
      <vt:lpstr>PowerPoint Presentation</vt:lpstr>
      <vt:lpstr>PowerPoint Presentation</vt:lpstr>
      <vt:lpstr>PowerPoint Presentation</vt:lpstr>
      <vt:lpstr>PowerPoint Presentation</vt:lpstr>
      <vt:lpstr>Confirm that there is a copy of the Asbestos Survey/Register on site and readily accessible  Confirm that all relevant employees have been made aware of asbestos management issues i.e. the location of the Register and the asbestos locations on site    Confirm that the Asbestos Register and any relevant locations are brought to the attention of all contractors / other employees who carry out work on the premises, before work begins.   Confirm that relevant staff (i.e. monitoring officers) have attended Asbestos Awareness training  Confirm that the condition of all asbestos containing materials are checked every 3 months and monitoring forms returned to the Corporate Asbestos Coordinator/Regulatory Compliance Officer   Confirm that the Asbestos Survey/Register has been updated following significant changes  i.e. asbestos removal, newly identified suspected asbestos </vt:lpstr>
      <vt:lpstr>Audit Findings 2021/2022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Confirm that there is a copy of the Asbestos Survey/Register on site and readily accessible  Confirm that all relevant employees have been made aware of asbestos management issues i.e. the location of the Register and the asbestos locations on site    Confirm that the Asbestos Register and any relevant locations are brought to the attention of all contractors / other employees who carry out work on the premises, before work begins.   Confirm that relevant staff (i.e. monitoring officers) have attended Asbestos Awareness training  Confirm that the condition of all asbestos containing materials are checked every 3 months and monitoring forms returned to the Corporate Asbestos Coordinator/Regulatory Compliance Officer   Confirm that the Asbestos Survey/Register has been updated following significant changes  i.e. asbestos removal, newly identified suspected asbestos </dc:title>
  <dc:creator>Victoria Deacon</dc:creator>
  <cp:lastModifiedBy>Jason Graham</cp:lastModifiedBy>
  <cp:revision>3</cp:revision>
  <dcterms:created xsi:type="dcterms:W3CDTF">2022-12-07T09:42:55Z</dcterms:created>
  <dcterms:modified xsi:type="dcterms:W3CDTF">2022-12-13T17:30:08Z</dcterms:modified>
</cp:coreProperties>
</file>