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69" r:id="rId3"/>
    <p:sldId id="277" r:id="rId4"/>
    <p:sldId id="272" r:id="rId5"/>
    <p:sldId id="301" r:id="rId6"/>
    <p:sldId id="298" r:id="rId7"/>
    <p:sldId id="299" r:id="rId8"/>
    <p:sldId id="300" r:id="rId9"/>
    <p:sldId id="292" r:id="rId10"/>
    <p:sldId id="302" r:id="rId11"/>
    <p:sldId id="287"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Kennell" initials="DK" lastIdx="1" clrIdx="0">
    <p:extLst>
      <p:ext uri="{19B8F6BF-5375-455C-9EA6-DF929625EA0E}">
        <p15:presenceInfo xmlns:p15="http://schemas.microsoft.com/office/powerpoint/2012/main" userId="S-1-5-21-3080939372-1322785932-1746061403-574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99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68" autoAdjust="0"/>
  </p:normalViewPr>
  <p:slideViewPr>
    <p:cSldViewPr snapToGrid="0">
      <p:cViewPr varScale="1">
        <p:scale>
          <a:sx n="35" d="100"/>
          <a:sy n="35" d="100"/>
        </p:scale>
        <p:origin x="6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2144F2-3992-4B6C-B3EB-8075F08499F5}" type="datetimeFigureOut">
              <a:rPr lang="en-GB" smtClean="0"/>
              <a:t>20/03/2020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040D08-DB2F-46B2-B0CA-70CB89DB6604}" type="slidenum">
              <a:rPr lang="en-GB" smtClean="0"/>
              <a:t>‹#›</a:t>
            </a:fld>
            <a:endParaRPr lang="en-GB"/>
          </a:p>
        </p:txBody>
      </p:sp>
    </p:spTree>
    <p:extLst>
      <p:ext uri="{BB962C8B-B14F-4D97-AF65-F5344CB8AC3E}">
        <p14:creationId xmlns:p14="http://schemas.microsoft.com/office/powerpoint/2010/main" val="13577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040D08-DB2F-46B2-B0CA-70CB89DB6604}" type="slidenum">
              <a:rPr lang="en-GB" smtClean="0"/>
              <a:t>1</a:t>
            </a:fld>
            <a:endParaRPr lang="en-GB"/>
          </a:p>
        </p:txBody>
      </p:sp>
    </p:spTree>
    <p:extLst>
      <p:ext uri="{BB962C8B-B14F-4D97-AF65-F5344CB8AC3E}">
        <p14:creationId xmlns:p14="http://schemas.microsoft.com/office/powerpoint/2010/main" val="184465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F975D66-A90E-46B4-9B06-494309063561}" type="slidenum">
              <a:rPr lang="en-GB" smtClean="0"/>
              <a:t>2</a:t>
            </a:fld>
            <a:endParaRPr lang="en-GB"/>
          </a:p>
        </p:txBody>
      </p:sp>
    </p:spTree>
    <p:extLst>
      <p:ext uri="{BB962C8B-B14F-4D97-AF65-F5344CB8AC3E}">
        <p14:creationId xmlns:p14="http://schemas.microsoft.com/office/powerpoint/2010/main" val="225224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5</a:t>
            </a:fld>
            <a:endParaRPr lang="en-GB"/>
          </a:p>
        </p:txBody>
      </p:sp>
    </p:spTree>
    <p:extLst>
      <p:ext uri="{BB962C8B-B14F-4D97-AF65-F5344CB8AC3E}">
        <p14:creationId xmlns:p14="http://schemas.microsoft.com/office/powerpoint/2010/main" val="55538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7</a:t>
            </a:fld>
            <a:endParaRPr lang="en-GB"/>
          </a:p>
        </p:txBody>
      </p:sp>
    </p:spTree>
    <p:extLst>
      <p:ext uri="{BB962C8B-B14F-4D97-AF65-F5344CB8AC3E}">
        <p14:creationId xmlns:p14="http://schemas.microsoft.com/office/powerpoint/2010/main" val="2800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8</a:t>
            </a:fld>
            <a:endParaRPr lang="en-GB"/>
          </a:p>
        </p:txBody>
      </p:sp>
    </p:spTree>
    <p:extLst>
      <p:ext uri="{BB962C8B-B14F-4D97-AF65-F5344CB8AC3E}">
        <p14:creationId xmlns:p14="http://schemas.microsoft.com/office/powerpoint/2010/main" val="169836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975D66-A90E-46B4-9B06-494309063561}" type="slidenum">
              <a:rPr lang="en-GB" smtClean="0"/>
              <a:t>9</a:t>
            </a:fld>
            <a:endParaRPr lang="en-GB"/>
          </a:p>
        </p:txBody>
      </p:sp>
    </p:spTree>
    <p:extLst>
      <p:ext uri="{BB962C8B-B14F-4D97-AF65-F5344CB8AC3E}">
        <p14:creationId xmlns:p14="http://schemas.microsoft.com/office/powerpoint/2010/main" val="267931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4: How can we improve air quality at our school?</a:t>
            </a:r>
          </a:p>
          <a:p>
            <a:endParaRPr lang="en-GB" b="1" dirty="0"/>
          </a:p>
          <a:p>
            <a:r>
              <a:rPr lang="en-GB" b="0" dirty="0"/>
              <a:t>Children should work in small groups of up to 4 (5 at the most) for this activity. Pairs or threes will also work well.</a:t>
            </a:r>
          </a:p>
          <a:p>
            <a:endParaRPr lang="en-GB" b="0" dirty="0"/>
          </a:p>
          <a:p>
            <a:r>
              <a:rPr lang="en-GB" b="0" dirty="0"/>
              <a:t>Explain that the children have learn about the causes of air pollution and identified sources of air pollution around their school. It is now time for them to think like the Mayor of Leicester and decided what they can do in our Air Quality Management Area to improve air quality.</a:t>
            </a:r>
          </a:p>
          <a:p>
            <a:endParaRPr lang="en-GB" b="0" dirty="0"/>
          </a:p>
          <a:p>
            <a:r>
              <a:rPr lang="en-GB" b="1" dirty="0"/>
              <a:t>Task: Children should develop their own Clean Air Code </a:t>
            </a:r>
            <a:r>
              <a:rPr lang="en-GB" b="0" dirty="0"/>
              <a:t>– a bit like the Eco-schools code of conduct – a list of golden rules that advise pupils, teachers and parents how they can improve air quality. These rules need to be achievable and realistic (check understanding of these words). Children will need paper and pens for this activity.</a:t>
            </a:r>
          </a:p>
          <a:p>
            <a:endParaRPr lang="en-GB" b="0" dirty="0"/>
          </a:p>
          <a:p>
            <a:r>
              <a:rPr lang="en-GB" b="1" dirty="0"/>
              <a:t>If there is time </a:t>
            </a:r>
            <a:r>
              <a:rPr lang="en-GB" b="0" dirty="0"/>
              <a:t>– children can think about </a:t>
            </a:r>
            <a:r>
              <a:rPr lang="en-GB" b="1" dirty="0"/>
              <a:t>other ways we can improve air quality at school</a:t>
            </a:r>
            <a:r>
              <a:rPr lang="en-GB" b="0" dirty="0"/>
              <a:t>. They can look at the ‘</a:t>
            </a:r>
            <a:r>
              <a:rPr lang="en-GB" b="1" dirty="0"/>
              <a:t>How can we improve air quality at our school</a:t>
            </a:r>
            <a:r>
              <a:rPr lang="en-GB" b="0" dirty="0"/>
              <a:t>’ list – would anything work particularly well at our school? Could it be adapted? What would we need to do, to make it happen?</a:t>
            </a:r>
          </a:p>
        </p:txBody>
      </p:sp>
      <p:sp>
        <p:nvSpPr>
          <p:cNvPr id="4" name="Slide Number Placeholder 3"/>
          <p:cNvSpPr>
            <a:spLocks noGrp="1"/>
          </p:cNvSpPr>
          <p:nvPr>
            <p:ph type="sldNum" sz="quarter" idx="10"/>
          </p:nvPr>
        </p:nvSpPr>
        <p:spPr/>
        <p:txBody>
          <a:bodyPr/>
          <a:lstStyle/>
          <a:p>
            <a:fld id="{13040D08-DB2F-46B2-B0CA-70CB89DB6604}" type="slidenum">
              <a:rPr lang="en-GB" smtClean="0"/>
              <a:t>11</a:t>
            </a:fld>
            <a:endParaRPr lang="en-GB"/>
          </a:p>
        </p:txBody>
      </p:sp>
    </p:spTree>
    <p:extLst>
      <p:ext uri="{BB962C8B-B14F-4D97-AF65-F5344CB8AC3E}">
        <p14:creationId xmlns:p14="http://schemas.microsoft.com/office/powerpoint/2010/main" val="178939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EA7F-E36E-4CF1-9696-361BAED18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A576C9-53BB-4946-8498-C5117A68F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D00B29-CA08-46EE-AF60-18E8A6175CFF}"/>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91FFCF5A-26E5-4611-87EC-FF7A413EE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E2321-F731-4413-BA3D-7AA648A633C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14677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E1CDC-6077-4AB3-A505-1B8A67BE62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986807-957B-4ACC-AD3A-8D6A6D586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240516-0C64-47F4-970D-087C5DCB27AA}"/>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1B2F0033-4997-4AA9-A8E5-95FD6779A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920614-C833-40B9-8030-DF79E57B491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9237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C3DB7-183C-4023-8A07-38A78BC5F9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1FF41B-3952-4645-BC0F-58B950C0A3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339381-9B29-4985-846E-5807D9E2672E}"/>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9DC649C9-27B8-4A9D-9857-66C8E5135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1ED0E0-AFE5-40FE-AEA7-F049743AB707}"/>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68853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7A30-D809-42D2-9074-C970A28FAC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8F3DF0-0A0F-4436-A2B5-36B047EF4E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B6B1D-A278-4ACC-AEED-A24751C01915}"/>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CCD7E90F-1332-4C97-8C35-284A5DBE24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AABC5-4D1C-4427-AE1E-97428D94012B}"/>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32740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511C-7A66-4F85-A97E-0333D18B2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35956-FDE1-41D7-9D05-C2E06C982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9DD543-19A6-4EDA-A6EF-BDB43FA36B86}"/>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C84C0E50-5EEA-4DFD-B349-6EEA7A553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9603F-B9AA-4CA2-A598-CDF43F5BA781}"/>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81572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2ECB-BE75-4A25-8C03-E49FBC57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B70DBE-93E8-4657-A780-DD67A40458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A58D6A-4F2A-480B-B223-443E9E1CD0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DC2000-9173-48A5-AEF9-F0A7EE9D342E}"/>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6" name="Footer Placeholder 5">
            <a:extLst>
              <a:ext uri="{FF2B5EF4-FFF2-40B4-BE49-F238E27FC236}">
                <a16:creationId xmlns:a16="http://schemas.microsoft.com/office/drawing/2014/main" id="{826E0D86-B4C3-4553-A705-9656BA705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66FE2F-65EA-4D4E-B0E7-4E1D4729B488}"/>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404719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5AE8-F555-49A6-B3B1-4B72C0FAFC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A19D8-FA69-472E-B9E9-88B01DF3A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2E8F6A-4E3B-4EE8-8BB8-26AEC894EB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43510F-704A-41D7-8863-32D880BC7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1A450A-F572-4BC9-9102-DC8EA2D9E8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8505C6-DFAC-44EB-BC0F-5F0A3D34517F}"/>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8" name="Footer Placeholder 7">
            <a:extLst>
              <a:ext uri="{FF2B5EF4-FFF2-40B4-BE49-F238E27FC236}">
                <a16:creationId xmlns:a16="http://schemas.microsoft.com/office/drawing/2014/main" id="{056E718F-3956-414A-AC51-019078834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AD107A-B110-4476-A071-9CD09A4D0B90}"/>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85873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98CA-E0A0-405B-9D59-9BF1CE81C8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517519-6363-43A1-82AB-FAFD8749BCED}"/>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4" name="Footer Placeholder 3">
            <a:extLst>
              <a:ext uri="{FF2B5EF4-FFF2-40B4-BE49-F238E27FC236}">
                <a16:creationId xmlns:a16="http://schemas.microsoft.com/office/drawing/2014/main" id="{5D0C2B71-887E-4073-9923-2B301F06DC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F281E8-DE73-4DE7-B697-AE79BE315E93}"/>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26269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3C692-5D2E-4C8A-85A1-1DCB4DECEA2B}"/>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3" name="Footer Placeholder 2">
            <a:extLst>
              <a:ext uri="{FF2B5EF4-FFF2-40B4-BE49-F238E27FC236}">
                <a16:creationId xmlns:a16="http://schemas.microsoft.com/office/drawing/2014/main" id="{5100FEE8-632F-4F84-9E63-2B6EE0E8E8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71496D-9252-4236-B434-D7794800EE4C}"/>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338051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A57A-67A7-4325-A11D-A85CA581D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CCF858-5249-4682-BE45-C7059E6CE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3C85A5-7EC3-4706-AA46-E3098FBD3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2526E6-9491-4ACF-BE30-02C895B07323}"/>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6" name="Footer Placeholder 5">
            <a:extLst>
              <a:ext uri="{FF2B5EF4-FFF2-40B4-BE49-F238E27FC236}">
                <a16:creationId xmlns:a16="http://schemas.microsoft.com/office/drawing/2014/main" id="{0FA7CB09-9299-4066-B06F-614D95614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D920E0-4D88-4731-82F4-66FA827299BE}"/>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0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2DF1-6549-468A-A1CB-4700FE2F6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7A8CE1-D8F8-47EA-9C09-8C620999C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7EC41E-9E80-4852-B93F-B228DAAA5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166463-5E14-4AAD-B28F-A906F6C9E4E1}"/>
              </a:ext>
            </a:extLst>
          </p:cNvPr>
          <p:cNvSpPr>
            <a:spLocks noGrp="1"/>
          </p:cNvSpPr>
          <p:nvPr>
            <p:ph type="dt" sz="half" idx="10"/>
          </p:nvPr>
        </p:nvSpPr>
        <p:spPr/>
        <p:txBody>
          <a:bodyPr/>
          <a:lstStyle/>
          <a:p>
            <a:fld id="{75CBFAE4-E9D4-4B74-9CD2-CBCE304F600E}" type="datetimeFigureOut">
              <a:rPr lang="en-GB" smtClean="0"/>
              <a:t>20/03/2020</a:t>
            </a:fld>
            <a:endParaRPr lang="en-GB"/>
          </a:p>
        </p:txBody>
      </p:sp>
      <p:sp>
        <p:nvSpPr>
          <p:cNvPr id="6" name="Footer Placeholder 5">
            <a:extLst>
              <a:ext uri="{FF2B5EF4-FFF2-40B4-BE49-F238E27FC236}">
                <a16:creationId xmlns:a16="http://schemas.microsoft.com/office/drawing/2014/main" id="{23406D33-B033-4E4A-B317-21B5D83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3CBF85-429C-4650-A7BC-97881DCEC94D}"/>
              </a:ext>
            </a:extLst>
          </p:cNvPr>
          <p:cNvSpPr>
            <a:spLocks noGrp="1"/>
          </p:cNvSpPr>
          <p:nvPr>
            <p:ph type="sldNum" sz="quarter" idx="12"/>
          </p:nvPr>
        </p:nvSpPr>
        <p:spPr/>
        <p:txBody>
          <a:bodyPr/>
          <a:lstStyle/>
          <a:p>
            <a:fld id="{F6C4E5D8-50AB-4D44-8F05-6153C9E10F70}" type="slidenum">
              <a:rPr lang="en-GB" smtClean="0"/>
              <a:t>‹#›</a:t>
            </a:fld>
            <a:endParaRPr lang="en-GB"/>
          </a:p>
        </p:txBody>
      </p:sp>
    </p:spTree>
    <p:extLst>
      <p:ext uri="{BB962C8B-B14F-4D97-AF65-F5344CB8AC3E}">
        <p14:creationId xmlns:p14="http://schemas.microsoft.com/office/powerpoint/2010/main" val="144387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2A897-6C44-40C9-A355-DE1406B4C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6CFD06-B290-4A63-B562-42A8AE257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5752A-9D57-4E77-9AE7-14368C8CE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BFAE4-E9D4-4B74-9CD2-CBCE304F600E}" type="datetimeFigureOut">
              <a:rPr lang="en-GB" smtClean="0"/>
              <a:t>20/03/2020</a:t>
            </a:fld>
            <a:endParaRPr lang="en-GB"/>
          </a:p>
        </p:txBody>
      </p:sp>
      <p:sp>
        <p:nvSpPr>
          <p:cNvPr id="5" name="Footer Placeholder 4">
            <a:extLst>
              <a:ext uri="{FF2B5EF4-FFF2-40B4-BE49-F238E27FC236}">
                <a16:creationId xmlns:a16="http://schemas.microsoft.com/office/drawing/2014/main" id="{A3811476-FEA4-41D6-A61A-689FEA874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5E86933-472E-4211-A513-A963FEA9D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4E5D8-50AB-4D44-8F05-6153C9E10F70}" type="slidenum">
              <a:rPr lang="en-GB" smtClean="0"/>
              <a:t>‹#›</a:t>
            </a:fld>
            <a:endParaRPr lang="en-GB"/>
          </a:p>
        </p:txBody>
      </p:sp>
    </p:spTree>
    <p:extLst>
      <p:ext uri="{BB962C8B-B14F-4D97-AF65-F5344CB8AC3E}">
        <p14:creationId xmlns:p14="http://schemas.microsoft.com/office/powerpoint/2010/main" val="170114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hyperlink" Target="http://www.pngall.com/light-bulb-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7.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hyperlink" Target="http://www.pngall.com/light-bulb-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8.png"/><Relationship Id="rId3" Type="http://schemas.openxmlformats.org/officeDocument/2006/relationships/image" Target="../media/image2.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7.svg"/><Relationship Id="rId2" Type="http://schemas.openxmlformats.org/officeDocument/2006/relationships/image" Target="../media/image1.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hyperlink" Target="http://pngimg.com/download/38145" TargetMode="Externa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6.pn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hyperlink" Target="https://openclipart.org/detail/196130/volcano-by-scout-196130" TargetMode="External"/><Relationship Id="rId28" Type="http://schemas.openxmlformats.org/officeDocument/2006/relationships/image" Target="../media/image30.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pngimg.com/download/38145" TargetMode="External"/><Relationship Id="rId5" Type="http://schemas.openxmlformats.org/officeDocument/2006/relationships/image" Target="../media/image30.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hyperlink" Target="https://www.bbc.co.uk/newsround/3878947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svg"/><Relationship Id="rId2" Type="http://schemas.openxmlformats.org/officeDocument/2006/relationships/slideLayout" Target="../slideLayouts/slideLayout6.xml"/><Relationship Id="rId1" Type="http://schemas.openxmlformats.org/officeDocument/2006/relationships/video" Target="https://www.youtube.com/embed/t7Q7y_xjR5E" TargetMode="External"/><Relationship Id="rId6" Type="http://schemas.openxmlformats.org/officeDocument/2006/relationships/image" Target="../media/image1.png"/><Relationship Id="rId5" Type="http://schemas.openxmlformats.org/officeDocument/2006/relationships/hyperlink" Target="https://www.youtube.com/watch?v=t7Q7y_xjR5E" TargetMode="Externa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jpg"/><Relationship Id="rId3" Type="http://schemas.openxmlformats.org/officeDocument/2006/relationships/image" Target="../media/image1.pn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6.xml"/><Relationship Id="rId16" Type="http://schemas.openxmlformats.org/officeDocument/2006/relationships/image" Target="../media/image46.jp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hyperlink" Target="https://www.qld.gov.au/environment/pollution/monitoring/air-pollution/sulfur-dioxide/" TargetMode="External"/><Relationship Id="rId4" Type="http://schemas.openxmlformats.org/officeDocument/2006/relationships/image" Target="../media/image2.svg"/><Relationship Id="rId9" Type="http://schemas.openxmlformats.org/officeDocument/2006/relationships/image" Target="../media/image39.svg"/><Relationship Id="rId1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501" y="-1913612"/>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202961" y="2998271"/>
            <a:ext cx="9144000" cy="2387600"/>
          </a:xfrm>
        </p:spPr>
        <p:txBody>
          <a:bodyPr>
            <a:noAutofit/>
          </a:bodyPr>
          <a:lstStyle/>
          <a:p>
            <a:r>
              <a:rPr lang="en-GB" sz="6600" dirty="0">
                <a:latin typeface="Impact" panose="020B0806030902050204" pitchFamily="34" charset="0"/>
              </a:rPr>
              <a:t>AIR POLLUTION: </a:t>
            </a:r>
            <a:br>
              <a:rPr lang="en-GB" sz="6600" dirty="0">
                <a:latin typeface="Impact" panose="020B0806030902050204" pitchFamily="34" charset="0"/>
              </a:rPr>
            </a:br>
            <a:r>
              <a:rPr lang="en-GB" sz="6600" dirty="0">
                <a:latin typeface="Impact" panose="020B0806030902050204" pitchFamily="34" charset="0"/>
              </a:rPr>
              <a:t>living things and the environment</a:t>
            </a:r>
          </a:p>
        </p:txBody>
      </p:sp>
      <p:pic>
        <p:nvPicPr>
          <p:cNvPr id="4" name="Graphic 3">
            <a:extLst>
              <a:ext uri="{FF2B5EF4-FFF2-40B4-BE49-F238E27FC236}">
                <a16:creationId xmlns:a16="http://schemas.microsoft.com/office/drawing/2014/main" id="{753109A9-9DC2-4134-8029-EC6E4DA0391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599229" y="-824257"/>
            <a:ext cx="4592771" cy="4592771"/>
          </a:xfrm>
          <a:prstGeom prst="rect">
            <a:avLst/>
          </a:prstGeom>
        </p:spPr>
      </p:pic>
      <p:pic>
        <p:nvPicPr>
          <p:cNvPr id="3" name="Picture 2">
            <a:extLst>
              <a:ext uri="{FF2B5EF4-FFF2-40B4-BE49-F238E27FC236}">
                <a16:creationId xmlns:a16="http://schemas.microsoft.com/office/drawing/2014/main" id="{8685176F-F3C6-417F-B590-843DF816C9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0331" y="4433371"/>
            <a:ext cx="1905000" cy="1905000"/>
          </a:xfrm>
          <a:prstGeom prst="rect">
            <a:avLst/>
          </a:prstGeom>
        </p:spPr>
      </p:pic>
    </p:spTree>
    <p:extLst>
      <p:ext uri="{BB962C8B-B14F-4D97-AF65-F5344CB8AC3E}">
        <p14:creationId xmlns:p14="http://schemas.microsoft.com/office/powerpoint/2010/main" val="28045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41A191B-3342-4221-A7BD-21BA278D902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2152" t="18239" r="22996" b="25949"/>
          <a:stretch/>
        </p:blipFill>
        <p:spPr>
          <a:xfrm rot="858878">
            <a:off x="4390755" y="3751184"/>
            <a:ext cx="2610390" cy="2656072"/>
          </a:xfrm>
          <a:prstGeom prst="rect">
            <a:avLst/>
          </a:prstGeom>
        </p:spPr>
      </p:pic>
      <p:sp>
        <p:nvSpPr>
          <p:cNvPr id="2" name="Title 1">
            <a:extLst>
              <a:ext uri="{FF2B5EF4-FFF2-40B4-BE49-F238E27FC236}">
                <a16:creationId xmlns:a16="http://schemas.microsoft.com/office/drawing/2014/main" id="{8129ED06-5740-4980-9518-14E5799842AE}"/>
              </a:ext>
            </a:extLst>
          </p:cNvPr>
          <p:cNvSpPr>
            <a:spLocks noGrp="1"/>
          </p:cNvSpPr>
          <p:nvPr>
            <p:ph type="title"/>
          </p:nvPr>
        </p:nvSpPr>
        <p:spPr>
          <a:xfrm>
            <a:off x="0" y="415719"/>
            <a:ext cx="10515600" cy="1325563"/>
          </a:xfrm>
        </p:spPr>
        <p:txBody>
          <a:bodyPr>
            <a:normAutofit/>
          </a:bodyPr>
          <a:lstStyle/>
          <a:p>
            <a:pPr algn="ctr"/>
            <a:r>
              <a:rPr lang="en-GB" sz="6000" dirty="0">
                <a:latin typeface="Impact" panose="020B0806030902050204" pitchFamily="34" charset="0"/>
              </a:rPr>
              <a:t>How can we improve air quality?</a:t>
            </a:r>
          </a:p>
        </p:txBody>
      </p:sp>
      <p:sp>
        <p:nvSpPr>
          <p:cNvPr id="5" name="TextBox 4">
            <a:extLst>
              <a:ext uri="{FF2B5EF4-FFF2-40B4-BE49-F238E27FC236}">
                <a16:creationId xmlns:a16="http://schemas.microsoft.com/office/drawing/2014/main" id="{CB028CD9-B7BE-49CB-BBBD-1405A6F42881}"/>
              </a:ext>
              <a:ext uri="{C183D7F6-B498-43B3-948B-1728B52AA6E4}">
                <adec:decorative xmlns:adec="http://schemas.microsoft.com/office/drawing/2017/decorative" val="1"/>
              </a:ext>
            </a:extLst>
          </p:cNvPr>
          <p:cNvSpPr txBox="1"/>
          <p:nvPr/>
        </p:nvSpPr>
        <p:spPr>
          <a:xfrm>
            <a:off x="838200" y="1847850"/>
            <a:ext cx="2476500" cy="1323439"/>
          </a:xfrm>
          <a:prstGeom prst="rect">
            <a:avLst/>
          </a:prstGeom>
          <a:solidFill>
            <a:schemeClr val="tx1"/>
          </a:solidFill>
        </p:spPr>
        <p:txBody>
          <a:bodyPr wrap="square" rtlCol="0">
            <a:spAutoFit/>
          </a:bodyPr>
          <a:lstStyle/>
          <a:p>
            <a:pPr algn="ctr"/>
            <a:r>
              <a:rPr lang="en-GB" sz="4000" dirty="0">
                <a:solidFill>
                  <a:schemeClr val="bg1"/>
                </a:solidFill>
                <a:latin typeface="Impact" panose="020B0806030902050204" pitchFamily="34" charset="0"/>
              </a:rPr>
              <a:t>60 second challenge</a:t>
            </a:r>
          </a:p>
        </p:txBody>
      </p:sp>
      <p:sp>
        <p:nvSpPr>
          <p:cNvPr id="8" name="TextBox 7">
            <a:extLst>
              <a:ext uri="{FF2B5EF4-FFF2-40B4-BE49-F238E27FC236}">
                <a16:creationId xmlns:a16="http://schemas.microsoft.com/office/drawing/2014/main" id="{4667F3B2-AC5C-41BA-BB05-88D1D14CA5FF}"/>
              </a:ext>
            </a:extLst>
          </p:cNvPr>
          <p:cNvSpPr txBox="1"/>
          <p:nvPr/>
        </p:nvSpPr>
        <p:spPr>
          <a:xfrm>
            <a:off x="4543425" y="4202057"/>
            <a:ext cx="2305049" cy="1754326"/>
          </a:xfrm>
          <a:prstGeom prst="rect">
            <a:avLst/>
          </a:prstGeom>
          <a:solidFill>
            <a:schemeClr val="bg1"/>
          </a:solidFill>
        </p:spPr>
        <p:txBody>
          <a:bodyPr wrap="square" rtlCol="0">
            <a:spAutoFit/>
          </a:bodyPr>
          <a:lstStyle/>
          <a:p>
            <a:r>
              <a:rPr lang="en-GB" sz="3600" dirty="0">
                <a:latin typeface="Impact" panose="020B0806030902050204" pitchFamily="34" charset="0"/>
              </a:rPr>
              <a:t>Write each idea on a post-it </a:t>
            </a:r>
          </a:p>
        </p:txBody>
      </p:sp>
      <p:sp>
        <p:nvSpPr>
          <p:cNvPr id="9" name="Rectangle 8">
            <a:extLst>
              <a:ext uri="{FF2B5EF4-FFF2-40B4-BE49-F238E27FC236}">
                <a16:creationId xmlns:a16="http://schemas.microsoft.com/office/drawing/2014/main" id="{D4308BAA-4E4E-4EA8-8BEF-7CB08AE65930}"/>
              </a:ext>
            </a:extLst>
          </p:cNvPr>
          <p:cNvSpPr/>
          <p:nvPr/>
        </p:nvSpPr>
        <p:spPr>
          <a:xfrm>
            <a:off x="3537909" y="2248651"/>
            <a:ext cx="6538850" cy="1077218"/>
          </a:xfrm>
          <a:prstGeom prst="rect">
            <a:avLst/>
          </a:prstGeom>
          <a:solidFill>
            <a:schemeClr val="bg1"/>
          </a:solidFill>
        </p:spPr>
        <p:txBody>
          <a:bodyPr wrap="square">
            <a:spAutoFit/>
          </a:bodyPr>
          <a:lstStyle/>
          <a:p>
            <a:r>
              <a:rPr lang="en-GB" sz="3200" dirty="0">
                <a:latin typeface="Impact" panose="020B0806030902050204" pitchFamily="34" charset="0"/>
              </a:rPr>
              <a:t>In pairs – think of three things that we could do, that will improve air quality. </a:t>
            </a:r>
          </a:p>
        </p:txBody>
      </p:sp>
      <p:pic>
        <p:nvPicPr>
          <p:cNvPr id="18" name="Picture 17">
            <a:extLst>
              <a:ext uri="{FF2B5EF4-FFF2-40B4-BE49-F238E27FC236}">
                <a16:creationId xmlns:a16="http://schemas.microsoft.com/office/drawing/2014/main" id="{7D19F5BB-B959-43EB-89D5-9B5FBD127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744635">
            <a:off x="870566" y="2777792"/>
            <a:ext cx="4075994" cy="4067863"/>
          </a:xfrm>
          <a:prstGeom prst="rect">
            <a:avLst/>
          </a:prstGeom>
        </p:spPr>
      </p:pic>
      <p:pic>
        <p:nvPicPr>
          <p:cNvPr id="20" name="Graphic 19">
            <a:extLst>
              <a:ext uri="{FF2B5EF4-FFF2-40B4-BE49-F238E27FC236}">
                <a16:creationId xmlns:a16="http://schemas.microsoft.com/office/drawing/2014/main" id="{EBAD29CF-1579-447B-94AB-B8F8FD9C8D4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5467" y="1078500"/>
            <a:ext cx="2647950" cy="2647950"/>
          </a:xfrm>
          <a:prstGeom prst="rect">
            <a:avLst/>
          </a:prstGeom>
        </p:spPr>
      </p:pic>
      <p:pic>
        <p:nvPicPr>
          <p:cNvPr id="22" name="Graphic 21">
            <a:extLst>
              <a:ext uri="{FF2B5EF4-FFF2-40B4-BE49-F238E27FC236}">
                <a16:creationId xmlns:a16="http://schemas.microsoft.com/office/drawing/2014/main" id="{76FF25B1-18CB-47E7-931C-63AF16D6F3D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96176" y="3523694"/>
            <a:ext cx="3186050" cy="3186050"/>
          </a:xfrm>
          <a:prstGeom prst="rect">
            <a:avLst/>
          </a:prstGeom>
        </p:spPr>
      </p:pic>
    </p:spTree>
    <p:extLst>
      <p:ext uri="{BB962C8B-B14F-4D97-AF65-F5344CB8AC3E}">
        <p14:creationId xmlns:p14="http://schemas.microsoft.com/office/powerpoint/2010/main" val="81402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802A19A5-CD23-431D-9755-5B207F5DF46A}"/>
              </a:ext>
            </a:extLst>
          </p:cNvPr>
          <p:cNvSpPr>
            <a:spLocks noGrp="1"/>
          </p:cNvSpPr>
          <p:nvPr>
            <p:ph type="ctrTitle"/>
          </p:nvPr>
        </p:nvSpPr>
        <p:spPr>
          <a:xfrm>
            <a:off x="-187569" y="-292797"/>
            <a:ext cx="12379569" cy="2387600"/>
          </a:xfrm>
        </p:spPr>
        <p:txBody>
          <a:bodyPr>
            <a:noAutofit/>
          </a:bodyPr>
          <a:lstStyle/>
          <a:p>
            <a:r>
              <a:rPr lang="en-GB" sz="5400" dirty="0">
                <a:latin typeface="Impact" panose="020B0806030902050204" pitchFamily="34" charset="0"/>
              </a:rPr>
              <a:t>HOW CAN WE  IMPROVE AIR QUALITY </a:t>
            </a:r>
            <a:br>
              <a:rPr lang="en-GB" sz="5400" dirty="0">
                <a:latin typeface="Impact" panose="020B0806030902050204" pitchFamily="34" charset="0"/>
              </a:rPr>
            </a:br>
            <a:r>
              <a:rPr lang="en-GB" sz="5400" dirty="0">
                <a:latin typeface="Impact" panose="020B0806030902050204" pitchFamily="34" charset="0"/>
              </a:rPr>
              <a:t>AT OUR SCHOOL?</a:t>
            </a:r>
          </a:p>
        </p:txBody>
      </p:sp>
      <p:pic>
        <p:nvPicPr>
          <p:cNvPr id="3" name="Picture 2">
            <a:extLst>
              <a:ext uri="{FF2B5EF4-FFF2-40B4-BE49-F238E27FC236}">
                <a16:creationId xmlns:a16="http://schemas.microsoft.com/office/drawing/2014/main" id="{294CDCD8-2F09-4484-82BE-368CB0541A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19028">
            <a:off x="10319124" y="4738302"/>
            <a:ext cx="2139079" cy="2134812"/>
          </a:xfrm>
          <a:prstGeom prst="rect">
            <a:avLst/>
          </a:prstGeom>
        </p:spPr>
      </p:pic>
      <p:pic>
        <p:nvPicPr>
          <p:cNvPr id="4" name="Picture 3">
            <a:extLst>
              <a:ext uri="{FF2B5EF4-FFF2-40B4-BE49-F238E27FC236}">
                <a16:creationId xmlns:a16="http://schemas.microsoft.com/office/drawing/2014/main" id="{2C4C43CF-DCDD-42B8-B165-83967F4EFF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71445">
            <a:off x="7933676" y="1947248"/>
            <a:ext cx="3128963" cy="4171950"/>
          </a:xfrm>
          <a:prstGeom prst="rect">
            <a:avLst/>
          </a:prstGeom>
          <a:ln w="19050">
            <a:solidFill>
              <a:schemeClr val="accent1">
                <a:shade val="50000"/>
              </a:schemeClr>
            </a:solidFill>
          </a:ln>
        </p:spPr>
      </p:pic>
      <p:sp>
        <p:nvSpPr>
          <p:cNvPr id="5" name="TextBox 4">
            <a:extLst>
              <a:ext uri="{FF2B5EF4-FFF2-40B4-BE49-F238E27FC236}">
                <a16:creationId xmlns:a16="http://schemas.microsoft.com/office/drawing/2014/main" id="{6E8A24A3-5D5B-4DD5-8013-EB2CD9C62900}"/>
              </a:ext>
            </a:extLst>
          </p:cNvPr>
          <p:cNvSpPr txBox="1"/>
          <p:nvPr/>
        </p:nvSpPr>
        <p:spPr>
          <a:xfrm>
            <a:off x="4699511" y="2236944"/>
            <a:ext cx="2792977" cy="1077218"/>
          </a:xfrm>
          <a:prstGeom prst="rect">
            <a:avLst/>
          </a:prstGeom>
          <a:solidFill>
            <a:schemeClr val="bg1"/>
          </a:solidFill>
        </p:spPr>
        <p:txBody>
          <a:bodyPr wrap="square" rtlCol="0">
            <a:spAutoFit/>
          </a:bodyPr>
          <a:lstStyle/>
          <a:p>
            <a:r>
              <a:rPr lang="en-GB" sz="3200" dirty="0">
                <a:latin typeface="Impact" panose="020B0806030902050204" pitchFamily="34" charset="0"/>
                <a:cs typeface="Arial" panose="020B0604020202020204" pitchFamily="34" charset="0"/>
              </a:rPr>
              <a:t>Make your own </a:t>
            </a:r>
          </a:p>
          <a:p>
            <a:r>
              <a:rPr lang="en-GB" sz="3200" dirty="0">
                <a:latin typeface="Impact" panose="020B0806030902050204" pitchFamily="34" charset="0"/>
                <a:cs typeface="Arial" panose="020B0604020202020204" pitchFamily="34" charset="0"/>
              </a:rPr>
              <a:t>Clean Air Code</a:t>
            </a:r>
          </a:p>
        </p:txBody>
      </p:sp>
      <p:sp>
        <p:nvSpPr>
          <p:cNvPr id="2" name="Rectangle 1" descr="Text to describe the action">
            <a:extLst>
              <a:ext uri="{FF2B5EF4-FFF2-40B4-BE49-F238E27FC236}">
                <a16:creationId xmlns:a16="http://schemas.microsoft.com/office/drawing/2014/main" id="{803872A9-1D2C-4CB1-88E5-40C5129BB300}"/>
              </a:ext>
            </a:extLst>
          </p:cNvPr>
          <p:cNvSpPr/>
          <p:nvPr/>
        </p:nvSpPr>
        <p:spPr>
          <a:xfrm>
            <a:off x="156926" y="3682850"/>
            <a:ext cx="6096000" cy="1569660"/>
          </a:xfrm>
          <a:prstGeom prst="rect">
            <a:avLst/>
          </a:prstGeom>
          <a:solidFill>
            <a:schemeClr val="bg1"/>
          </a:solidFill>
        </p:spPr>
        <p:txBody>
          <a:bodyPr>
            <a:spAutoFit/>
          </a:bodyPr>
          <a:lstStyle/>
          <a:p>
            <a:r>
              <a:rPr lang="en-GB" sz="3200" dirty="0">
                <a:solidFill>
                  <a:schemeClr val="accent4">
                    <a:lumMod val="50000"/>
                  </a:schemeClr>
                </a:solidFill>
                <a:latin typeface="Impact" panose="020B0806030902050204" pitchFamily="34" charset="0"/>
              </a:rPr>
              <a:t>In groups, write a list of five golden rules your school could follow to improve air quality.</a:t>
            </a:r>
            <a:endParaRPr lang="en-GB" sz="3200" dirty="0">
              <a:solidFill>
                <a:schemeClr val="accent4">
                  <a:lumMod val="50000"/>
                </a:schemeClr>
              </a:solidFill>
            </a:endParaRPr>
          </a:p>
        </p:txBody>
      </p:sp>
      <p:sp>
        <p:nvSpPr>
          <p:cNvPr id="10" name="TextBox 9">
            <a:extLst>
              <a:ext uri="{FF2B5EF4-FFF2-40B4-BE49-F238E27FC236}">
                <a16:creationId xmlns:a16="http://schemas.microsoft.com/office/drawing/2014/main" id="{FBA85C48-58A7-4620-B57F-3F23469F70EA}"/>
              </a:ext>
              <a:ext uri="{C183D7F6-B498-43B3-948B-1728B52AA6E4}">
                <adec:decorative xmlns:adec="http://schemas.microsoft.com/office/drawing/2017/decorative" val="1"/>
              </a:ext>
            </a:extLst>
          </p:cNvPr>
          <p:cNvSpPr txBox="1"/>
          <p:nvPr/>
        </p:nvSpPr>
        <p:spPr>
          <a:xfrm>
            <a:off x="737424" y="1829776"/>
            <a:ext cx="2375094" cy="1077218"/>
          </a:xfrm>
          <a:prstGeom prst="rect">
            <a:avLst/>
          </a:prstGeom>
          <a:solidFill>
            <a:schemeClr val="tx1"/>
          </a:solidFill>
        </p:spPr>
        <p:txBody>
          <a:bodyPr wrap="square" rtlCol="0">
            <a:spAutoFit/>
          </a:bodyPr>
          <a:lstStyle/>
          <a:p>
            <a:pPr algn="ctr"/>
            <a:r>
              <a:rPr lang="en-GB" sz="3200" dirty="0">
                <a:solidFill>
                  <a:schemeClr val="bg1"/>
                </a:solidFill>
                <a:latin typeface="Impact" panose="020B0806030902050204" pitchFamily="34" charset="0"/>
              </a:rPr>
              <a:t>10-15 MINUTE CHALLENGE</a:t>
            </a:r>
          </a:p>
        </p:txBody>
      </p:sp>
      <p:sp>
        <p:nvSpPr>
          <p:cNvPr id="9" name="TextBox 8" descr="Text explaining the PowerPoint activity">
            <a:extLst>
              <a:ext uri="{FF2B5EF4-FFF2-40B4-BE49-F238E27FC236}">
                <a16:creationId xmlns:a16="http://schemas.microsoft.com/office/drawing/2014/main" id="{8424FC4D-05BA-45F5-90E7-51D308BB1C94}"/>
              </a:ext>
            </a:extLst>
          </p:cNvPr>
          <p:cNvSpPr txBox="1"/>
          <p:nvPr/>
        </p:nvSpPr>
        <p:spPr>
          <a:xfrm>
            <a:off x="215870" y="5621199"/>
            <a:ext cx="6937146" cy="1077218"/>
          </a:xfrm>
          <a:prstGeom prst="rect">
            <a:avLst/>
          </a:prstGeom>
          <a:solidFill>
            <a:schemeClr val="bg1"/>
          </a:solidFill>
        </p:spPr>
        <p:txBody>
          <a:bodyPr wrap="square" rtlCol="0">
            <a:spAutoFit/>
          </a:bodyPr>
          <a:lstStyle/>
          <a:p>
            <a:r>
              <a:rPr lang="en-GB" sz="3200" dirty="0">
                <a:latin typeface="Impact" panose="020B0806030902050204" pitchFamily="34" charset="0"/>
                <a:cs typeface="Arial" panose="020B0604020202020204" pitchFamily="34" charset="0"/>
              </a:rPr>
              <a:t>What else could we do to </a:t>
            </a:r>
            <a:r>
              <a:rPr lang="en-GB" sz="3200" dirty="0">
                <a:solidFill>
                  <a:schemeClr val="accent4">
                    <a:lumMod val="50000"/>
                  </a:schemeClr>
                </a:solidFill>
                <a:latin typeface="Impact" panose="020B0806030902050204" pitchFamily="34" charset="0"/>
                <a:cs typeface="Arial" panose="020B0604020202020204" pitchFamily="34" charset="0"/>
              </a:rPr>
              <a:t>improve air quality at school</a:t>
            </a:r>
            <a:r>
              <a:rPr lang="en-GB" sz="3200" dirty="0">
                <a:latin typeface="Impact" panose="020B0806030902050204" pitchFamily="34" charset="0"/>
                <a:cs typeface="Arial" panose="020B0604020202020204" pitchFamily="34" charset="0"/>
              </a:rPr>
              <a:t>? Look at the list </a:t>
            </a:r>
          </a:p>
        </p:txBody>
      </p:sp>
      <p:pic>
        <p:nvPicPr>
          <p:cNvPr id="7" name="Graphic 6">
            <a:extLst>
              <a:ext uri="{FF2B5EF4-FFF2-40B4-BE49-F238E27FC236}">
                <a16:creationId xmlns:a16="http://schemas.microsoft.com/office/drawing/2014/main" id="{1D4A0096-4673-4B4F-98A0-F4345338274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8817091">
            <a:off x="6287609" y="5118184"/>
            <a:ext cx="1679756" cy="1679756"/>
          </a:xfrm>
          <a:prstGeom prst="rect">
            <a:avLst/>
          </a:prstGeom>
        </p:spPr>
      </p:pic>
    </p:spTree>
    <p:extLst>
      <p:ext uri="{BB962C8B-B14F-4D97-AF65-F5344CB8AC3E}">
        <p14:creationId xmlns:p14="http://schemas.microsoft.com/office/powerpoint/2010/main" val="36168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FF47204-54FF-4FCA-8228-D959E13AD8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96300" y="-889459"/>
            <a:ext cx="3898691" cy="3898691"/>
          </a:xfrm>
          <a:prstGeom prst="rect">
            <a:avLst/>
          </a:prstGeom>
        </p:spPr>
      </p:pic>
      <p:pic>
        <p:nvPicPr>
          <p:cNvPr id="1028" name="Picture 4" descr="Image result for pollution bbc"/>
          <p:cNvPicPr>
            <a:picLocks noChangeAspect="1" noChangeArrowheads="1"/>
          </p:cNvPicPr>
          <p:nvPr/>
        </p:nvPicPr>
        <p:blipFill rotWithShape="1">
          <a:blip r:embed="rId5">
            <a:extLst>
              <a:ext uri="{28A0092B-C50C-407E-A947-70E740481C1C}">
                <a14:useLocalDpi xmlns:a14="http://schemas.microsoft.com/office/drawing/2010/main" val="0"/>
              </a:ext>
            </a:extLst>
          </a:blip>
          <a:srcRect l="8715" r="8270"/>
          <a:stretch/>
        </p:blipFill>
        <p:spPr bwMode="auto">
          <a:xfrm>
            <a:off x="7093187" y="2066510"/>
            <a:ext cx="5098813" cy="46002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olluted London street, filled with lots of cars, vans and buses, stood still in a traffic jam. There are roadworks and lots of tall buildings, in the background."/>
          <p:cNvPicPr>
            <a:picLocks noChangeAspect="1"/>
          </p:cNvPicPr>
          <p:nvPr/>
        </p:nvPicPr>
        <p:blipFill rotWithShape="1">
          <a:blip r:embed="rId6">
            <a:extLst>
              <a:ext uri="{28A0092B-C50C-407E-A947-70E740481C1C}">
                <a14:useLocalDpi xmlns:a14="http://schemas.microsoft.com/office/drawing/2010/main" val="0"/>
              </a:ext>
            </a:extLst>
          </a:blip>
          <a:srcRect l="29836"/>
          <a:stretch/>
        </p:blipFill>
        <p:spPr>
          <a:xfrm>
            <a:off x="2201334" y="2082055"/>
            <a:ext cx="4844817" cy="4603358"/>
          </a:xfrm>
          <a:prstGeom prst="rect">
            <a:avLst/>
          </a:prstGeom>
        </p:spPr>
      </p:pic>
      <p:pic>
        <p:nvPicPr>
          <p:cNvPr id="4" name="Picture 3" descr=" A busy London high street. Lots of people are walking down the high street. There are lots of shops."/>
          <p:cNvPicPr>
            <a:picLocks noChangeAspect="1"/>
          </p:cNvPicPr>
          <p:nvPr/>
        </p:nvPicPr>
        <p:blipFill rotWithShape="1">
          <a:blip r:embed="rId7">
            <a:extLst>
              <a:ext uri="{28A0092B-C50C-407E-A947-70E740481C1C}">
                <a14:useLocalDpi xmlns:a14="http://schemas.microsoft.com/office/drawing/2010/main" val="0"/>
              </a:ext>
            </a:extLst>
          </a:blip>
          <a:srcRect l="6468" t="22497" r="72763" b="10562"/>
          <a:stretch/>
        </p:blipFill>
        <p:spPr>
          <a:xfrm>
            <a:off x="0" y="2077388"/>
            <a:ext cx="2144889" cy="4590816"/>
          </a:xfrm>
          <a:prstGeom prst="rect">
            <a:avLst/>
          </a:prstGeom>
        </p:spPr>
      </p:pic>
      <p:pic>
        <p:nvPicPr>
          <p:cNvPr id="7" name="Graphic 6">
            <a:extLst>
              <a:ext uri="{FF2B5EF4-FFF2-40B4-BE49-F238E27FC236}">
                <a16:creationId xmlns:a16="http://schemas.microsoft.com/office/drawing/2014/main" id="{035A317C-5621-4396-9F04-93367AA7654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020191" y="751411"/>
            <a:ext cx="2951018" cy="2951018"/>
          </a:xfrm>
          <a:prstGeom prst="rect">
            <a:avLst/>
          </a:prstGeom>
        </p:spPr>
      </p:pic>
      <p:pic>
        <p:nvPicPr>
          <p:cNvPr id="8" name="Graphic 7">
            <a:extLst>
              <a:ext uri="{FF2B5EF4-FFF2-40B4-BE49-F238E27FC236}">
                <a16:creationId xmlns:a16="http://schemas.microsoft.com/office/drawing/2014/main" id="{1D35B574-5F05-487F-AA86-975DD8C2D0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31897" y="959509"/>
            <a:ext cx="2214002" cy="2214002"/>
          </a:xfrm>
          <a:prstGeom prst="rect">
            <a:avLst/>
          </a:prstGeom>
        </p:spPr>
      </p:pic>
      <p:sp>
        <p:nvSpPr>
          <p:cNvPr id="11" name="Title 10">
            <a:extLst>
              <a:ext uri="{FF2B5EF4-FFF2-40B4-BE49-F238E27FC236}">
                <a16:creationId xmlns:a16="http://schemas.microsoft.com/office/drawing/2014/main" id="{ED2F3BC9-1BEA-4FDD-8DB5-2AFA49160E37}"/>
              </a:ext>
            </a:extLst>
          </p:cNvPr>
          <p:cNvSpPr txBox="1">
            <a:spLocks noGrp="1"/>
          </p:cNvSpPr>
          <p:nvPr>
            <p:ph type="title"/>
          </p:nvPr>
        </p:nvSpPr>
        <p:spPr>
          <a:xfrm>
            <a:off x="838200" y="365125"/>
            <a:ext cx="10515600" cy="1325563"/>
          </a:xfrm>
          <a:prstGeom prst="rect">
            <a:avLst/>
          </a:prstGeom>
          <a:noFill/>
        </p:spPr>
        <p:txBody>
          <a:bodyPr wrap="square" rtlCol="0">
            <a:spAutoFit/>
          </a:bodyPr>
          <a:lstStyle/>
          <a:p>
            <a:pPr algn="ctr"/>
            <a:r>
              <a:rPr lang="en-GB" sz="4400" dirty="0">
                <a:latin typeface="Impact" panose="020B0806030902050204" pitchFamily="34" charset="0"/>
              </a:rPr>
              <a:t>Where is the air pollution coming from</a:t>
            </a:r>
            <a:r>
              <a:rPr lang="en-GB" sz="4000" dirty="0">
                <a:latin typeface="Impact" panose="020B0806030902050204" pitchFamily="34" charset="0"/>
              </a:rPr>
              <a:t>?</a:t>
            </a:r>
          </a:p>
        </p:txBody>
      </p:sp>
    </p:spTree>
    <p:extLst>
      <p:ext uri="{BB962C8B-B14F-4D97-AF65-F5344CB8AC3E}">
        <p14:creationId xmlns:p14="http://schemas.microsoft.com/office/powerpoint/2010/main" val="222811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372223C-706F-44D7-AAA0-8E3D47F8CBD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586" y="-1144052"/>
            <a:ext cx="5436814" cy="5436814"/>
          </a:xfrm>
          <a:prstGeom prst="rect">
            <a:avLst/>
          </a:prstGeom>
        </p:spPr>
      </p:pic>
      <p:pic>
        <p:nvPicPr>
          <p:cNvPr id="8" name="Graphic 7">
            <a:extLst>
              <a:ext uri="{FF2B5EF4-FFF2-40B4-BE49-F238E27FC236}">
                <a16:creationId xmlns:a16="http://schemas.microsoft.com/office/drawing/2014/main" id="{2E5ABB88-0D7C-4114-9A22-F3DF280F07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239" y="2325088"/>
            <a:ext cx="5436814" cy="5436814"/>
          </a:xfrm>
          <a:prstGeom prst="rect">
            <a:avLst/>
          </a:prstGeom>
        </p:spPr>
      </p:pic>
      <p:pic>
        <p:nvPicPr>
          <p:cNvPr id="9" name="Graphic 8">
            <a:extLst>
              <a:ext uri="{FF2B5EF4-FFF2-40B4-BE49-F238E27FC236}">
                <a16:creationId xmlns:a16="http://schemas.microsoft.com/office/drawing/2014/main" id="{F12EA7D7-672D-48F4-A82A-479A1018386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19769" y="-1134672"/>
            <a:ext cx="5436814" cy="5436814"/>
          </a:xfrm>
          <a:prstGeom prst="rect">
            <a:avLst/>
          </a:prstGeom>
        </p:spPr>
      </p:pic>
      <p:pic>
        <p:nvPicPr>
          <p:cNvPr id="10" name="Graphic 9">
            <a:extLst>
              <a:ext uri="{FF2B5EF4-FFF2-40B4-BE49-F238E27FC236}">
                <a16:creationId xmlns:a16="http://schemas.microsoft.com/office/drawing/2014/main" id="{172B5825-53BF-44B6-9961-7F213CABB79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01330" y="2325088"/>
            <a:ext cx="5436814" cy="5436814"/>
          </a:xfrm>
          <a:prstGeom prst="rect">
            <a:avLst/>
          </a:prstGeom>
        </p:spPr>
      </p:pic>
      <p:cxnSp>
        <p:nvCxnSpPr>
          <p:cNvPr id="3" name="Straight Connector 2" descr="Line">
            <a:extLst>
              <a:ext uri="{FF2B5EF4-FFF2-40B4-BE49-F238E27FC236}">
                <a16:creationId xmlns:a16="http://schemas.microsoft.com/office/drawing/2014/main" id="{82F35ECB-2AC2-4B85-B86E-543C0E013115}"/>
              </a:ext>
            </a:extLst>
          </p:cNvPr>
          <p:cNvCxnSpPr/>
          <p:nvPr/>
        </p:nvCxnSpPr>
        <p:spPr>
          <a:xfrm>
            <a:off x="5887579" y="0"/>
            <a:ext cx="63832"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Line">
            <a:extLst>
              <a:ext uri="{FF2B5EF4-FFF2-40B4-BE49-F238E27FC236}">
                <a16:creationId xmlns:a16="http://schemas.microsoft.com/office/drawing/2014/main" id="{2FC7D53B-9BCF-4179-B6B7-8EE91A88A83B}"/>
              </a:ext>
            </a:extLst>
          </p:cNvPr>
          <p:cNvCxnSpPr>
            <a:cxnSpLocks/>
          </p:cNvCxnSpPr>
          <p:nvPr/>
        </p:nvCxnSpPr>
        <p:spPr>
          <a:xfrm>
            <a:off x="0" y="3429000"/>
            <a:ext cx="12262551"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3BF0AC51-1662-4011-9B71-B6868207F1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9510" y="412477"/>
            <a:ext cx="1346476" cy="1346476"/>
          </a:xfrm>
          <a:prstGeom prst="rect">
            <a:avLst/>
          </a:prstGeom>
        </p:spPr>
      </p:pic>
      <p:pic>
        <p:nvPicPr>
          <p:cNvPr id="17" name="Graphic 16">
            <a:extLst>
              <a:ext uri="{FF2B5EF4-FFF2-40B4-BE49-F238E27FC236}">
                <a16:creationId xmlns:a16="http://schemas.microsoft.com/office/drawing/2014/main" id="{AE595760-6CA4-4ED4-AB86-9D6F21A7006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03982" y="1902419"/>
            <a:ext cx="984548" cy="984548"/>
          </a:xfrm>
          <a:prstGeom prst="rect">
            <a:avLst/>
          </a:prstGeom>
        </p:spPr>
      </p:pic>
      <p:pic>
        <p:nvPicPr>
          <p:cNvPr id="18" name="Graphic 17">
            <a:extLst>
              <a:ext uri="{FF2B5EF4-FFF2-40B4-BE49-F238E27FC236}">
                <a16:creationId xmlns:a16="http://schemas.microsoft.com/office/drawing/2014/main" id="{852B4E21-119C-4CF4-B035-4CFBC52261A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4649495">
            <a:off x="2380055" y="3724533"/>
            <a:ext cx="692212" cy="692212"/>
          </a:xfrm>
          <a:prstGeom prst="rect">
            <a:avLst/>
          </a:prstGeom>
        </p:spPr>
      </p:pic>
      <p:pic>
        <p:nvPicPr>
          <p:cNvPr id="19" name="Graphic 18">
            <a:extLst>
              <a:ext uri="{FF2B5EF4-FFF2-40B4-BE49-F238E27FC236}">
                <a16:creationId xmlns:a16="http://schemas.microsoft.com/office/drawing/2014/main" id="{4BB78D2D-36C5-4B22-B1BA-D66C92F230EF}"/>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94259" y="5208420"/>
            <a:ext cx="1060923" cy="1060923"/>
          </a:xfrm>
          <a:prstGeom prst="rect">
            <a:avLst/>
          </a:prstGeom>
        </p:spPr>
      </p:pic>
      <p:pic>
        <p:nvPicPr>
          <p:cNvPr id="20" name="Graphic 19">
            <a:extLst>
              <a:ext uri="{FF2B5EF4-FFF2-40B4-BE49-F238E27FC236}">
                <a16:creationId xmlns:a16="http://schemas.microsoft.com/office/drawing/2014/main" id="{8C0221AE-E454-406D-8263-9D2A648D780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73185" y="4178192"/>
            <a:ext cx="1080994" cy="1080994"/>
          </a:xfrm>
          <a:prstGeom prst="rect">
            <a:avLst/>
          </a:prstGeom>
        </p:spPr>
      </p:pic>
      <p:pic>
        <p:nvPicPr>
          <p:cNvPr id="21" name="Graphic 20">
            <a:extLst>
              <a:ext uri="{FF2B5EF4-FFF2-40B4-BE49-F238E27FC236}">
                <a16:creationId xmlns:a16="http://schemas.microsoft.com/office/drawing/2014/main" id="{F0A78F02-D96D-493E-9986-A19202198CB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27435" y="4917961"/>
            <a:ext cx="1992087" cy="1992087"/>
          </a:xfrm>
          <a:prstGeom prst="rect">
            <a:avLst/>
          </a:prstGeom>
        </p:spPr>
      </p:pic>
      <p:pic>
        <p:nvPicPr>
          <p:cNvPr id="23" name="Graphic 22">
            <a:extLst>
              <a:ext uri="{FF2B5EF4-FFF2-40B4-BE49-F238E27FC236}">
                <a16:creationId xmlns:a16="http://schemas.microsoft.com/office/drawing/2014/main" id="{27A856D1-7BCF-46D6-B22E-3D3D40710A1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80718" y="4653610"/>
            <a:ext cx="1363470" cy="1363470"/>
          </a:xfrm>
          <a:prstGeom prst="rect">
            <a:avLst/>
          </a:prstGeom>
        </p:spPr>
      </p:pic>
      <p:pic>
        <p:nvPicPr>
          <p:cNvPr id="24" name="Graphic 23">
            <a:extLst>
              <a:ext uri="{FF2B5EF4-FFF2-40B4-BE49-F238E27FC236}">
                <a16:creationId xmlns:a16="http://schemas.microsoft.com/office/drawing/2014/main" id="{6534B442-DF76-4B22-A184-47986939CAD7}"/>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66124" y="3968060"/>
            <a:ext cx="2507226" cy="2507226"/>
          </a:xfrm>
          <a:prstGeom prst="rect">
            <a:avLst/>
          </a:prstGeom>
        </p:spPr>
      </p:pic>
      <p:pic>
        <p:nvPicPr>
          <p:cNvPr id="25" name="Graphic 24">
            <a:extLst>
              <a:ext uri="{FF2B5EF4-FFF2-40B4-BE49-F238E27FC236}">
                <a16:creationId xmlns:a16="http://schemas.microsoft.com/office/drawing/2014/main" id="{400F4295-CA50-4F8E-BD61-92C08843B95D}"/>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96841" y="4730489"/>
            <a:ext cx="772573" cy="772573"/>
          </a:xfrm>
          <a:prstGeom prst="rect">
            <a:avLst/>
          </a:prstGeom>
        </p:spPr>
      </p:pic>
      <p:pic>
        <p:nvPicPr>
          <p:cNvPr id="27" name="Picture 26">
            <a:extLst>
              <a:ext uri="{FF2B5EF4-FFF2-40B4-BE49-F238E27FC236}">
                <a16:creationId xmlns:a16="http://schemas.microsoft.com/office/drawing/2014/main" id="{4C98CC5C-1A89-4708-B3A8-79A51138268A}"/>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7686261" y="691983"/>
            <a:ext cx="2259736" cy="1987826"/>
          </a:xfrm>
          <a:prstGeom prst="rect">
            <a:avLst/>
          </a:prstGeom>
        </p:spPr>
      </p:pic>
      <p:pic>
        <p:nvPicPr>
          <p:cNvPr id="29" name="Graphic 28">
            <a:extLst>
              <a:ext uri="{FF2B5EF4-FFF2-40B4-BE49-F238E27FC236}">
                <a16:creationId xmlns:a16="http://schemas.microsoft.com/office/drawing/2014/main" id="{8DBB3BA4-67CA-4177-83CB-719492DE63C4}"/>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96841" y="1461327"/>
            <a:ext cx="804176" cy="804176"/>
          </a:xfrm>
          <a:prstGeom prst="rect">
            <a:avLst/>
          </a:prstGeom>
        </p:spPr>
      </p:pic>
      <p:pic>
        <p:nvPicPr>
          <p:cNvPr id="32" name="Graphic 31">
            <a:extLst>
              <a:ext uri="{FF2B5EF4-FFF2-40B4-BE49-F238E27FC236}">
                <a16:creationId xmlns:a16="http://schemas.microsoft.com/office/drawing/2014/main" id="{578505A9-FA54-4133-B6C3-AFF89CAD8B4A}"/>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682059" y="1179451"/>
            <a:ext cx="2077852" cy="2077852"/>
          </a:xfrm>
          <a:prstGeom prst="rect">
            <a:avLst/>
          </a:prstGeom>
        </p:spPr>
      </p:pic>
      <p:sp>
        <p:nvSpPr>
          <p:cNvPr id="5" name="Rectangle 4">
            <a:extLst>
              <a:ext uri="{FF2B5EF4-FFF2-40B4-BE49-F238E27FC236}">
                <a16:creationId xmlns:a16="http://schemas.microsoft.com/office/drawing/2014/main" id="{6D0286B8-6318-46B1-9B8B-8C9CA8E745F4}"/>
              </a:ext>
              <a:ext uri="{C183D7F6-B498-43B3-948B-1728B52AA6E4}">
                <adec:decorative xmlns:adec="http://schemas.microsoft.com/office/drawing/2017/decorative" val="1"/>
              </a:ext>
            </a:extLst>
          </p:cNvPr>
          <p:cNvSpPr/>
          <p:nvPr/>
        </p:nvSpPr>
        <p:spPr>
          <a:xfrm rot="1824078">
            <a:off x="9474677" y="4063857"/>
            <a:ext cx="2558178" cy="705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Impact" panose="020B0806030902050204" pitchFamily="34" charset="0"/>
              </a:rPr>
              <a:t>DUST STORMS</a:t>
            </a:r>
          </a:p>
        </p:txBody>
      </p:sp>
      <p:pic>
        <p:nvPicPr>
          <p:cNvPr id="22" name="Picture 21">
            <a:extLst>
              <a:ext uri="{FF2B5EF4-FFF2-40B4-BE49-F238E27FC236}">
                <a16:creationId xmlns:a16="http://schemas.microsoft.com/office/drawing/2014/main" id="{2B28B7BE-91E3-4467-B33D-8219A7D49911}"/>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rot="20545225">
            <a:off x="11149269" y="3495512"/>
            <a:ext cx="980626" cy="980626"/>
          </a:xfrm>
          <a:prstGeom prst="rect">
            <a:avLst/>
          </a:prstGeom>
        </p:spPr>
      </p:pic>
      <p:pic>
        <p:nvPicPr>
          <p:cNvPr id="26" name="Picture 25">
            <a:extLst>
              <a:ext uri="{FF2B5EF4-FFF2-40B4-BE49-F238E27FC236}">
                <a16:creationId xmlns:a16="http://schemas.microsoft.com/office/drawing/2014/main" id="{A911BDFE-47D0-4519-BBA7-4301F811B81B}"/>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rot="21343102">
            <a:off x="10354743" y="5105418"/>
            <a:ext cx="741099" cy="741099"/>
          </a:xfrm>
          <a:prstGeom prst="rect">
            <a:avLst/>
          </a:prstGeom>
        </p:spPr>
      </p:pic>
      <p:pic>
        <p:nvPicPr>
          <p:cNvPr id="28" name="Picture 27">
            <a:extLst>
              <a:ext uri="{FF2B5EF4-FFF2-40B4-BE49-F238E27FC236}">
                <a16:creationId xmlns:a16="http://schemas.microsoft.com/office/drawing/2014/main" id="{A3277AD1-07A1-4751-935E-46DBBD487458}"/>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 uri="{837473B0-CC2E-450A-ABE3-18F120FF3D39}">
                <a1611:picAttrSrcUrl xmlns:a1611="http://schemas.microsoft.com/office/drawing/2016/11/main" r:id="rId29"/>
              </a:ext>
            </a:extLst>
          </a:blip>
          <a:stretch>
            <a:fillRect/>
          </a:stretch>
        </p:blipFill>
        <p:spPr>
          <a:xfrm rot="1321765">
            <a:off x="8819008" y="4058904"/>
            <a:ext cx="601458" cy="601458"/>
          </a:xfrm>
          <a:prstGeom prst="rect">
            <a:avLst/>
          </a:prstGeom>
        </p:spPr>
      </p:pic>
      <p:sp>
        <p:nvSpPr>
          <p:cNvPr id="6" name="TextBox 5">
            <a:extLst>
              <a:ext uri="{FF2B5EF4-FFF2-40B4-BE49-F238E27FC236}">
                <a16:creationId xmlns:a16="http://schemas.microsoft.com/office/drawing/2014/main" id="{3CAF090A-9224-4078-9821-8307341D43C7}"/>
              </a:ext>
              <a:ext uri="{C183D7F6-B498-43B3-948B-1728B52AA6E4}">
                <adec:decorative xmlns:adec="http://schemas.microsoft.com/office/drawing/2017/decorative" val="1"/>
              </a:ext>
            </a:extLst>
          </p:cNvPr>
          <p:cNvSpPr txBox="1"/>
          <p:nvPr/>
        </p:nvSpPr>
        <p:spPr>
          <a:xfrm>
            <a:off x="4881489" y="267286"/>
            <a:ext cx="2106842" cy="954107"/>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5 MINUTE CHALLENGE</a:t>
            </a:r>
          </a:p>
        </p:txBody>
      </p:sp>
      <p:sp>
        <p:nvSpPr>
          <p:cNvPr id="30" name="Title 29">
            <a:extLst>
              <a:ext uri="{FF2B5EF4-FFF2-40B4-BE49-F238E27FC236}">
                <a16:creationId xmlns:a16="http://schemas.microsoft.com/office/drawing/2014/main" id="{FC2E46D3-1E9C-4484-9C7E-346616DFEAA7}"/>
              </a:ext>
            </a:extLst>
          </p:cNvPr>
          <p:cNvSpPr txBox="1">
            <a:spLocks noGrp="1"/>
          </p:cNvSpPr>
          <p:nvPr>
            <p:ph type="title"/>
          </p:nvPr>
        </p:nvSpPr>
        <p:spPr>
          <a:xfrm>
            <a:off x="654601" y="3020807"/>
            <a:ext cx="10515600" cy="1311128"/>
          </a:xfrm>
          <a:prstGeom prst="rect">
            <a:avLst/>
          </a:prstGeom>
          <a:noFill/>
        </p:spPr>
        <p:txBody>
          <a:bodyPr wrap="square" rtlCol="0">
            <a:spAutoFit/>
          </a:bodyPr>
          <a:lstStyle/>
          <a:p>
            <a:pPr algn="ctr"/>
            <a:r>
              <a:rPr lang="en-GB" dirty="0">
                <a:latin typeface="Impact" panose="020B0806030902050204" pitchFamily="34" charset="0"/>
              </a:rPr>
              <a:t>Where is air pollution coming from?</a:t>
            </a:r>
            <a:br>
              <a:rPr lang="en-GB" dirty="0">
                <a:latin typeface="Impact" panose="020B0806030902050204" pitchFamily="34" charset="0"/>
              </a:rPr>
            </a:br>
            <a:endParaRPr lang="en-GB" dirty="0">
              <a:latin typeface="Impact" panose="020B0806030902050204" pitchFamily="34" charset="0"/>
            </a:endParaRPr>
          </a:p>
        </p:txBody>
      </p:sp>
      <p:sp>
        <p:nvSpPr>
          <p:cNvPr id="12" name="Rectangle 11">
            <a:extLst>
              <a:ext uri="{FF2B5EF4-FFF2-40B4-BE49-F238E27FC236}">
                <a16:creationId xmlns:a16="http://schemas.microsoft.com/office/drawing/2014/main" id="{301CD2A9-7C58-4E1A-809B-A4DC861D803B}"/>
              </a:ext>
            </a:extLst>
          </p:cNvPr>
          <p:cNvSpPr/>
          <p:nvPr/>
        </p:nvSpPr>
        <p:spPr>
          <a:xfrm>
            <a:off x="3385820" y="3625442"/>
            <a:ext cx="5067349" cy="707886"/>
          </a:xfrm>
          <a:prstGeom prst="rect">
            <a:avLst/>
          </a:prstGeom>
        </p:spPr>
        <p:txBody>
          <a:bodyPr wrap="none">
            <a:spAutoFit/>
          </a:bodyPr>
          <a:lstStyle/>
          <a:p>
            <a:r>
              <a:rPr lang="en-GB" sz="4000" dirty="0">
                <a:latin typeface="Impact" panose="020B0806030902050204" pitchFamily="34" charset="0"/>
              </a:rPr>
              <a:t>LABEL EACH CAUSE CARD</a:t>
            </a:r>
            <a:endParaRPr lang="en-GB" sz="4000" dirty="0"/>
          </a:p>
        </p:txBody>
      </p:sp>
    </p:spTree>
    <p:extLst>
      <p:ext uri="{BB962C8B-B14F-4D97-AF65-F5344CB8AC3E}">
        <p14:creationId xmlns:p14="http://schemas.microsoft.com/office/powerpoint/2010/main" val="69879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B677F0-A6CA-48B6-84B1-5F71585C8D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0589" y="-2164414"/>
            <a:ext cx="10663717" cy="10663717"/>
          </a:xfrm>
          <a:prstGeom prst="rect">
            <a:avLst/>
          </a:prstGeom>
        </p:spPr>
      </p:pic>
      <p:graphicFrame>
        <p:nvGraphicFramePr>
          <p:cNvPr id="2" name="Table 1">
            <a:extLst>
              <a:ext uri="{FF2B5EF4-FFF2-40B4-BE49-F238E27FC236}">
                <a16:creationId xmlns:a16="http://schemas.microsoft.com/office/drawing/2014/main" id="{8FC0CBDA-3930-47F6-AAF2-AD687D64436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878811"/>
              </p:ext>
            </p:extLst>
          </p:nvPr>
        </p:nvGraphicFramePr>
        <p:xfrm>
          <a:off x="2797126" y="2616591"/>
          <a:ext cx="6597748" cy="3010483"/>
        </p:xfrm>
        <a:graphic>
          <a:graphicData uri="http://schemas.openxmlformats.org/drawingml/2006/table">
            <a:tbl>
              <a:tblPr firstRow="1" bandRow="1">
                <a:tableStyleId>{5C22544A-7EE6-4342-B048-85BDC9FD1C3A}</a:tableStyleId>
              </a:tblPr>
              <a:tblGrid>
                <a:gridCol w="3298874">
                  <a:extLst>
                    <a:ext uri="{9D8B030D-6E8A-4147-A177-3AD203B41FA5}">
                      <a16:colId xmlns:a16="http://schemas.microsoft.com/office/drawing/2014/main" val="295113816"/>
                    </a:ext>
                  </a:extLst>
                </a:gridCol>
                <a:gridCol w="3298874">
                  <a:extLst>
                    <a:ext uri="{9D8B030D-6E8A-4147-A177-3AD203B41FA5}">
                      <a16:colId xmlns:a16="http://schemas.microsoft.com/office/drawing/2014/main" val="3432720794"/>
                    </a:ext>
                  </a:extLst>
                </a:gridCol>
              </a:tblGrid>
              <a:tr h="430069">
                <a:tc>
                  <a:txBody>
                    <a:bodyPr/>
                    <a:lstStyle/>
                    <a:p>
                      <a:endParaRPr lang="en-GB" dirty="0">
                        <a:solidFill>
                          <a:schemeClr val="tx1"/>
                        </a:solidFill>
                        <a:latin typeface="Impact" panose="020B0806030902050204" pitchFamily="34" charset="0"/>
                      </a:endParaRPr>
                    </a:p>
                  </a:txBody>
                  <a:tcPr/>
                </a:tc>
                <a:tc>
                  <a:txBody>
                    <a:bodyPr/>
                    <a:lstStyle/>
                    <a:p>
                      <a:endParaRPr lang="en-GB"/>
                    </a:p>
                  </a:txBody>
                  <a:tcPr/>
                </a:tc>
                <a:extLst>
                  <a:ext uri="{0D108BD9-81ED-4DB2-BD59-A6C34878D82A}">
                    <a16:rowId xmlns:a16="http://schemas.microsoft.com/office/drawing/2014/main" val="324628344"/>
                  </a:ext>
                </a:extLst>
              </a:tr>
              <a:tr h="430069">
                <a:tc>
                  <a:txBody>
                    <a:bodyPr/>
                    <a:lstStyle/>
                    <a:p>
                      <a:endParaRPr lang="en-GB" dirty="0"/>
                    </a:p>
                  </a:txBody>
                  <a:tcPr/>
                </a:tc>
                <a:tc>
                  <a:txBody>
                    <a:bodyPr/>
                    <a:lstStyle/>
                    <a:p>
                      <a:endParaRPr lang="en-GB"/>
                    </a:p>
                  </a:txBody>
                  <a:tcPr/>
                </a:tc>
                <a:extLst>
                  <a:ext uri="{0D108BD9-81ED-4DB2-BD59-A6C34878D82A}">
                    <a16:rowId xmlns:a16="http://schemas.microsoft.com/office/drawing/2014/main" val="3935482653"/>
                  </a:ext>
                </a:extLst>
              </a:tr>
              <a:tr h="430069">
                <a:tc>
                  <a:txBody>
                    <a:bodyPr/>
                    <a:lstStyle/>
                    <a:p>
                      <a:endParaRPr lang="en-GB"/>
                    </a:p>
                  </a:txBody>
                  <a:tcPr/>
                </a:tc>
                <a:tc>
                  <a:txBody>
                    <a:bodyPr/>
                    <a:lstStyle/>
                    <a:p>
                      <a:endParaRPr lang="en-GB"/>
                    </a:p>
                  </a:txBody>
                  <a:tcPr/>
                </a:tc>
                <a:extLst>
                  <a:ext uri="{0D108BD9-81ED-4DB2-BD59-A6C34878D82A}">
                    <a16:rowId xmlns:a16="http://schemas.microsoft.com/office/drawing/2014/main" val="1233086665"/>
                  </a:ext>
                </a:extLst>
              </a:tr>
              <a:tr h="430069">
                <a:tc>
                  <a:txBody>
                    <a:bodyPr/>
                    <a:lstStyle/>
                    <a:p>
                      <a:endParaRPr lang="en-GB"/>
                    </a:p>
                  </a:txBody>
                  <a:tcPr/>
                </a:tc>
                <a:tc>
                  <a:txBody>
                    <a:bodyPr/>
                    <a:lstStyle/>
                    <a:p>
                      <a:endParaRPr lang="en-GB" dirty="0"/>
                    </a:p>
                  </a:txBody>
                  <a:tcPr/>
                </a:tc>
                <a:extLst>
                  <a:ext uri="{0D108BD9-81ED-4DB2-BD59-A6C34878D82A}">
                    <a16:rowId xmlns:a16="http://schemas.microsoft.com/office/drawing/2014/main" val="2235500410"/>
                  </a:ext>
                </a:extLst>
              </a:tr>
              <a:tr h="430069">
                <a:tc>
                  <a:txBody>
                    <a:bodyPr/>
                    <a:lstStyle/>
                    <a:p>
                      <a:endParaRPr lang="en-GB"/>
                    </a:p>
                  </a:txBody>
                  <a:tcPr/>
                </a:tc>
                <a:tc>
                  <a:txBody>
                    <a:bodyPr/>
                    <a:lstStyle/>
                    <a:p>
                      <a:endParaRPr lang="en-GB"/>
                    </a:p>
                  </a:txBody>
                  <a:tcPr/>
                </a:tc>
                <a:extLst>
                  <a:ext uri="{0D108BD9-81ED-4DB2-BD59-A6C34878D82A}">
                    <a16:rowId xmlns:a16="http://schemas.microsoft.com/office/drawing/2014/main" val="688560244"/>
                  </a:ext>
                </a:extLst>
              </a:tr>
              <a:tr h="430069">
                <a:tc>
                  <a:txBody>
                    <a:bodyPr/>
                    <a:lstStyle/>
                    <a:p>
                      <a:endParaRPr lang="en-GB"/>
                    </a:p>
                  </a:txBody>
                  <a:tcPr/>
                </a:tc>
                <a:tc>
                  <a:txBody>
                    <a:bodyPr/>
                    <a:lstStyle/>
                    <a:p>
                      <a:endParaRPr lang="en-GB"/>
                    </a:p>
                  </a:txBody>
                  <a:tcPr/>
                </a:tc>
                <a:extLst>
                  <a:ext uri="{0D108BD9-81ED-4DB2-BD59-A6C34878D82A}">
                    <a16:rowId xmlns:a16="http://schemas.microsoft.com/office/drawing/2014/main" val="1069939098"/>
                  </a:ext>
                </a:extLst>
              </a:tr>
              <a:tr h="430069">
                <a:tc>
                  <a:txBody>
                    <a:bodyPr/>
                    <a:lstStyle/>
                    <a:p>
                      <a:endParaRPr lang="en-GB"/>
                    </a:p>
                  </a:txBody>
                  <a:tcPr/>
                </a:tc>
                <a:tc>
                  <a:txBody>
                    <a:bodyPr/>
                    <a:lstStyle/>
                    <a:p>
                      <a:endParaRPr lang="en-GB" dirty="0"/>
                    </a:p>
                  </a:txBody>
                  <a:tcPr/>
                </a:tc>
                <a:extLst>
                  <a:ext uri="{0D108BD9-81ED-4DB2-BD59-A6C34878D82A}">
                    <a16:rowId xmlns:a16="http://schemas.microsoft.com/office/drawing/2014/main" val="1433306818"/>
                  </a:ext>
                </a:extLst>
              </a:tr>
            </a:tbl>
          </a:graphicData>
        </a:graphic>
      </p:graphicFrame>
      <p:sp>
        <p:nvSpPr>
          <p:cNvPr id="3" name="TextBox 2">
            <a:extLst>
              <a:ext uri="{FF2B5EF4-FFF2-40B4-BE49-F238E27FC236}">
                <a16:creationId xmlns:a16="http://schemas.microsoft.com/office/drawing/2014/main" id="{6A4ACDB7-8A39-48DA-99C4-34FC7FE52F2A}"/>
              </a:ext>
            </a:extLst>
          </p:cNvPr>
          <p:cNvSpPr txBox="1"/>
          <p:nvPr/>
        </p:nvSpPr>
        <p:spPr>
          <a:xfrm>
            <a:off x="-192657" y="1964377"/>
            <a:ext cx="12577313" cy="523220"/>
          </a:xfrm>
          <a:prstGeom prst="rect">
            <a:avLst/>
          </a:prstGeom>
          <a:noFill/>
        </p:spPr>
        <p:txBody>
          <a:bodyPr wrap="square" rtlCol="0">
            <a:spAutoFit/>
          </a:bodyPr>
          <a:lstStyle/>
          <a:p>
            <a:pPr algn="ctr"/>
            <a:r>
              <a:rPr lang="en-GB" sz="2800" dirty="0">
                <a:latin typeface="Impact" panose="020B0806030902050204" pitchFamily="34" charset="0"/>
              </a:rPr>
              <a:t>Sort them into two columns – are they ‘man made’ or ‘natural’?</a:t>
            </a:r>
          </a:p>
        </p:txBody>
      </p:sp>
      <p:sp>
        <p:nvSpPr>
          <p:cNvPr id="4" name="TextBox 3">
            <a:extLst>
              <a:ext uri="{FF2B5EF4-FFF2-40B4-BE49-F238E27FC236}">
                <a16:creationId xmlns:a16="http://schemas.microsoft.com/office/drawing/2014/main" id="{F5168100-5DBC-42DE-B989-9E1A25F5D4D2}"/>
              </a:ext>
              <a:ext uri="{C183D7F6-B498-43B3-948B-1728B52AA6E4}">
                <adec:decorative xmlns:adec="http://schemas.microsoft.com/office/drawing/2017/decorative" val="1"/>
              </a:ext>
            </a:extLst>
          </p:cNvPr>
          <p:cNvSpPr txBox="1"/>
          <p:nvPr/>
        </p:nvSpPr>
        <p:spPr>
          <a:xfrm>
            <a:off x="3392557" y="2616591"/>
            <a:ext cx="2411895" cy="523220"/>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MAN MADE</a:t>
            </a:r>
          </a:p>
        </p:txBody>
      </p:sp>
      <p:sp>
        <p:nvSpPr>
          <p:cNvPr id="6" name="TextBox 5">
            <a:extLst>
              <a:ext uri="{FF2B5EF4-FFF2-40B4-BE49-F238E27FC236}">
                <a16:creationId xmlns:a16="http://schemas.microsoft.com/office/drawing/2014/main" id="{A5CDBD51-5820-4A6A-811D-BEA78C9B4C86}"/>
              </a:ext>
              <a:ext uri="{C183D7F6-B498-43B3-948B-1728B52AA6E4}">
                <adec:decorative xmlns:adec="http://schemas.microsoft.com/office/drawing/2017/decorative" val="1"/>
              </a:ext>
            </a:extLst>
          </p:cNvPr>
          <p:cNvSpPr txBox="1"/>
          <p:nvPr/>
        </p:nvSpPr>
        <p:spPr>
          <a:xfrm>
            <a:off x="6566453" y="2616591"/>
            <a:ext cx="2411895" cy="523220"/>
          </a:xfrm>
          <a:prstGeom prst="rect">
            <a:avLst/>
          </a:prstGeom>
          <a:solidFill>
            <a:schemeClr val="tx1"/>
          </a:solidFill>
        </p:spPr>
        <p:txBody>
          <a:bodyPr wrap="square" rtlCol="0">
            <a:spAutoFit/>
          </a:bodyPr>
          <a:lstStyle/>
          <a:p>
            <a:pPr algn="ctr"/>
            <a:r>
              <a:rPr lang="en-GB" sz="2800" dirty="0">
                <a:solidFill>
                  <a:schemeClr val="bg1"/>
                </a:solidFill>
                <a:latin typeface="Impact" panose="020B0806030902050204" pitchFamily="34" charset="0"/>
              </a:rPr>
              <a:t>NATURAL</a:t>
            </a:r>
          </a:p>
        </p:txBody>
      </p:sp>
      <p:pic>
        <p:nvPicPr>
          <p:cNvPr id="8" name="Picture 7">
            <a:extLst>
              <a:ext uri="{FF2B5EF4-FFF2-40B4-BE49-F238E27FC236}">
                <a16:creationId xmlns:a16="http://schemas.microsoft.com/office/drawing/2014/main" id="{9E2B0753-5FBD-4F00-AEA9-B0C2349B26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77539">
            <a:off x="6444964" y="3511198"/>
            <a:ext cx="2495934" cy="1419809"/>
          </a:xfrm>
          <a:prstGeom prst="rect">
            <a:avLst/>
          </a:prstGeom>
        </p:spPr>
      </p:pic>
      <p:pic>
        <p:nvPicPr>
          <p:cNvPr id="18" name="Picture 17">
            <a:extLst>
              <a:ext uri="{FF2B5EF4-FFF2-40B4-BE49-F238E27FC236}">
                <a16:creationId xmlns:a16="http://schemas.microsoft.com/office/drawing/2014/main" id="{AC80BE58-F082-4A35-A59D-206FF456F3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590633">
            <a:off x="8027219" y="4567718"/>
            <a:ext cx="980626" cy="980626"/>
          </a:xfrm>
          <a:prstGeom prst="rect">
            <a:avLst/>
          </a:prstGeom>
        </p:spPr>
      </p:pic>
      <p:sp>
        <p:nvSpPr>
          <p:cNvPr id="19" name="TextBox 18">
            <a:extLst>
              <a:ext uri="{FF2B5EF4-FFF2-40B4-BE49-F238E27FC236}">
                <a16:creationId xmlns:a16="http://schemas.microsoft.com/office/drawing/2014/main" id="{FC65A8B7-8463-4E17-8BD1-7774F4B33DA4}"/>
              </a:ext>
              <a:ext uri="{C183D7F6-B498-43B3-948B-1728B52AA6E4}">
                <adec:decorative xmlns:adec="http://schemas.microsoft.com/office/drawing/2017/decorative" val="1"/>
              </a:ext>
            </a:extLst>
          </p:cNvPr>
          <p:cNvSpPr txBox="1"/>
          <p:nvPr/>
        </p:nvSpPr>
        <p:spPr>
          <a:xfrm rot="20757052">
            <a:off x="270532" y="5330201"/>
            <a:ext cx="2375094" cy="1077218"/>
          </a:xfrm>
          <a:prstGeom prst="rect">
            <a:avLst/>
          </a:prstGeom>
          <a:solidFill>
            <a:schemeClr val="tx1"/>
          </a:solidFill>
        </p:spPr>
        <p:txBody>
          <a:bodyPr wrap="square" rtlCol="0">
            <a:spAutoFit/>
          </a:bodyPr>
          <a:lstStyle/>
          <a:p>
            <a:pPr algn="ctr"/>
            <a:r>
              <a:rPr lang="en-GB" sz="3200" dirty="0">
                <a:solidFill>
                  <a:schemeClr val="bg1"/>
                </a:solidFill>
                <a:latin typeface="Impact" panose="020B0806030902050204" pitchFamily="34" charset="0"/>
              </a:rPr>
              <a:t>5 MINUTE CHALLENGE</a:t>
            </a:r>
          </a:p>
        </p:txBody>
      </p:sp>
      <p:sp>
        <p:nvSpPr>
          <p:cNvPr id="5" name="Title 4">
            <a:extLst>
              <a:ext uri="{FF2B5EF4-FFF2-40B4-BE49-F238E27FC236}">
                <a16:creationId xmlns:a16="http://schemas.microsoft.com/office/drawing/2014/main" id="{B1890E5A-49F2-4462-BF61-829F58F49813}"/>
              </a:ext>
            </a:extLst>
          </p:cNvPr>
          <p:cNvSpPr>
            <a:spLocks noGrp="1"/>
          </p:cNvSpPr>
          <p:nvPr>
            <p:ph type="title"/>
          </p:nvPr>
        </p:nvSpPr>
        <p:spPr>
          <a:xfrm>
            <a:off x="316301" y="1501441"/>
            <a:ext cx="11559396" cy="796878"/>
          </a:xfrm>
        </p:spPr>
        <p:txBody>
          <a:bodyPr>
            <a:normAutofit fontScale="90000"/>
          </a:bodyPr>
          <a:lstStyle/>
          <a:p>
            <a:pPr algn="ctr"/>
            <a:r>
              <a:rPr lang="en-GB" dirty="0">
                <a:latin typeface="Impact" panose="020B0806030902050204" pitchFamily="34" charset="0"/>
              </a:rPr>
              <a:t>MAKE A POSTER SHOWING THE CAUSES OF AIR POLLUTION</a:t>
            </a:r>
            <a:br>
              <a:rPr lang="en-GB" dirty="0">
                <a:latin typeface="Impact" panose="020B0806030902050204" pitchFamily="34" charset="0"/>
              </a:rPr>
            </a:br>
            <a:endParaRPr lang="en-GB" dirty="0"/>
          </a:p>
        </p:txBody>
      </p:sp>
    </p:spTree>
    <p:extLst>
      <p:ext uri="{BB962C8B-B14F-4D97-AF65-F5344CB8AC3E}">
        <p14:creationId xmlns:p14="http://schemas.microsoft.com/office/powerpoint/2010/main" val="8744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299" y="-971306"/>
            <a:ext cx="9855832" cy="9855832"/>
          </a:xfrm>
          <a:prstGeom prst="rect">
            <a:avLst/>
          </a:prstGeom>
        </p:spPr>
      </p:pic>
      <p:sp>
        <p:nvSpPr>
          <p:cNvPr id="9" name="Title 8">
            <a:extLst>
              <a:ext uri="{FF2B5EF4-FFF2-40B4-BE49-F238E27FC236}">
                <a16:creationId xmlns:a16="http://schemas.microsoft.com/office/drawing/2014/main" id="{442F78F3-65E7-4507-BC55-BB5090277524}"/>
              </a:ext>
            </a:extLst>
          </p:cNvPr>
          <p:cNvSpPr>
            <a:spLocks noGrp="1"/>
          </p:cNvSpPr>
          <p:nvPr>
            <p:ph type="ctrTitle"/>
          </p:nvPr>
        </p:nvSpPr>
        <p:spPr>
          <a:xfrm>
            <a:off x="1127119" y="3956610"/>
            <a:ext cx="9144000" cy="2387600"/>
          </a:xfrm>
        </p:spPr>
        <p:txBody>
          <a:bodyPr>
            <a:noAutofit/>
          </a:bodyPr>
          <a:lstStyle/>
          <a:p>
            <a:r>
              <a:rPr lang="en-GB" sz="8000" dirty="0">
                <a:latin typeface="Impact" panose="020B0806030902050204" pitchFamily="34" charset="0"/>
              </a:rPr>
              <a:t>What are the </a:t>
            </a:r>
            <a:br>
              <a:rPr lang="en-GB" sz="8000" dirty="0">
                <a:latin typeface="Impact" panose="020B0806030902050204" pitchFamily="34" charset="0"/>
              </a:rPr>
            </a:br>
            <a:r>
              <a:rPr lang="en-GB" sz="8000" dirty="0">
                <a:latin typeface="Impact" panose="020B0806030902050204" pitchFamily="34" charset="0"/>
              </a:rPr>
              <a:t>effects of air pollution?</a:t>
            </a:r>
          </a:p>
        </p:txBody>
      </p:sp>
      <p:grpSp>
        <p:nvGrpSpPr>
          <p:cNvPr id="3" name="Group 2" descr="Health cloud">
            <a:extLst>
              <a:ext uri="{FF2B5EF4-FFF2-40B4-BE49-F238E27FC236}">
                <a16:creationId xmlns:a16="http://schemas.microsoft.com/office/drawing/2014/main" id="{CE2DDA73-8BB1-47B9-951F-502926BF6DB2}"/>
              </a:ext>
            </a:extLst>
          </p:cNvPr>
          <p:cNvGrpSpPr/>
          <p:nvPr/>
        </p:nvGrpSpPr>
        <p:grpSpPr>
          <a:xfrm>
            <a:off x="429402" y="-745588"/>
            <a:ext cx="3496829" cy="3496829"/>
            <a:chOff x="429402" y="-745588"/>
            <a:chExt cx="3496829" cy="3496829"/>
          </a:xfrm>
        </p:grpSpPr>
        <p:pic>
          <p:nvPicPr>
            <p:cNvPr id="5" name="Graphic 4">
              <a:extLst>
                <a:ext uri="{FF2B5EF4-FFF2-40B4-BE49-F238E27FC236}">
                  <a16:creationId xmlns:a16="http://schemas.microsoft.com/office/drawing/2014/main" id="{D360131D-071D-41EF-9F97-19DBECF56F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02" y="-745588"/>
              <a:ext cx="3496829" cy="3496829"/>
            </a:xfrm>
            <a:prstGeom prst="rect">
              <a:avLst/>
            </a:prstGeom>
          </p:spPr>
        </p:pic>
        <p:sp>
          <p:nvSpPr>
            <p:cNvPr id="2" name="TextBox 1">
              <a:extLst>
                <a:ext uri="{FF2B5EF4-FFF2-40B4-BE49-F238E27FC236}">
                  <a16:creationId xmlns:a16="http://schemas.microsoft.com/office/drawing/2014/main" id="{3A0B6C86-250F-4A43-803B-D2DD94CAA4CD}"/>
                </a:ext>
                <a:ext uri="{C183D7F6-B498-43B3-948B-1728B52AA6E4}">
                  <adec:decorative xmlns:adec="http://schemas.microsoft.com/office/drawing/2017/decorative" val="1"/>
                </a:ext>
              </a:extLst>
            </p:cNvPr>
            <p:cNvSpPr txBox="1"/>
            <p:nvPr/>
          </p:nvSpPr>
          <p:spPr>
            <a:xfrm>
              <a:off x="980941" y="761412"/>
              <a:ext cx="2393750" cy="1015663"/>
            </a:xfrm>
            <a:prstGeom prst="rect">
              <a:avLst/>
            </a:prstGeom>
            <a:noFill/>
          </p:spPr>
          <p:txBody>
            <a:bodyPr wrap="square" rtlCol="0">
              <a:spAutoFit/>
            </a:bodyPr>
            <a:lstStyle/>
            <a:p>
              <a:r>
                <a:rPr lang="en-GB" sz="6000" dirty="0">
                  <a:latin typeface="Impact" panose="020B0806030902050204" pitchFamily="34" charset="0"/>
                </a:rPr>
                <a:t>Health</a:t>
              </a:r>
            </a:p>
          </p:txBody>
        </p:sp>
      </p:grpSp>
      <p:grpSp>
        <p:nvGrpSpPr>
          <p:cNvPr id="10" name="Group 9">
            <a:extLst>
              <a:ext uri="{FF2B5EF4-FFF2-40B4-BE49-F238E27FC236}">
                <a16:creationId xmlns:a16="http://schemas.microsoft.com/office/drawing/2014/main" id="{4DF8FB9F-81F9-4528-8282-D505F02DB93D}"/>
              </a:ext>
              <a:ext uri="{C183D7F6-B498-43B3-948B-1728B52AA6E4}">
                <adec:decorative xmlns:adec="http://schemas.microsoft.com/office/drawing/2017/decorative" val="1"/>
              </a:ext>
            </a:extLst>
          </p:cNvPr>
          <p:cNvGrpSpPr/>
          <p:nvPr/>
        </p:nvGrpSpPr>
        <p:grpSpPr>
          <a:xfrm>
            <a:off x="7782561" y="-382889"/>
            <a:ext cx="4409440" cy="4409440"/>
            <a:chOff x="7782561" y="-382889"/>
            <a:chExt cx="4409440" cy="4409440"/>
          </a:xfrm>
        </p:grpSpPr>
        <p:pic>
          <p:nvPicPr>
            <p:cNvPr id="7" name="Graphic 6" descr="Cloud">
              <a:extLst>
                <a:ext uri="{FF2B5EF4-FFF2-40B4-BE49-F238E27FC236}">
                  <a16:creationId xmlns:a16="http://schemas.microsoft.com/office/drawing/2014/main" id="{9B96F871-7540-4211-8A3B-5767220B4E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82561" y="-382889"/>
              <a:ext cx="4409440" cy="4409440"/>
            </a:xfrm>
            <a:prstGeom prst="rect">
              <a:avLst/>
            </a:prstGeom>
          </p:spPr>
        </p:pic>
        <p:sp>
          <p:nvSpPr>
            <p:cNvPr id="8" name="TextBox 7">
              <a:extLst>
                <a:ext uri="{FF2B5EF4-FFF2-40B4-BE49-F238E27FC236}">
                  <a16:creationId xmlns:a16="http://schemas.microsoft.com/office/drawing/2014/main" id="{4D00355E-A63F-4869-BC88-D0CDE8B648A0}"/>
                </a:ext>
                <a:ext uri="{C183D7F6-B498-43B3-948B-1728B52AA6E4}">
                  <adec:decorative xmlns:adec="http://schemas.microsoft.com/office/drawing/2017/decorative" val="1"/>
                </a:ext>
              </a:extLst>
            </p:cNvPr>
            <p:cNvSpPr txBox="1"/>
            <p:nvPr/>
          </p:nvSpPr>
          <p:spPr>
            <a:xfrm>
              <a:off x="8454479" y="1821831"/>
              <a:ext cx="3308119" cy="769441"/>
            </a:xfrm>
            <a:prstGeom prst="rect">
              <a:avLst/>
            </a:prstGeom>
            <a:noFill/>
          </p:spPr>
          <p:txBody>
            <a:bodyPr wrap="square" rtlCol="0">
              <a:spAutoFit/>
            </a:bodyPr>
            <a:lstStyle/>
            <a:p>
              <a:r>
                <a:rPr lang="en-GB" sz="4400" dirty="0">
                  <a:latin typeface="Impact" panose="020B0806030902050204" pitchFamily="34" charset="0"/>
                </a:rPr>
                <a:t>Environment</a:t>
              </a:r>
            </a:p>
          </p:txBody>
        </p:sp>
      </p:grpSp>
    </p:spTree>
    <p:extLst>
      <p:ext uri="{BB962C8B-B14F-4D97-AF65-F5344CB8AC3E}">
        <p14:creationId xmlns:p14="http://schemas.microsoft.com/office/powerpoint/2010/main" val="5116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3FBFD68-F55D-4DB4-8227-4F653BB009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6449" y="-643567"/>
            <a:ext cx="9855832" cy="9855832"/>
          </a:xfrm>
          <a:prstGeom prst="rect">
            <a:avLst/>
          </a:prstGeom>
        </p:spPr>
      </p:pic>
      <p:sp>
        <p:nvSpPr>
          <p:cNvPr id="8" name="TextBox 7">
            <a:extLst>
              <a:ext uri="{FF2B5EF4-FFF2-40B4-BE49-F238E27FC236}">
                <a16:creationId xmlns:a16="http://schemas.microsoft.com/office/drawing/2014/main" id="{4B160D3A-DC04-4A30-804C-B9445BE92F21}"/>
              </a:ext>
            </a:extLst>
          </p:cNvPr>
          <p:cNvSpPr txBox="1"/>
          <p:nvPr/>
        </p:nvSpPr>
        <p:spPr>
          <a:xfrm>
            <a:off x="4871666" y="6096588"/>
            <a:ext cx="5411818" cy="369332"/>
          </a:xfrm>
          <a:prstGeom prst="rect">
            <a:avLst/>
          </a:prstGeom>
          <a:noFill/>
        </p:spPr>
        <p:txBody>
          <a:bodyPr wrap="square" rtlCol="0">
            <a:spAutoFit/>
          </a:bodyPr>
          <a:lstStyle/>
          <a:p>
            <a:r>
              <a:rPr lang="en-GB" dirty="0">
                <a:hlinkClick r:id="rId4"/>
              </a:rPr>
              <a:t>https://www.bbc.co.uk/newsround/38789471</a:t>
            </a:r>
            <a:endParaRPr lang="en-GB" dirty="0"/>
          </a:p>
        </p:txBody>
      </p:sp>
      <p:sp>
        <p:nvSpPr>
          <p:cNvPr id="9" name="TextBox 8">
            <a:extLst>
              <a:ext uri="{FF2B5EF4-FFF2-40B4-BE49-F238E27FC236}">
                <a16:creationId xmlns:a16="http://schemas.microsoft.com/office/drawing/2014/main" id="{AC2B8721-04AA-4D84-B857-FF4678667901}"/>
              </a:ext>
            </a:extLst>
          </p:cNvPr>
          <p:cNvSpPr txBox="1"/>
          <p:nvPr/>
        </p:nvSpPr>
        <p:spPr>
          <a:xfrm>
            <a:off x="4294474" y="4103601"/>
            <a:ext cx="6152270" cy="2000548"/>
          </a:xfrm>
          <a:prstGeom prst="rect">
            <a:avLst/>
          </a:prstGeom>
          <a:noFill/>
        </p:spPr>
        <p:txBody>
          <a:bodyPr wrap="square" rtlCol="0">
            <a:spAutoFit/>
          </a:bodyPr>
          <a:lstStyle/>
          <a:p>
            <a:r>
              <a:rPr lang="en-GB" sz="4400" b="1" dirty="0">
                <a:latin typeface="Impact" panose="020B0806030902050204" pitchFamily="34" charset="0"/>
              </a:rPr>
              <a:t>London kids on air pollution: 'Our eyes sting'</a:t>
            </a:r>
          </a:p>
          <a:p>
            <a:r>
              <a:rPr lang="en-GB" dirty="0"/>
              <a:t>Students at a school in the heart of London tell us what it's like living in a place where the pollution levels are so bad...</a:t>
            </a:r>
          </a:p>
        </p:txBody>
      </p:sp>
      <p:pic>
        <p:nvPicPr>
          <p:cNvPr id="14" name="Picture 13">
            <a:extLst>
              <a:ext uri="{FF2B5EF4-FFF2-40B4-BE49-F238E27FC236}">
                <a16:creationId xmlns:a16="http://schemas.microsoft.com/office/drawing/2014/main" id="{C2FFE101-8CCA-441F-B090-A5FD1DDDEC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511" y="872306"/>
            <a:ext cx="5260666" cy="3006095"/>
          </a:xfrm>
          <a:prstGeom prst="rect">
            <a:avLst/>
          </a:prstGeom>
        </p:spPr>
      </p:pic>
      <p:sp>
        <p:nvSpPr>
          <p:cNvPr id="16" name="Speech Bubble: Oval 15">
            <a:extLst>
              <a:ext uri="{FF2B5EF4-FFF2-40B4-BE49-F238E27FC236}">
                <a16:creationId xmlns:a16="http://schemas.microsoft.com/office/drawing/2014/main" id="{A5307296-4963-44DE-BDBA-70D90CDEA24C}"/>
              </a:ext>
              <a:ext uri="{C183D7F6-B498-43B3-948B-1728B52AA6E4}">
                <adec:decorative xmlns:adec="http://schemas.microsoft.com/office/drawing/2017/decorative" val="1"/>
              </a:ext>
            </a:extLst>
          </p:cNvPr>
          <p:cNvSpPr/>
          <p:nvPr/>
        </p:nvSpPr>
        <p:spPr>
          <a:xfrm>
            <a:off x="724823" y="2283801"/>
            <a:ext cx="2433710" cy="200054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latin typeface="Impact" panose="020B0806030902050204" pitchFamily="34" charset="0"/>
              </a:rPr>
              <a:t>Time for a film!</a:t>
            </a:r>
          </a:p>
        </p:txBody>
      </p:sp>
      <p:sp>
        <p:nvSpPr>
          <p:cNvPr id="2" name="Title 1">
            <a:extLst>
              <a:ext uri="{FF2B5EF4-FFF2-40B4-BE49-F238E27FC236}">
                <a16:creationId xmlns:a16="http://schemas.microsoft.com/office/drawing/2014/main" id="{BCA79B5D-AC92-4062-B87F-29674CA1B5E0}"/>
              </a:ext>
            </a:extLst>
          </p:cNvPr>
          <p:cNvSpPr>
            <a:spLocks noGrp="1"/>
          </p:cNvSpPr>
          <p:nvPr>
            <p:ph type="title"/>
          </p:nvPr>
        </p:nvSpPr>
        <p:spPr>
          <a:xfrm>
            <a:off x="510396" y="694474"/>
            <a:ext cx="10515600" cy="1325563"/>
          </a:xfrm>
        </p:spPr>
        <p:txBody>
          <a:bodyPr>
            <a:normAutofit/>
          </a:bodyPr>
          <a:lstStyle/>
          <a:p>
            <a:r>
              <a:rPr lang="en-GB" sz="5400" dirty="0">
                <a:latin typeface="Impact" panose="020B0806030902050204" pitchFamily="34" charset="0"/>
              </a:rPr>
              <a:t>Impact on health</a:t>
            </a:r>
          </a:p>
        </p:txBody>
      </p:sp>
    </p:spTree>
    <p:extLst>
      <p:ext uri="{BB962C8B-B14F-4D97-AF65-F5344CB8AC3E}">
        <p14:creationId xmlns:p14="http://schemas.microsoft.com/office/powerpoint/2010/main" val="16693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B5222-8ACA-4D0D-9CD8-E8B74663B373}"/>
              </a:ext>
            </a:extLst>
          </p:cNvPr>
          <p:cNvSpPr>
            <a:spLocks noGrp="1"/>
          </p:cNvSpPr>
          <p:nvPr>
            <p:ph type="title"/>
          </p:nvPr>
        </p:nvSpPr>
        <p:spPr/>
        <p:txBody>
          <a:bodyPr/>
          <a:lstStyle/>
          <a:p>
            <a:r>
              <a:rPr lang="en-GB" dirty="0">
                <a:solidFill>
                  <a:srgbClr val="00B0F0"/>
                </a:solidFill>
              </a:rPr>
              <a:t>Air pollution affects people throughout their lifetime</a:t>
            </a:r>
          </a:p>
        </p:txBody>
      </p:sp>
      <p:pic>
        <p:nvPicPr>
          <p:cNvPr id="4" name="Picture 3" descr="A Public Health infographic showing how air pollution affects people throughout their lifetime">
            <a:extLst>
              <a:ext uri="{FF2B5EF4-FFF2-40B4-BE49-F238E27FC236}">
                <a16:creationId xmlns:a16="http://schemas.microsoft.com/office/drawing/2014/main" id="{A7FB355F-8949-4A0B-882F-E9B737716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45266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Online Media 1" descr="Air Pollution | Video for Kids | Causes, Effects from Youtube">
            <a:hlinkClick r:id="" action="ppaction://media"/>
            <a:extLst>
              <a:ext uri="{FF2B5EF4-FFF2-40B4-BE49-F238E27FC236}">
                <a16:creationId xmlns:a16="http://schemas.microsoft.com/office/drawing/2014/main" id="{1A2B47D8-0801-4B67-8FF9-982D18B745ED}"/>
              </a:ext>
              <a:ext uri="{C183D7F6-B498-43B3-948B-1728B52AA6E4}">
                <adec:decorative xmlns:adec="http://schemas.microsoft.com/office/drawing/2017/decorative" val="0"/>
              </a:ext>
            </a:extLst>
          </p:cNvPr>
          <p:cNvPicPr>
            <a:picLocks noRot="1" noChangeAspect="1"/>
          </p:cNvPicPr>
          <p:nvPr>
            <a:videoFile r:link="rId1"/>
          </p:nvPr>
        </p:nvPicPr>
        <p:blipFill>
          <a:blip r:embed="rId4"/>
          <a:stretch>
            <a:fillRect/>
          </a:stretch>
        </p:blipFill>
        <p:spPr>
          <a:xfrm>
            <a:off x="429402" y="1319212"/>
            <a:ext cx="7501467" cy="4219575"/>
          </a:xfrm>
          <a:prstGeom prst="rect">
            <a:avLst/>
          </a:prstGeom>
        </p:spPr>
      </p:pic>
      <p:sp>
        <p:nvSpPr>
          <p:cNvPr id="3" name="Rectangle 2">
            <a:extLst>
              <a:ext uri="{FF2B5EF4-FFF2-40B4-BE49-F238E27FC236}">
                <a16:creationId xmlns:a16="http://schemas.microsoft.com/office/drawing/2014/main" id="{424A73E0-1563-4E2C-BC2C-0B0E5E20FA62}"/>
              </a:ext>
            </a:extLst>
          </p:cNvPr>
          <p:cNvSpPr/>
          <p:nvPr/>
        </p:nvSpPr>
        <p:spPr>
          <a:xfrm>
            <a:off x="4631266" y="5904012"/>
            <a:ext cx="7306808" cy="523220"/>
          </a:xfrm>
          <a:prstGeom prst="rect">
            <a:avLst/>
          </a:prstGeom>
        </p:spPr>
        <p:txBody>
          <a:bodyPr wrap="none">
            <a:spAutoFit/>
          </a:bodyPr>
          <a:lstStyle/>
          <a:p>
            <a:r>
              <a:rPr lang="en-GB" sz="2800" dirty="0">
                <a:latin typeface="Impact" panose="020B0806030902050204" pitchFamily="34" charset="0"/>
                <a:hlinkClick r:id="rId5"/>
              </a:rPr>
              <a:t>https://www.youtube.com/watch?v=t7Q7y_xjR5E</a:t>
            </a:r>
            <a:endParaRPr lang="en-GB" sz="2800" dirty="0">
              <a:latin typeface="Impact" panose="020B0806030902050204" pitchFamily="34" charset="0"/>
            </a:endParaRPr>
          </a:p>
        </p:txBody>
      </p:sp>
      <p:pic>
        <p:nvPicPr>
          <p:cNvPr id="8" name="Graphic 7">
            <a:extLst>
              <a:ext uri="{FF2B5EF4-FFF2-40B4-BE49-F238E27FC236}">
                <a16:creationId xmlns:a16="http://schemas.microsoft.com/office/drawing/2014/main" id="{AE607C85-971B-461F-B680-1174033B34A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0869" y="103688"/>
            <a:ext cx="4409440" cy="4409440"/>
          </a:xfrm>
          <a:prstGeom prst="rect">
            <a:avLst/>
          </a:prstGeom>
        </p:spPr>
      </p:pic>
      <p:pic>
        <p:nvPicPr>
          <p:cNvPr id="11" name="Graphic 10">
            <a:extLst>
              <a:ext uri="{FF2B5EF4-FFF2-40B4-BE49-F238E27FC236}">
                <a16:creationId xmlns:a16="http://schemas.microsoft.com/office/drawing/2014/main" id="{DB7D1036-775E-4025-AF25-7BE3629D39C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30529" y="3182392"/>
            <a:ext cx="2661471" cy="2661471"/>
          </a:xfrm>
          <a:prstGeom prst="rect">
            <a:avLst/>
          </a:prstGeom>
        </p:spPr>
      </p:pic>
      <p:pic>
        <p:nvPicPr>
          <p:cNvPr id="12" name="Graphic 11">
            <a:extLst>
              <a:ext uri="{FF2B5EF4-FFF2-40B4-BE49-F238E27FC236}">
                <a16:creationId xmlns:a16="http://schemas.microsoft.com/office/drawing/2014/main" id="{40C20AAA-4959-450F-B7ED-E7F39EE4C19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402" y="-537543"/>
            <a:ext cx="2661471" cy="2661471"/>
          </a:xfrm>
          <a:prstGeom prst="rect">
            <a:avLst/>
          </a:prstGeom>
        </p:spPr>
      </p:pic>
      <p:sp>
        <p:nvSpPr>
          <p:cNvPr id="4" name="Title 3">
            <a:extLst>
              <a:ext uri="{FF2B5EF4-FFF2-40B4-BE49-F238E27FC236}">
                <a16:creationId xmlns:a16="http://schemas.microsoft.com/office/drawing/2014/main" id="{19145543-EEB3-42A0-BCEE-9C9459F32843}"/>
              </a:ext>
            </a:extLst>
          </p:cNvPr>
          <p:cNvSpPr>
            <a:spLocks noGrp="1"/>
          </p:cNvSpPr>
          <p:nvPr>
            <p:ph type="title"/>
          </p:nvPr>
        </p:nvSpPr>
        <p:spPr>
          <a:xfrm>
            <a:off x="1676400" y="-6351"/>
            <a:ext cx="10515600" cy="1325563"/>
          </a:xfrm>
        </p:spPr>
        <p:txBody>
          <a:bodyPr/>
          <a:lstStyle/>
          <a:p>
            <a:pPr algn="r"/>
            <a:r>
              <a:rPr lang="en-GB" dirty="0">
                <a:latin typeface="Impact" panose="020B0806030902050204" pitchFamily="34" charset="0"/>
              </a:rPr>
              <a:t>The impact of air pollution – a short film</a:t>
            </a:r>
            <a:endParaRPr lang="en-GB" dirty="0"/>
          </a:p>
        </p:txBody>
      </p:sp>
    </p:spTree>
    <p:extLst>
      <p:ext uri="{BB962C8B-B14F-4D97-AF65-F5344CB8AC3E}">
        <p14:creationId xmlns:p14="http://schemas.microsoft.com/office/powerpoint/2010/main" val="176936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F5A6EC-C86F-4024-B4FE-A3737C2E18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 y="-942948"/>
            <a:ext cx="9855832" cy="9855832"/>
          </a:xfrm>
          <a:prstGeom prst="rect">
            <a:avLst/>
          </a:prstGeom>
        </p:spPr>
      </p:pic>
      <p:pic>
        <p:nvPicPr>
          <p:cNvPr id="5" name="Picture 4" descr="Burning globe, representing 'global warming'">
            <a:extLst>
              <a:ext uri="{FF2B5EF4-FFF2-40B4-BE49-F238E27FC236}">
                <a16:creationId xmlns:a16="http://schemas.microsoft.com/office/drawing/2014/main" id="{60D4E3BB-1CE2-47F4-BD41-C070C8E0E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902" y="2797741"/>
            <a:ext cx="3443766" cy="3443766"/>
          </a:xfrm>
          <a:prstGeom prst="rect">
            <a:avLst/>
          </a:prstGeom>
        </p:spPr>
      </p:pic>
      <p:pic>
        <p:nvPicPr>
          <p:cNvPr id="11" name="Graphic 10">
            <a:extLst>
              <a:ext uri="{FF2B5EF4-FFF2-40B4-BE49-F238E27FC236}">
                <a16:creationId xmlns:a16="http://schemas.microsoft.com/office/drawing/2014/main" id="{142D6910-E862-48B6-96FF-C8202C5241C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6417" y="5012634"/>
            <a:ext cx="914400" cy="914400"/>
          </a:xfrm>
          <a:prstGeom prst="rect">
            <a:avLst/>
          </a:prstGeom>
        </p:spPr>
      </p:pic>
      <p:pic>
        <p:nvPicPr>
          <p:cNvPr id="12" name="Graphic 11">
            <a:extLst>
              <a:ext uri="{FF2B5EF4-FFF2-40B4-BE49-F238E27FC236}">
                <a16:creationId xmlns:a16="http://schemas.microsoft.com/office/drawing/2014/main" id="{08980F5C-C2C3-4350-845E-9786682E5FF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4847" y="4838349"/>
            <a:ext cx="1262969" cy="1262969"/>
          </a:xfrm>
          <a:prstGeom prst="rect">
            <a:avLst/>
          </a:prstGeom>
        </p:spPr>
      </p:pic>
      <p:pic>
        <p:nvPicPr>
          <p:cNvPr id="13" name="Graphic 12">
            <a:extLst>
              <a:ext uri="{FF2B5EF4-FFF2-40B4-BE49-F238E27FC236}">
                <a16:creationId xmlns:a16="http://schemas.microsoft.com/office/drawing/2014/main" id="{C27CC4E7-6660-4679-BEE9-5BE8EBE6F30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4036" y="5375696"/>
            <a:ext cx="653369" cy="653369"/>
          </a:xfrm>
          <a:prstGeom prst="rect">
            <a:avLst/>
          </a:prstGeom>
        </p:spPr>
      </p:pic>
      <p:pic>
        <p:nvPicPr>
          <p:cNvPr id="14" name="Graphic 13">
            <a:extLst>
              <a:ext uri="{FF2B5EF4-FFF2-40B4-BE49-F238E27FC236}">
                <a16:creationId xmlns:a16="http://schemas.microsoft.com/office/drawing/2014/main" id="{A2C65A49-F4A9-4151-9C74-5117FDE85B6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45005" y="4638527"/>
            <a:ext cx="1252063" cy="1252063"/>
          </a:xfrm>
          <a:prstGeom prst="rect">
            <a:avLst/>
          </a:prstGeom>
        </p:spPr>
      </p:pic>
      <p:pic>
        <p:nvPicPr>
          <p:cNvPr id="18" name="Picture 17" descr="Ozone map of the earth">
            <a:extLst>
              <a:ext uri="{FF2B5EF4-FFF2-40B4-BE49-F238E27FC236}">
                <a16:creationId xmlns:a16="http://schemas.microsoft.com/office/drawing/2014/main" id="{B83148EA-0F27-4243-A5BA-512FECB2C88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2933" y="181532"/>
            <a:ext cx="2794000" cy="2794000"/>
          </a:xfrm>
          <a:prstGeom prst="rect">
            <a:avLst/>
          </a:prstGeom>
        </p:spPr>
      </p:pic>
      <p:pic>
        <p:nvPicPr>
          <p:cNvPr id="19" name="Picture 4">
            <a:extLst>
              <a:ext uri="{FF2B5EF4-FFF2-40B4-BE49-F238E27FC236}">
                <a16:creationId xmlns:a16="http://schemas.microsoft.com/office/drawing/2014/main" id="{8C0FAE4B-4E99-4066-8024-EAADE1895697}"/>
              </a:ext>
              <a:ext uri="{C183D7F6-B498-43B3-948B-1728B52AA6E4}">
                <adec:decorative xmlns:adec="http://schemas.microsoft.com/office/drawing/2017/decorative" val="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885508">
            <a:off x="3105671" y="509960"/>
            <a:ext cx="2451464" cy="5826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all trees in the background. In the foreground a picture of a raining cloud, with the question 'What is acid rain?'">
            <a:extLst>
              <a:ext uri="{FF2B5EF4-FFF2-40B4-BE49-F238E27FC236}">
                <a16:creationId xmlns:a16="http://schemas.microsoft.com/office/drawing/2014/main" id="{78BC1E82-8807-467C-A4FF-B1AEC1B69A3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862313">
            <a:off x="6976972" y="3310773"/>
            <a:ext cx="4449320" cy="2502743"/>
          </a:xfrm>
          <a:prstGeom prst="rect">
            <a:avLst/>
          </a:prstGeom>
        </p:spPr>
      </p:pic>
      <p:pic>
        <p:nvPicPr>
          <p:cNvPr id="22" name="Picture 2" descr="Nitrogen dioxide NO2 molecule">
            <a:extLst>
              <a:ext uri="{FF2B5EF4-FFF2-40B4-BE49-F238E27FC236}">
                <a16:creationId xmlns:a16="http://schemas.microsoft.com/office/drawing/2014/main" id="{3C6BBED3-BAF9-480A-870F-3A56E1F157F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451369">
            <a:off x="10059686" y="3339144"/>
            <a:ext cx="1427418" cy="129164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1A193DF-A37A-4801-9BF2-A09CC110EC4F}"/>
              </a:ext>
            </a:extLst>
          </p:cNvPr>
          <p:cNvSpPr txBox="1"/>
          <p:nvPr/>
        </p:nvSpPr>
        <p:spPr>
          <a:xfrm rot="746757">
            <a:off x="8751062" y="2552562"/>
            <a:ext cx="2698817" cy="954107"/>
          </a:xfrm>
          <a:prstGeom prst="rect">
            <a:avLst/>
          </a:prstGeom>
          <a:noFill/>
        </p:spPr>
        <p:txBody>
          <a:bodyPr wrap="none" rtlCol="0">
            <a:spAutoFit/>
          </a:bodyPr>
          <a:lstStyle/>
          <a:p>
            <a:pPr algn="ctr"/>
            <a:r>
              <a:rPr lang="en-GB" sz="2800" b="1" dirty="0"/>
              <a:t>Nitrogen Dioxide</a:t>
            </a:r>
          </a:p>
          <a:p>
            <a:pPr algn="ctr"/>
            <a:r>
              <a:rPr lang="en-GB" sz="2800" b="1" dirty="0"/>
              <a:t>NO</a:t>
            </a:r>
            <a:r>
              <a:rPr lang="en-GB" b="1" dirty="0"/>
              <a:t>2</a:t>
            </a:r>
          </a:p>
        </p:txBody>
      </p:sp>
      <p:pic>
        <p:nvPicPr>
          <p:cNvPr id="25" name="Picture 24" descr="Sulphur Dioxide SO2 molecule">
            <a:extLst>
              <a:ext uri="{FF2B5EF4-FFF2-40B4-BE49-F238E27FC236}">
                <a16:creationId xmlns:a16="http://schemas.microsoft.com/office/drawing/2014/main" id="{7863F294-DADD-4472-8391-D7B804839065}"/>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7033098" y="4838349"/>
            <a:ext cx="1000125" cy="952500"/>
          </a:xfrm>
          <a:prstGeom prst="rect">
            <a:avLst/>
          </a:prstGeom>
        </p:spPr>
      </p:pic>
      <p:sp>
        <p:nvSpPr>
          <p:cNvPr id="27" name="TextBox 26">
            <a:extLst>
              <a:ext uri="{FF2B5EF4-FFF2-40B4-BE49-F238E27FC236}">
                <a16:creationId xmlns:a16="http://schemas.microsoft.com/office/drawing/2014/main" id="{39579F9E-9F78-4323-8F97-89B405D5B26A}"/>
              </a:ext>
            </a:extLst>
          </p:cNvPr>
          <p:cNvSpPr txBox="1"/>
          <p:nvPr/>
        </p:nvSpPr>
        <p:spPr>
          <a:xfrm>
            <a:off x="6480612" y="5849494"/>
            <a:ext cx="2824586" cy="954107"/>
          </a:xfrm>
          <a:prstGeom prst="rect">
            <a:avLst/>
          </a:prstGeom>
          <a:noFill/>
        </p:spPr>
        <p:txBody>
          <a:bodyPr wrap="square" rtlCol="0">
            <a:spAutoFit/>
          </a:bodyPr>
          <a:lstStyle/>
          <a:p>
            <a:pPr algn="ctr"/>
            <a:r>
              <a:rPr lang="en-GB" sz="2800" b="1" dirty="0"/>
              <a:t>Sulphur Dioxide</a:t>
            </a:r>
          </a:p>
          <a:p>
            <a:pPr algn="ctr"/>
            <a:r>
              <a:rPr lang="en-GB" sz="2800" b="1" dirty="0"/>
              <a:t>SO</a:t>
            </a:r>
            <a:r>
              <a:rPr lang="en-GB" sz="2800" b="1" baseline="-25000" dirty="0"/>
              <a:t>2</a:t>
            </a:r>
          </a:p>
        </p:txBody>
      </p:sp>
      <p:sp>
        <p:nvSpPr>
          <p:cNvPr id="15" name="TextBox 14">
            <a:extLst>
              <a:ext uri="{FF2B5EF4-FFF2-40B4-BE49-F238E27FC236}">
                <a16:creationId xmlns:a16="http://schemas.microsoft.com/office/drawing/2014/main" id="{263B8CD9-4AE3-42A8-BFD8-FEBC990B2B23}"/>
              </a:ext>
            </a:extLst>
          </p:cNvPr>
          <p:cNvSpPr txBox="1"/>
          <p:nvPr/>
        </p:nvSpPr>
        <p:spPr>
          <a:xfrm rot="21029082">
            <a:off x="2030982" y="2426250"/>
            <a:ext cx="4214191" cy="584775"/>
          </a:xfrm>
          <a:prstGeom prst="rect">
            <a:avLst/>
          </a:prstGeom>
          <a:noFill/>
        </p:spPr>
        <p:txBody>
          <a:bodyPr wrap="square" rtlCol="0">
            <a:spAutoFit/>
          </a:bodyPr>
          <a:lstStyle/>
          <a:p>
            <a:pPr algn="ctr"/>
            <a:r>
              <a:rPr lang="en-GB" sz="3200" dirty="0">
                <a:latin typeface="Impact" panose="020B0806030902050204" pitchFamily="34" charset="0"/>
              </a:rPr>
              <a:t>Global Warming</a:t>
            </a:r>
          </a:p>
        </p:txBody>
      </p:sp>
      <p:sp>
        <p:nvSpPr>
          <p:cNvPr id="3" name="Title 2">
            <a:extLst>
              <a:ext uri="{FF2B5EF4-FFF2-40B4-BE49-F238E27FC236}">
                <a16:creationId xmlns:a16="http://schemas.microsoft.com/office/drawing/2014/main" id="{E2884DBD-9526-4055-9B79-66D9D8288565}"/>
              </a:ext>
            </a:extLst>
          </p:cNvPr>
          <p:cNvSpPr>
            <a:spLocks noGrp="1"/>
          </p:cNvSpPr>
          <p:nvPr>
            <p:ph type="title"/>
          </p:nvPr>
        </p:nvSpPr>
        <p:spPr>
          <a:xfrm>
            <a:off x="909494" y="989479"/>
            <a:ext cx="10515600" cy="1325563"/>
          </a:xfrm>
        </p:spPr>
        <p:txBody>
          <a:bodyPr>
            <a:noAutofit/>
          </a:bodyPr>
          <a:lstStyle/>
          <a:p>
            <a:pPr algn="r"/>
            <a:r>
              <a:rPr lang="en-GB" sz="6600" dirty="0">
                <a:latin typeface="Impact" panose="020B0806030902050204" pitchFamily="34" charset="0"/>
              </a:rPr>
              <a:t>Environmental </a:t>
            </a:r>
            <a:br>
              <a:rPr lang="en-GB" sz="6600" dirty="0">
                <a:latin typeface="Impact" panose="020B0806030902050204" pitchFamily="34" charset="0"/>
              </a:rPr>
            </a:br>
            <a:r>
              <a:rPr lang="en-GB" sz="6600" dirty="0">
                <a:latin typeface="Impact" panose="020B0806030902050204" pitchFamily="34" charset="0"/>
              </a:rPr>
              <a:t>Impact</a:t>
            </a:r>
            <a:br>
              <a:rPr lang="en-GB" sz="4800" dirty="0">
                <a:latin typeface="Impact" panose="020B0806030902050204" pitchFamily="34" charset="0"/>
              </a:rPr>
            </a:br>
            <a:endParaRPr lang="en-GB" sz="4800" dirty="0"/>
          </a:p>
        </p:txBody>
      </p:sp>
    </p:spTree>
    <p:extLst>
      <p:ext uri="{BB962C8B-B14F-4D97-AF65-F5344CB8AC3E}">
        <p14:creationId xmlns:p14="http://schemas.microsoft.com/office/powerpoint/2010/main" val="155936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1618</TotalTime>
  <Words>471</Words>
  <Application>Microsoft Office PowerPoint</Application>
  <PresentationFormat>Widescreen</PresentationFormat>
  <Paragraphs>54</Paragraphs>
  <Slides>11</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AIR POLLUTION:  living things and the environment</vt:lpstr>
      <vt:lpstr>Where is the air pollution coming from?</vt:lpstr>
      <vt:lpstr>Where is air pollution coming from? </vt:lpstr>
      <vt:lpstr>MAKE A POSTER SHOWING THE CAUSES OF AIR POLLUTION </vt:lpstr>
      <vt:lpstr>What are the  effects of air pollution?</vt:lpstr>
      <vt:lpstr>Impact on health</vt:lpstr>
      <vt:lpstr>Air pollution affects people throughout their lifetime</vt:lpstr>
      <vt:lpstr>The impact of air pollution – a short film</vt:lpstr>
      <vt:lpstr>Environmental  Impact </vt:lpstr>
      <vt:lpstr>How can we improve air quality?</vt:lpstr>
      <vt:lpstr>HOW CAN WE  IMPROVE AIR QUALITY  AT OUR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Kennell</dc:creator>
  <cp:lastModifiedBy>Danielle Kennell</cp:lastModifiedBy>
  <cp:revision>56</cp:revision>
  <cp:lastPrinted>2019-03-04T10:18:27Z</cp:lastPrinted>
  <dcterms:created xsi:type="dcterms:W3CDTF">2018-10-29T10:49:19Z</dcterms:created>
  <dcterms:modified xsi:type="dcterms:W3CDTF">2020-03-20T16:04:53Z</dcterms:modified>
</cp:coreProperties>
</file>