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77" r:id="rId3"/>
    <p:sldId id="272" r:id="rId4"/>
    <p:sldId id="296" r:id="rId5"/>
    <p:sldId id="297" r:id="rId6"/>
    <p:sldId id="298" r:id="rId7"/>
    <p:sldId id="305" r:id="rId8"/>
    <p:sldId id="299" r:id="rId9"/>
    <p:sldId id="293" r:id="rId10"/>
    <p:sldId id="301" r:id="rId11"/>
    <p:sldId id="306"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69FAC6-B241-44E6-ABF1-314361A816E9}">
          <p14:sldIdLst>
            <p14:sldId id="270"/>
            <p14:sldId id="277"/>
            <p14:sldId id="272"/>
            <p14:sldId id="296"/>
            <p14:sldId id="297"/>
            <p14:sldId id="298"/>
            <p14:sldId id="305"/>
            <p14:sldId id="299"/>
            <p14:sldId id="293"/>
            <p14:sldId id="301"/>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Kennell" initials="DK" lastIdx="1" clrIdx="0">
    <p:extLst>
      <p:ext uri="{19B8F6BF-5375-455C-9EA6-DF929625EA0E}">
        <p15:presenceInfo xmlns:p15="http://schemas.microsoft.com/office/powerpoint/2012/main" userId="S-1-5-21-3080939372-1322785932-1746061403-57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99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41598" autoAdjust="0"/>
  </p:normalViewPr>
  <p:slideViewPr>
    <p:cSldViewPr snapToGrid="0">
      <p:cViewPr varScale="1">
        <p:scale>
          <a:sx n="43" d="100"/>
          <a:sy n="43" d="100"/>
        </p:scale>
        <p:origin x="1524" y="60"/>
      </p:cViewPr>
      <p:guideLst/>
    </p:cSldViewPr>
  </p:slideViewPr>
  <p:notesTextViewPr>
    <p:cViewPr>
      <p:scale>
        <a:sx n="1" d="1"/>
        <a:sy n="1" d="1"/>
      </p:scale>
      <p:origin x="0" y="0"/>
    </p:cViewPr>
  </p:notesTextViewPr>
  <p:notesViewPr>
    <p:cSldViewPr snapToGrid="0">
      <p:cViewPr varScale="1">
        <p:scale>
          <a:sx n="55" d="100"/>
          <a:sy n="55" d="100"/>
        </p:scale>
        <p:origin x="2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572144F2-3992-4B6C-B3EB-8075F08499F5}" type="datetimeFigureOut">
              <a:rPr lang="en-GB" smtClean="0"/>
              <a:t>16/03/2020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13040D08-DB2F-46B2-B0CA-70CB89DB6604}" type="slidenum">
              <a:rPr lang="en-GB" smtClean="0"/>
              <a:t>‹#›</a:t>
            </a:fld>
            <a:endParaRPr lang="en-GB"/>
          </a:p>
        </p:txBody>
      </p:sp>
    </p:spTree>
    <p:extLst>
      <p:ext uri="{BB962C8B-B14F-4D97-AF65-F5344CB8AC3E}">
        <p14:creationId xmlns:p14="http://schemas.microsoft.com/office/powerpoint/2010/main" val="13577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40D08-DB2F-46B2-B0CA-70CB89DB6604}" type="slidenum">
              <a:rPr lang="en-GB" smtClean="0"/>
              <a:t>1</a:t>
            </a:fld>
            <a:endParaRPr lang="en-GB"/>
          </a:p>
        </p:txBody>
      </p:sp>
    </p:spTree>
    <p:extLst>
      <p:ext uri="{BB962C8B-B14F-4D97-AF65-F5344CB8AC3E}">
        <p14:creationId xmlns:p14="http://schemas.microsoft.com/office/powerpoint/2010/main" val="273280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40D08-DB2F-46B2-B0CA-70CB89DB6604}" type="slidenum">
              <a:rPr lang="en-GB" smtClean="0"/>
              <a:t>2</a:t>
            </a:fld>
            <a:endParaRPr lang="en-GB"/>
          </a:p>
        </p:txBody>
      </p:sp>
    </p:spTree>
    <p:extLst>
      <p:ext uri="{BB962C8B-B14F-4D97-AF65-F5344CB8AC3E}">
        <p14:creationId xmlns:p14="http://schemas.microsoft.com/office/powerpoint/2010/main" val="227170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40D08-DB2F-46B2-B0CA-70CB89DB6604}" type="slidenum">
              <a:rPr lang="en-GB" smtClean="0"/>
              <a:t>3</a:t>
            </a:fld>
            <a:endParaRPr lang="en-GB"/>
          </a:p>
        </p:txBody>
      </p:sp>
    </p:spTree>
    <p:extLst>
      <p:ext uri="{BB962C8B-B14F-4D97-AF65-F5344CB8AC3E}">
        <p14:creationId xmlns:p14="http://schemas.microsoft.com/office/powerpoint/2010/main" val="139082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4</a:t>
            </a:fld>
            <a:endParaRPr lang="en-GB"/>
          </a:p>
        </p:txBody>
      </p:sp>
    </p:spTree>
    <p:extLst>
      <p:ext uri="{BB962C8B-B14F-4D97-AF65-F5344CB8AC3E}">
        <p14:creationId xmlns:p14="http://schemas.microsoft.com/office/powerpoint/2010/main" val="337469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5</a:t>
            </a:fld>
            <a:endParaRPr lang="en-GB"/>
          </a:p>
        </p:txBody>
      </p:sp>
    </p:spTree>
    <p:extLst>
      <p:ext uri="{BB962C8B-B14F-4D97-AF65-F5344CB8AC3E}">
        <p14:creationId xmlns:p14="http://schemas.microsoft.com/office/powerpoint/2010/main" val="182007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10</a:t>
            </a:fld>
            <a:endParaRPr lang="en-GB"/>
          </a:p>
        </p:txBody>
      </p:sp>
    </p:spTree>
    <p:extLst>
      <p:ext uri="{BB962C8B-B14F-4D97-AF65-F5344CB8AC3E}">
        <p14:creationId xmlns:p14="http://schemas.microsoft.com/office/powerpoint/2010/main" val="141274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4: How can we improve air quality at our school?</a:t>
            </a:r>
          </a:p>
          <a:p>
            <a:endParaRPr lang="en-GB" b="1" dirty="0"/>
          </a:p>
          <a:p>
            <a:r>
              <a:rPr lang="en-GB" b="0" dirty="0"/>
              <a:t>Children should work in small groups of up to 4 (5 at the most) for this activity. Pairs or threes will also work well.</a:t>
            </a:r>
          </a:p>
          <a:p>
            <a:endParaRPr lang="en-GB" b="0" dirty="0"/>
          </a:p>
          <a:p>
            <a:r>
              <a:rPr lang="en-GB" b="0" dirty="0"/>
              <a:t>Explain that the children have learn about the causes of air pollution and identified sources of air pollution around their school. It is now time for them to think like the Mayor of Leicester and decided what they can do in our Air Quality Management Area to improve air quality.</a:t>
            </a:r>
          </a:p>
          <a:p>
            <a:endParaRPr lang="en-GB" b="0" dirty="0"/>
          </a:p>
          <a:p>
            <a:r>
              <a:rPr lang="en-GB" b="1" dirty="0"/>
              <a:t>Task: Children should develop their own Clean Air Code </a:t>
            </a:r>
            <a:r>
              <a:rPr lang="en-GB" b="0" dirty="0"/>
              <a:t>– a bit like the Eco-schools code of conduct – a list of golden rules that advise pupils, teachers and parents how they can improve air quality. These rules need to be achievable and realistic (check understanding of these words). Children will need paper and pens for this activity.</a:t>
            </a:r>
          </a:p>
          <a:p>
            <a:endParaRPr lang="en-GB" b="0" dirty="0"/>
          </a:p>
          <a:p>
            <a:r>
              <a:rPr lang="en-GB" b="1" dirty="0"/>
              <a:t>If there is time </a:t>
            </a:r>
            <a:r>
              <a:rPr lang="en-GB" b="0" dirty="0"/>
              <a:t>– children can think about </a:t>
            </a:r>
            <a:r>
              <a:rPr lang="en-GB" b="1" dirty="0"/>
              <a:t>other ways we can improve air quality at school</a:t>
            </a:r>
            <a:r>
              <a:rPr lang="en-GB" b="0" dirty="0"/>
              <a:t>. They can look at the ‘</a:t>
            </a:r>
            <a:r>
              <a:rPr lang="en-GB" b="1" dirty="0"/>
              <a:t>How can we improve air quality at our school</a:t>
            </a:r>
            <a:r>
              <a:rPr lang="en-GB" b="0" dirty="0"/>
              <a:t>’ list – would anything work particularly well at our school? Could it be adapted? What would we need to do, to make it happen?</a:t>
            </a:r>
          </a:p>
        </p:txBody>
      </p:sp>
      <p:sp>
        <p:nvSpPr>
          <p:cNvPr id="4" name="Slide Number Placeholder 3"/>
          <p:cNvSpPr>
            <a:spLocks noGrp="1"/>
          </p:cNvSpPr>
          <p:nvPr>
            <p:ph type="sldNum" sz="quarter" idx="10"/>
          </p:nvPr>
        </p:nvSpPr>
        <p:spPr/>
        <p:txBody>
          <a:bodyPr/>
          <a:lstStyle/>
          <a:p>
            <a:fld id="{13040D08-DB2F-46B2-B0CA-70CB89DB6604}" type="slidenum">
              <a:rPr lang="en-GB" smtClean="0"/>
              <a:t>11</a:t>
            </a:fld>
            <a:endParaRPr lang="en-GB"/>
          </a:p>
        </p:txBody>
      </p:sp>
    </p:spTree>
    <p:extLst>
      <p:ext uri="{BB962C8B-B14F-4D97-AF65-F5344CB8AC3E}">
        <p14:creationId xmlns:p14="http://schemas.microsoft.com/office/powerpoint/2010/main" val="423969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EA7F-E36E-4CF1-9696-361BAED18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A576C9-53BB-4946-8498-C5117A68F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D00B29-CA08-46EE-AF60-18E8A6175CFF}"/>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5" name="Footer Placeholder 4">
            <a:extLst>
              <a:ext uri="{FF2B5EF4-FFF2-40B4-BE49-F238E27FC236}">
                <a16:creationId xmlns:a16="http://schemas.microsoft.com/office/drawing/2014/main" id="{91FFCF5A-26E5-4611-87EC-FF7A413EE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E2321-F731-4413-BA3D-7AA648A633CD}"/>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14677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E1CDC-6077-4AB3-A505-1B8A67BE62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986807-957B-4ACC-AD3A-8D6A6D5865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240516-0C64-47F4-970D-087C5DCB27AA}"/>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5" name="Footer Placeholder 4">
            <a:extLst>
              <a:ext uri="{FF2B5EF4-FFF2-40B4-BE49-F238E27FC236}">
                <a16:creationId xmlns:a16="http://schemas.microsoft.com/office/drawing/2014/main" id="{1B2F0033-4997-4AA9-A8E5-95FD6779A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920614-C833-40B9-8030-DF79E57B4917}"/>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392371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C3DB7-183C-4023-8A07-38A78BC5F9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1FF41B-3952-4645-BC0F-58B950C0A3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339381-9B29-4985-846E-5807D9E2672E}"/>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5" name="Footer Placeholder 4">
            <a:extLst>
              <a:ext uri="{FF2B5EF4-FFF2-40B4-BE49-F238E27FC236}">
                <a16:creationId xmlns:a16="http://schemas.microsoft.com/office/drawing/2014/main" id="{9DC649C9-27B8-4A9D-9857-66C8E5135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1ED0E0-AFE5-40FE-AEA7-F049743AB707}"/>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68853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7A30-D809-42D2-9074-C970A28FAC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8F3DF0-0A0F-4436-A2B5-36B047EF4E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B6B1D-A278-4ACC-AEED-A24751C01915}"/>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5" name="Footer Placeholder 4">
            <a:extLst>
              <a:ext uri="{FF2B5EF4-FFF2-40B4-BE49-F238E27FC236}">
                <a16:creationId xmlns:a16="http://schemas.microsoft.com/office/drawing/2014/main" id="{CCD7E90F-1332-4C97-8C35-284A5DBE24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3AABC5-4D1C-4427-AE1E-97428D94012B}"/>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32740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511C-7A66-4F85-A97E-0333D18B2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435956-FDE1-41D7-9D05-C2E06C982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9DD543-19A6-4EDA-A6EF-BDB43FA36B86}"/>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5" name="Footer Placeholder 4">
            <a:extLst>
              <a:ext uri="{FF2B5EF4-FFF2-40B4-BE49-F238E27FC236}">
                <a16:creationId xmlns:a16="http://schemas.microsoft.com/office/drawing/2014/main" id="{C84C0E50-5EEA-4DFD-B349-6EEA7A5535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9603F-B9AA-4CA2-A598-CDF43F5BA781}"/>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81572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2ECB-BE75-4A25-8C03-E49FBC571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B70DBE-93E8-4657-A780-DD67A40458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A58D6A-4F2A-480B-B223-443E9E1CD0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DC2000-9173-48A5-AEF9-F0A7EE9D342E}"/>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6" name="Footer Placeholder 5">
            <a:extLst>
              <a:ext uri="{FF2B5EF4-FFF2-40B4-BE49-F238E27FC236}">
                <a16:creationId xmlns:a16="http://schemas.microsoft.com/office/drawing/2014/main" id="{826E0D86-B4C3-4553-A705-9656BA7050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66FE2F-65EA-4D4E-B0E7-4E1D4729B488}"/>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404719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5AE8-F555-49A6-B3B1-4B72C0FAFC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1A19D8-FA69-472E-B9E9-88B01DF3A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2E8F6A-4E3B-4EE8-8BB8-26AEC894EB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43510F-704A-41D7-8863-32D880BC7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1A450A-F572-4BC9-9102-DC8EA2D9E8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8505C6-DFAC-44EB-BC0F-5F0A3D34517F}"/>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8" name="Footer Placeholder 7">
            <a:extLst>
              <a:ext uri="{FF2B5EF4-FFF2-40B4-BE49-F238E27FC236}">
                <a16:creationId xmlns:a16="http://schemas.microsoft.com/office/drawing/2014/main" id="{056E718F-3956-414A-AC51-019078834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AD107A-B110-4476-A071-9CD09A4D0B90}"/>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85873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98CA-E0A0-405B-9D59-9BF1CE81C8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517519-6363-43A1-82AB-FAFD8749BCED}"/>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4" name="Footer Placeholder 3">
            <a:extLst>
              <a:ext uri="{FF2B5EF4-FFF2-40B4-BE49-F238E27FC236}">
                <a16:creationId xmlns:a16="http://schemas.microsoft.com/office/drawing/2014/main" id="{5D0C2B71-887E-4073-9923-2B301F06DC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F281E8-DE73-4DE7-B697-AE79BE315E93}"/>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262699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3C692-5D2E-4C8A-85A1-1DCB4DECEA2B}"/>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3" name="Footer Placeholder 2">
            <a:extLst>
              <a:ext uri="{FF2B5EF4-FFF2-40B4-BE49-F238E27FC236}">
                <a16:creationId xmlns:a16="http://schemas.microsoft.com/office/drawing/2014/main" id="{5100FEE8-632F-4F84-9E63-2B6EE0E8E8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71496D-9252-4236-B434-D7794800EE4C}"/>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338051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A57A-67A7-4325-A11D-A85CA581D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CCF858-5249-4682-BE45-C7059E6CE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3C85A5-7EC3-4706-AA46-E3098FBD3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2526E6-9491-4ACF-BE30-02C895B07323}"/>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6" name="Footer Placeholder 5">
            <a:extLst>
              <a:ext uri="{FF2B5EF4-FFF2-40B4-BE49-F238E27FC236}">
                <a16:creationId xmlns:a16="http://schemas.microsoft.com/office/drawing/2014/main" id="{0FA7CB09-9299-4066-B06F-614D956146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D920E0-4D88-4731-82F4-66FA827299BE}"/>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404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2DF1-6549-468A-A1CB-4700FE2F6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7A8CE1-D8F8-47EA-9C09-8C620999C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7EC41E-9E80-4852-B93F-B228DAAA5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166463-5E14-4AAD-B28F-A906F6C9E4E1}"/>
              </a:ext>
            </a:extLst>
          </p:cNvPr>
          <p:cNvSpPr>
            <a:spLocks noGrp="1"/>
          </p:cNvSpPr>
          <p:nvPr>
            <p:ph type="dt" sz="half" idx="10"/>
          </p:nvPr>
        </p:nvSpPr>
        <p:spPr/>
        <p:txBody>
          <a:bodyPr/>
          <a:lstStyle/>
          <a:p>
            <a:fld id="{75CBFAE4-E9D4-4B74-9CD2-CBCE304F600E}" type="datetimeFigureOut">
              <a:rPr lang="en-GB" smtClean="0"/>
              <a:t>16/03/2020</a:t>
            </a:fld>
            <a:endParaRPr lang="en-GB"/>
          </a:p>
        </p:txBody>
      </p:sp>
      <p:sp>
        <p:nvSpPr>
          <p:cNvPr id="6" name="Footer Placeholder 5">
            <a:extLst>
              <a:ext uri="{FF2B5EF4-FFF2-40B4-BE49-F238E27FC236}">
                <a16:creationId xmlns:a16="http://schemas.microsoft.com/office/drawing/2014/main" id="{23406D33-B033-4E4A-B317-21B5D83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3CBF85-429C-4650-A7BC-97881DCEC94D}"/>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44387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2A897-6C44-40C9-A355-DE1406B4C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6CFD06-B290-4A63-B562-42A8AE257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5752A-9D57-4E77-9AE7-14368C8CE4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BFAE4-E9D4-4B74-9CD2-CBCE304F600E}" type="datetimeFigureOut">
              <a:rPr lang="en-GB" smtClean="0"/>
              <a:t>16/03/2020</a:t>
            </a:fld>
            <a:endParaRPr lang="en-GB"/>
          </a:p>
        </p:txBody>
      </p:sp>
      <p:sp>
        <p:nvSpPr>
          <p:cNvPr id="5" name="Footer Placeholder 4">
            <a:extLst>
              <a:ext uri="{FF2B5EF4-FFF2-40B4-BE49-F238E27FC236}">
                <a16:creationId xmlns:a16="http://schemas.microsoft.com/office/drawing/2014/main" id="{A3811476-FEA4-41D6-A61A-689FEA874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E86933-472E-4211-A513-A963FEA9D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4E5D8-50AB-4D44-8F05-6153C9E10F70}" type="slidenum">
              <a:rPr lang="en-GB" smtClean="0"/>
              <a:t>‹#›</a:t>
            </a:fld>
            <a:endParaRPr lang="en-GB"/>
          </a:p>
        </p:txBody>
      </p:sp>
    </p:spTree>
    <p:extLst>
      <p:ext uri="{BB962C8B-B14F-4D97-AF65-F5344CB8AC3E}">
        <p14:creationId xmlns:p14="http://schemas.microsoft.com/office/powerpoint/2010/main" val="170114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hyperlink" Target="http://www.pngall.com/light-bulb-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2.svg"/><Relationship Id="rId10" Type="http://schemas.openxmlformats.org/officeDocument/2006/relationships/image" Target="../media/image8.jpg"/><Relationship Id="rId4" Type="http://schemas.openxmlformats.org/officeDocument/2006/relationships/image" Target="../media/image1.png"/><Relationship Id="rId9" Type="http://schemas.openxmlformats.org/officeDocument/2006/relationships/hyperlink" Target="http://pngimg.com/download/38145"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pngimg.com/download/38145" TargetMode="External"/><Relationship Id="rId4" Type="http://schemas.openxmlformats.org/officeDocument/2006/relationships/image" Target="../media/image7.png"/><Relationship Id="rId9" Type="http://schemas.openxmlformats.org/officeDocument/2006/relationships/hyperlink" Target="http://www.learnaboutair.com/primary/history.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slideLayout" Target="../slideLayouts/slideLayout6.xml"/><Relationship Id="rId7" Type="http://schemas.openxmlformats.org/officeDocument/2006/relationships/image" Target="../media/image16.png"/><Relationship Id="rId2" Type="http://schemas.openxmlformats.org/officeDocument/2006/relationships/video" Target="https://www.youtube.com/embed/k6Ww0ONdhg4" TargetMode="External"/><Relationship Id="rId1" Type="http://schemas.openxmlformats.org/officeDocument/2006/relationships/video" Target="https://www.youtube.com/embed/pX4uqLIJn5c" TargetMode="Externa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notesSlide" Target="../notesSlides/notesSlide4.xml"/><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25.jpg"/><Relationship Id="rId4" Type="http://schemas.openxmlformats.org/officeDocument/2006/relationships/image" Target="../media/image21.jpe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hyperlink" Target="https://www.bbc.co.uk/newsround/3838984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 name="Graphic 5" descr="Cloud">
            <a:extLst>
              <a:ext uri="{FF2B5EF4-FFF2-40B4-BE49-F238E27FC236}">
                <a16:creationId xmlns:a16="http://schemas.microsoft.com/office/drawing/2014/main" id="{79F5A6EC-C86F-4024-B4FE-A3737C2E18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959" y="-1003223"/>
            <a:ext cx="9855832" cy="98558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0" y="3465313"/>
            <a:ext cx="9144000" cy="2387600"/>
          </a:xfrm>
        </p:spPr>
        <p:txBody>
          <a:bodyPr>
            <a:noAutofit/>
          </a:bodyPr>
          <a:lstStyle/>
          <a:p>
            <a:r>
              <a:rPr lang="en-GB" sz="8000" dirty="0">
                <a:latin typeface="Impact" panose="020B0806030902050204" pitchFamily="34" charset="0"/>
              </a:rPr>
              <a:t>AIR POLLUTION: </a:t>
            </a:r>
            <a:br>
              <a:rPr lang="en-GB" sz="8000" dirty="0">
                <a:latin typeface="Impact" panose="020B0806030902050204" pitchFamily="34" charset="0"/>
              </a:rPr>
            </a:br>
            <a:r>
              <a:rPr lang="en-GB" sz="8000" dirty="0">
                <a:latin typeface="Impact" panose="020B0806030902050204" pitchFamily="34" charset="0"/>
              </a:rPr>
              <a:t>PAST &amp; PRESENT</a:t>
            </a:r>
          </a:p>
        </p:txBody>
      </p:sp>
      <p:pic>
        <p:nvPicPr>
          <p:cNvPr id="4" name="Graphic 3" descr="Cloud">
            <a:extLst>
              <a:ext uri="{FF2B5EF4-FFF2-40B4-BE49-F238E27FC236}">
                <a16:creationId xmlns:a16="http://schemas.microsoft.com/office/drawing/2014/main" id="{753109A9-9DC2-4134-8029-EC6E4DA03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324727" y="-1105611"/>
            <a:ext cx="5143039" cy="5143039"/>
          </a:xfrm>
          <a:prstGeom prst="rect">
            <a:avLst/>
          </a:prstGeom>
        </p:spPr>
      </p:pic>
      <p:pic>
        <p:nvPicPr>
          <p:cNvPr id="3" name="Picture 2">
            <a:extLst>
              <a:ext uri="{FF2B5EF4-FFF2-40B4-BE49-F238E27FC236}">
                <a16:creationId xmlns:a16="http://schemas.microsoft.com/office/drawing/2014/main" id="{8685176F-F3C6-417F-B590-843DF816C91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0" y="697328"/>
            <a:ext cx="1905000" cy="1905000"/>
          </a:xfrm>
          <a:prstGeom prst="rect">
            <a:avLst/>
          </a:prstGeom>
        </p:spPr>
      </p:pic>
    </p:spTree>
    <p:extLst>
      <p:ext uri="{BB962C8B-B14F-4D97-AF65-F5344CB8AC3E}">
        <p14:creationId xmlns:p14="http://schemas.microsoft.com/office/powerpoint/2010/main" val="280450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2" name="Picture 21" descr="A close up of a map&#10;&#10;Description generated with high confidence">
            <a:extLst>
              <a:ext uri="{FF2B5EF4-FFF2-40B4-BE49-F238E27FC236}">
                <a16:creationId xmlns:a16="http://schemas.microsoft.com/office/drawing/2014/main" id="{5FDEC67C-55E1-4B4A-950D-C75875913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974" y="0"/>
            <a:ext cx="6858000" cy="6858000"/>
          </a:xfrm>
          <a:prstGeom prst="rect">
            <a:avLst/>
          </a:prstGeom>
        </p:spPr>
      </p:pic>
      <p:sp>
        <p:nvSpPr>
          <p:cNvPr id="7" name="TextBox 6">
            <a:extLst>
              <a:ext uri="{FF2B5EF4-FFF2-40B4-BE49-F238E27FC236}">
                <a16:creationId xmlns:a16="http://schemas.microsoft.com/office/drawing/2014/main" id="{20DF4891-90A3-4D62-BCF1-DF25F726ED03}"/>
              </a:ext>
            </a:extLst>
          </p:cNvPr>
          <p:cNvSpPr txBox="1"/>
          <p:nvPr/>
        </p:nvSpPr>
        <p:spPr>
          <a:xfrm rot="5400000">
            <a:off x="6696045" y="3013501"/>
            <a:ext cx="8481029" cy="830997"/>
          </a:xfrm>
          <a:prstGeom prst="rect">
            <a:avLst/>
          </a:prstGeom>
          <a:noFill/>
        </p:spPr>
        <p:txBody>
          <a:bodyPr wrap="square" rtlCol="0">
            <a:spAutoFit/>
          </a:bodyPr>
          <a:lstStyle/>
          <a:p>
            <a:pPr algn="ctr"/>
            <a:r>
              <a:rPr lang="en-GB" sz="4800" dirty="0">
                <a:latin typeface="Impact" panose="020B0806030902050204" pitchFamily="34" charset="0"/>
              </a:rPr>
              <a:t>What can we do about it? </a:t>
            </a:r>
          </a:p>
        </p:txBody>
      </p:sp>
      <p:sp>
        <p:nvSpPr>
          <p:cNvPr id="6" name="Title 5">
            <a:extLst>
              <a:ext uri="{FF2B5EF4-FFF2-40B4-BE49-F238E27FC236}">
                <a16:creationId xmlns:a16="http://schemas.microsoft.com/office/drawing/2014/main" id="{DC4BF857-472C-43FA-88CF-1F1723594C0C}"/>
              </a:ext>
            </a:extLst>
          </p:cNvPr>
          <p:cNvSpPr txBox="1">
            <a:spLocks noGrp="1"/>
          </p:cNvSpPr>
          <p:nvPr>
            <p:ph type="title"/>
          </p:nvPr>
        </p:nvSpPr>
        <p:spPr>
          <a:xfrm rot="16200000">
            <a:off x="-3755076" y="2958424"/>
            <a:ext cx="10515600" cy="1325563"/>
          </a:xfrm>
          <a:prstGeom prst="rect">
            <a:avLst/>
          </a:prstGeom>
          <a:noFill/>
        </p:spPr>
        <p:txBody>
          <a:bodyPr wrap="square" rtlCol="0">
            <a:spAutoFit/>
          </a:bodyPr>
          <a:lstStyle/>
          <a:p>
            <a:pPr algn="ctr"/>
            <a:r>
              <a:rPr lang="en-GB" sz="8800" dirty="0">
                <a:latin typeface="Impact" panose="020B0806030902050204" pitchFamily="34" charset="0"/>
              </a:rPr>
              <a:t>THE ANSWERS</a:t>
            </a:r>
          </a:p>
        </p:txBody>
      </p:sp>
    </p:spTree>
    <p:extLst>
      <p:ext uri="{BB962C8B-B14F-4D97-AF65-F5344CB8AC3E}">
        <p14:creationId xmlns:p14="http://schemas.microsoft.com/office/powerpoint/2010/main" val="358143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Title 8">
            <a:extLst>
              <a:ext uri="{FF2B5EF4-FFF2-40B4-BE49-F238E27FC236}">
                <a16:creationId xmlns:a16="http://schemas.microsoft.com/office/drawing/2014/main" id="{802A19A5-CD23-431D-9755-5B207F5DF46A}"/>
              </a:ext>
            </a:extLst>
          </p:cNvPr>
          <p:cNvSpPr>
            <a:spLocks noGrp="1"/>
          </p:cNvSpPr>
          <p:nvPr>
            <p:ph type="ctrTitle"/>
          </p:nvPr>
        </p:nvSpPr>
        <p:spPr>
          <a:xfrm>
            <a:off x="-187569" y="-292797"/>
            <a:ext cx="12379569" cy="2387600"/>
          </a:xfrm>
        </p:spPr>
        <p:txBody>
          <a:bodyPr>
            <a:noAutofit/>
          </a:bodyPr>
          <a:lstStyle/>
          <a:p>
            <a:r>
              <a:rPr lang="en-GB" sz="5400" dirty="0">
                <a:latin typeface="Impact" panose="020B0806030902050204" pitchFamily="34" charset="0"/>
              </a:rPr>
              <a:t>HOW CAN WE  IMPROVE AIR QUALITY </a:t>
            </a:r>
            <a:br>
              <a:rPr lang="en-GB" sz="5400" dirty="0">
                <a:latin typeface="Impact" panose="020B0806030902050204" pitchFamily="34" charset="0"/>
              </a:rPr>
            </a:br>
            <a:r>
              <a:rPr lang="en-GB" sz="5400" dirty="0">
                <a:latin typeface="Impact" panose="020B0806030902050204" pitchFamily="34" charset="0"/>
              </a:rPr>
              <a:t>AT OUR SCHOOL?</a:t>
            </a:r>
          </a:p>
        </p:txBody>
      </p:sp>
      <p:pic>
        <p:nvPicPr>
          <p:cNvPr id="3" name="Picture 2" descr="A close up of a logo&#10;&#10;Description generated with high confidence">
            <a:extLst>
              <a:ext uri="{FF2B5EF4-FFF2-40B4-BE49-F238E27FC236}">
                <a16:creationId xmlns:a16="http://schemas.microsoft.com/office/drawing/2014/main" id="{294CDCD8-2F09-4484-82BE-368CB0541A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19028">
            <a:off x="10319124" y="4738302"/>
            <a:ext cx="2139079" cy="2134812"/>
          </a:xfrm>
          <a:prstGeom prst="rect">
            <a:avLst/>
          </a:prstGeom>
        </p:spPr>
      </p:pic>
      <p:pic>
        <p:nvPicPr>
          <p:cNvPr id="4" name="Picture 3" descr="A screenshot of a cell phone&#10;&#10;Description generated with very high confidence">
            <a:extLst>
              <a:ext uri="{FF2B5EF4-FFF2-40B4-BE49-F238E27FC236}">
                <a16:creationId xmlns:a16="http://schemas.microsoft.com/office/drawing/2014/main" id="{2C4C43CF-DCDD-42B8-B165-83967F4EFF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71445">
            <a:off x="7933676" y="1947248"/>
            <a:ext cx="3128963" cy="4171950"/>
          </a:xfrm>
          <a:prstGeom prst="rect">
            <a:avLst/>
          </a:prstGeom>
          <a:ln w="19050">
            <a:solidFill>
              <a:schemeClr val="accent1">
                <a:shade val="50000"/>
              </a:schemeClr>
            </a:solidFill>
          </a:ln>
        </p:spPr>
      </p:pic>
      <p:sp>
        <p:nvSpPr>
          <p:cNvPr id="5" name="TextBox 4">
            <a:extLst>
              <a:ext uri="{FF2B5EF4-FFF2-40B4-BE49-F238E27FC236}">
                <a16:creationId xmlns:a16="http://schemas.microsoft.com/office/drawing/2014/main" id="{6E8A24A3-5D5B-4DD5-8013-EB2CD9C62900}"/>
              </a:ext>
            </a:extLst>
          </p:cNvPr>
          <p:cNvSpPr txBox="1"/>
          <p:nvPr/>
        </p:nvSpPr>
        <p:spPr>
          <a:xfrm>
            <a:off x="215869" y="1585499"/>
            <a:ext cx="2792977" cy="1077218"/>
          </a:xfrm>
          <a:prstGeom prst="rect">
            <a:avLst/>
          </a:prstGeom>
          <a:solidFill>
            <a:schemeClr val="bg1"/>
          </a:solidFill>
        </p:spPr>
        <p:txBody>
          <a:bodyPr wrap="square" rtlCol="0">
            <a:spAutoFit/>
          </a:bodyPr>
          <a:lstStyle/>
          <a:p>
            <a:r>
              <a:rPr lang="en-GB" sz="3200" dirty="0">
                <a:latin typeface="Impact" panose="020B0806030902050204" pitchFamily="34" charset="0"/>
                <a:cs typeface="Arial" panose="020B0604020202020204" pitchFamily="34" charset="0"/>
              </a:rPr>
              <a:t>Make your own </a:t>
            </a:r>
          </a:p>
          <a:p>
            <a:r>
              <a:rPr lang="en-GB" sz="3200" dirty="0">
                <a:latin typeface="Impact" panose="020B0806030902050204" pitchFamily="34" charset="0"/>
                <a:cs typeface="Arial" panose="020B0604020202020204" pitchFamily="34" charset="0"/>
              </a:rPr>
              <a:t>Clean Air Code</a:t>
            </a:r>
          </a:p>
        </p:txBody>
      </p:sp>
      <p:sp>
        <p:nvSpPr>
          <p:cNvPr id="2" name="Rectangle 1">
            <a:extLst>
              <a:ext uri="{FF2B5EF4-FFF2-40B4-BE49-F238E27FC236}">
                <a16:creationId xmlns:a16="http://schemas.microsoft.com/office/drawing/2014/main" id="{803872A9-1D2C-4CB1-88E5-40C5129BB300}"/>
              </a:ext>
            </a:extLst>
          </p:cNvPr>
          <p:cNvSpPr/>
          <p:nvPr/>
        </p:nvSpPr>
        <p:spPr>
          <a:xfrm>
            <a:off x="156926" y="3931855"/>
            <a:ext cx="6096000" cy="1569660"/>
          </a:xfrm>
          <a:prstGeom prst="rect">
            <a:avLst/>
          </a:prstGeom>
          <a:solidFill>
            <a:schemeClr val="bg1"/>
          </a:solidFill>
        </p:spPr>
        <p:txBody>
          <a:bodyPr>
            <a:spAutoFit/>
          </a:bodyPr>
          <a:lstStyle/>
          <a:p>
            <a:r>
              <a:rPr lang="en-GB" sz="3200" dirty="0">
                <a:latin typeface="Impact" panose="020B0806030902050204" pitchFamily="34" charset="0"/>
              </a:rPr>
              <a:t>In groups, write a list of </a:t>
            </a:r>
            <a:r>
              <a:rPr lang="en-GB" sz="3200" dirty="0">
                <a:solidFill>
                  <a:schemeClr val="accent4">
                    <a:lumMod val="50000"/>
                  </a:schemeClr>
                </a:solidFill>
                <a:latin typeface="Impact" panose="020B0806030902050204" pitchFamily="34" charset="0"/>
              </a:rPr>
              <a:t>five golden rules</a:t>
            </a:r>
            <a:r>
              <a:rPr lang="en-GB" sz="3200" dirty="0">
                <a:latin typeface="Impact" panose="020B0806030902050204" pitchFamily="34" charset="0"/>
              </a:rPr>
              <a:t> your school could follow to improve air quality.</a:t>
            </a:r>
            <a:endParaRPr lang="en-GB" sz="3200" dirty="0"/>
          </a:p>
        </p:txBody>
      </p:sp>
      <p:sp>
        <p:nvSpPr>
          <p:cNvPr id="10" name="TextBox 9">
            <a:extLst>
              <a:ext uri="{FF2B5EF4-FFF2-40B4-BE49-F238E27FC236}">
                <a16:creationId xmlns:a16="http://schemas.microsoft.com/office/drawing/2014/main" id="{FBA85C48-58A7-4620-B57F-3F23469F70EA}"/>
              </a:ext>
            </a:extLst>
          </p:cNvPr>
          <p:cNvSpPr txBox="1"/>
          <p:nvPr/>
        </p:nvSpPr>
        <p:spPr>
          <a:xfrm>
            <a:off x="4777921" y="2196344"/>
            <a:ext cx="2375094" cy="1077218"/>
          </a:xfrm>
          <a:prstGeom prst="rect">
            <a:avLst/>
          </a:prstGeom>
          <a:solidFill>
            <a:schemeClr val="tx1"/>
          </a:solidFill>
        </p:spPr>
        <p:txBody>
          <a:bodyPr wrap="square" rtlCol="0">
            <a:spAutoFit/>
          </a:bodyPr>
          <a:lstStyle/>
          <a:p>
            <a:pPr algn="ctr"/>
            <a:r>
              <a:rPr lang="en-GB" sz="3200" dirty="0">
                <a:solidFill>
                  <a:schemeClr val="bg1"/>
                </a:solidFill>
                <a:latin typeface="Impact" panose="020B0806030902050204" pitchFamily="34" charset="0"/>
              </a:rPr>
              <a:t>10-15 MINUTE CHALLENGE</a:t>
            </a:r>
          </a:p>
        </p:txBody>
      </p:sp>
      <p:sp>
        <p:nvSpPr>
          <p:cNvPr id="8" name="TextBox 7">
            <a:extLst>
              <a:ext uri="{FF2B5EF4-FFF2-40B4-BE49-F238E27FC236}">
                <a16:creationId xmlns:a16="http://schemas.microsoft.com/office/drawing/2014/main" id="{659A6B61-EB25-4B57-8B7D-19C3E8F4ECFA}"/>
              </a:ext>
            </a:extLst>
          </p:cNvPr>
          <p:cNvSpPr txBox="1"/>
          <p:nvPr/>
        </p:nvSpPr>
        <p:spPr>
          <a:xfrm>
            <a:off x="491227" y="2753096"/>
            <a:ext cx="4168155" cy="1077218"/>
          </a:xfrm>
          <a:prstGeom prst="rect">
            <a:avLst/>
          </a:prstGeom>
          <a:solidFill>
            <a:schemeClr val="bg1"/>
          </a:solidFill>
        </p:spPr>
        <p:txBody>
          <a:bodyPr wrap="square" rtlCol="0">
            <a:spAutoFit/>
          </a:bodyPr>
          <a:lstStyle/>
          <a:p>
            <a:r>
              <a:rPr lang="en-GB" sz="3200" dirty="0">
                <a:latin typeface="Impact" panose="020B0806030902050204" pitchFamily="34" charset="0"/>
                <a:cs typeface="Arial" panose="020B0604020202020204" pitchFamily="34" charset="0"/>
              </a:rPr>
              <a:t>Use the evidence you’ve collected as a class</a:t>
            </a:r>
          </a:p>
        </p:txBody>
      </p:sp>
      <p:sp>
        <p:nvSpPr>
          <p:cNvPr id="9" name="TextBox 8">
            <a:extLst>
              <a:ext uri="{FF2B5EF4-FFF2-40B4-BE49-F238E27FC236}">
                <a16:creationId xmlns:a16="http://schemas.microsoft.com/office/drawing/2014/main" id="{8424FC4D-05BA-45F5-90E7-51D308BB1C94}"/>
              </a:ext>
            </a:extLst>
          </p:cNvPr>
          <p:cNvSpPr txBox="1"/>
          <p:nvPr/>
        </p:nvSpPr>
        <p:spPr>
          <a:xfrm>
            <a:off x="215870" y="5621199"/>
            <a:ext cx="6937146" cy="1077218"/>
          </a:xfrm>
          <a:prstGeom prst="rect">
            <a:avLst/>
          </a:prstGeom>
          <a:solidFill>
            <a:schemeClr val="bg1"/>
          </a:solidFill>
        </p:spPr>
        <p:txBody>
          <a:bodyPr wrap="square" rtlCol="0">
            <a:spAutoFit/>
          </a:bodyPr>
          <a:lstStyle/>
          <a:p>
            <a:r>
              <a:rPr lang="en-GB" sz="3200" dirty="0">
                <a:latin typeface="Impact" panose="020B0806030902050204" pitchFamily="34" charset="0"/>
                <a:cs typeface="Arial" panose="020B0604020202020204" pitchFamily="34" charset="0"/>
              </a:rPr>
              <a:t>What else could we do to </a:t>
            </a:r>
            <a:r>
              <a:rPr lang="en-GB" sz="3200" dirty="0">
                <a:solidFill>
                  <a:schemeClr val="accent4">
                    <a:lumMod val="50000"/>
                  </a:schemeClr>
                </a:solidFill>
                <a:latin typeface="Impact" panose="020B0806030902050204" pitchFamily="34" charset="0"/>
                <a:cs typeface="Arial" panose="020B0604020202020204" pitchFamily="34" charset="0"/>
              </a:rPr>
              <a:t>improve air quality at school</a:t>
            </a:r>
            <a:r>
              <a:rPr lang="en-GB" sz="3200" dirty="0">
                <a:latin typeface="Impact" panose="020B0806030902050204" pitchFamily="34" charset="0"/>
                <a:cs typeface="Arial" panose="020B0604020202020204" pitchFamily="34" charset="0"/>
              </a:rPr>
              <a:t>? Look at the list </a:t>
            </a:r>
          </a:p>
        </p:txBody>
      </p:sp>
      <p:pic>
        <p:nvPicPr>
          <p:cNvPr id="7" name="Graphic 6" descr="Arrow: Straight">
            <a:extLst>
              <a:ext uri="{FF2B5EF4-FFF2-40B4-BE49-F238E27FC236}">
                <a16:creationId xmlns:a16="http://schemas.microsoft.com/office/drawing/2014/main" id="{1D4A0096-4673-4B4F-98A0-F434533827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817091">
            <a:off x="6287609" y="5118184"/>
            <a:ext cx="1679756" cy="1679756"/>
          </a:xfrm>
          <a:prstGeom prst="rect">
            <a:avLst/>
          </a:prstGeom>
        </p:spPr>
      </p:pic>
    </p:spTree>
    <p:extLst>
      <p:ext uri="{BB962C8B-B14F-4D97-AF65-F5344CB8AC3E}">
        <p14:creationId xmlns:p14="http://schemas.microsoft.com/office/powerpoint/2010/main" val="343263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4" name="Picture 13" descr="A clipart of roman time period. &#10;&#10;Description automatically generated with medium confidence">
            <a:extLst>
              <a:ext uri="{FF2B5EF4-FFF2-40B4-BE49-F238E27FC236}">
                <a16:creationId xmlns:a16="http://schemas.microsoft.com/office/drawing/2014/main" id="{199DB67C-FC0D-4E96-976C-1EA007F3E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81" y="3457587"/>
            <a:ext cx="5158747" cy="3346214"/>
          </a:xfrm>
          <a:prstGeom prst="rect">
            <a:avLst/>
          </a:prstGeom>
        </p:spPr>
      </p:pic>
      <p:pic>
        <p:nvPicPr>
          <p:cNvPr id="9" name="Graphic 8" descr="Cloud">
            <a:extLst>
              <a:ext uri="{FF2B5EF4-FFF2-40B4-BE49-F238E27FC236}">
                <a16:creationId xmlns:a16="http://schemas.microsoft.com/office/drawing/2014/main" id="{F12EA7D7-672D-48F4-A82A-479A101838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9769" y="-1134672"/>
            <a:ext cx="5436814" cy="5436814"/>
          </a:xfrm>
          <a:prstGeom prst="rect">
            <a:avLst/>
          </a:prstGeom>
        </p:spPr>
      </p:pic>
      <p:pic>
        <p:nvPicPr>
          <p:cNvPr id="10" name="Graphic 9" descr="Cloud">
            <a:extLst>
              <a:ext uri="{FF2B5EF4-FFF2-40B4-BE49-F238E27FC236}">
                <a16:creationId xmlns:a16="http://schemas.microsoft.com/office/drawing/2014/main" id="{172B5825-53BF-44B6-9961-7F213CABB7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1330" y="2325088"/>
            <a:ext cx="5436814" cy="5436814"/>
          </a:xfrm>
          <a:prstGeom prst="rect">
            <a:avLst/>
          </a:prstGeom>
        </p:spPr>
      </p:pic>
      <p:cxnSp>
        <p:nvCxnSpPr>
          <p:cNvPr id="3" name="Straight Connector 2">
            <a:extLst>
              <a:ext uri="{FF2B5EF4-FFF2-40B4-BE49-F238E27FC236}">
                <a16:creationId xmlns:a16="http://schemas.microsoft.com/office/drawing/2014/main" id="{82F35ECB-2AC2-4B85-B86E-543C0E013115}"/>
              </a:ext>
              <a:ext uri="{C183D7F6-B498-43B3-948B-1728B52AA6E4}">
                <adec:decorative xmlns:adec="http://schemas.microsoft.com/office/drawing/2017/decorative" val="1"/>
              </a:ext>
            </a:extLst>
          </p:cNvPr>
          <p:cNvCxnSpPr/>
          <p:nvPr/>
        </p:nvCxnSpPr>
        <p:spPr>
          <a:xfrm>
            <a:off x="5887579" y="0"/>
            <a:ext cx="63832"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C7D53B-9BCF-4179-B6B7-8EE91A88A83B}"/>
              </a:ext>
              <a:ext uri="{C183D7F6-B498-43B3-948B-1728B52AA6E4}">
                <adec:decorative xmlns:adec="http://schemas.microsoft.com/office/drawing/2017/decorative" val="1"/>
              </a:ext>
            </a:extLst>
          </p:cNvPr>
          <p:cNvCxnSpPr>
            <a:cxnSpLocks/>
          </p:cNvCxnSpPr>
          <p:nvPr/>
        </p:nvCxnSpPr>
        <p:spPr>
          <a:xfrm>
            <a:off x="0" y="3429000"/>
            <a:ext cx="12262551"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Graphic 23" descr="Factory">
            <a:extLst>
              <a:ext uri="{FF2B5EF4-FFF2-40B4-BE49-F238E27FC236}">
                <a16:creationId xmlns:a16="http://schemas.microsoft.com/office/drawing/2014/main" id="{6534B442-DF76-4B22-A184-47986939CA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66124" y="3968060"/>
            <a:ext cx="2507226" cy="2507226"/>
          </a:xfrm>
          <a:prstGeom prst="rect">
            <a:avLst/>
          </a:prstGeom>
        </p:spPr>
      </p:pic>
      <p:sp>
        <p:nvSpPr>
          <p:cNvPr id="5" name="Rectangle 4">
            <a:extLst>
              <a:ext uri="{FF2B5EF4-FFF2-40B4-BE49-F238E27FC236}">
                <a16:creationId xmlns:a16="http://schemas.microsoft.com/office/drawing/2014/main" id="{6D0286B8-6318-46B1-9B8B-8C9CA8E745F4}"/>
              </a:ext>
            </a:extLst>
          </p:cNvPr>
          <p:cNvSpPr/>
          <p:nvPr/>
        </p:nvSpPr>
        <p:spPr>
          <a:xfrm rot="1824078">
            <a:off x="8916225" y="4118525"/>
            <a:ext cx="2992342" cy="10362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Impact" panose="020B0806030902050204" pitchFamily="34" charset="0"/>
              </a:rPr>
              <a:t>Roman Empire </a:t>
            </a:r>
          </a:p>
        </p:txBody>
      </p:sp>
      <p:pic>
        <p:nvPicPr>
          <p:cNvPr id="22" name="Picture 21" descr="A close up of a logo&#10;&#10;Description generated with very high confidence">
            <a:extLst>
              <a:ext uri="{FF2B5EF4-FFF2-40B4-BE49-F238E27FC236}">
                <a16:creationId xmlns:a16="http://schemas.microsoft.com/office/drawing/2014/main" id="{2B28B7BE-91E3-4467-B33D-8219A7D4991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20545225">
            <a:off x="11149269" y="3495512"/>
            <a:ext cx="980626" cy="980626"/>
          </a:xfrm>
          <a:prstGeom prst="rect">
            <a:avLst/>
          </a:prstGeom>
        </p:spPr>
      </p:pic>
      <p:pic>
        <p:nvPicPr>
          <p:cNvPr id="26" name="Picture 25" descr="A close up of a logo&#10;&#10;Description generated with very high confidence">
            <a:extLst>
              <a:ext uri="{FF2B5EF4-FFF2-40B4-BE49-F238E27FC236}">
                <a16:creationId xmlns:a16="http://schemas.microsoft.com/office/drawing/2014/main" id="{A911BDFE-47D0-4519-BBA7-4301F811B81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21343102">
            <a:off x="10338017" y="5616023"/>
            <a:ext cx="741099" cy="741099"/>
          </a:xfrm>
          <a:prstGeom prst="rect">
            <a:avLst/>
          </a:prstGeom>
        </p:spPr>
      </p:pic>
      <p:pic>
        <p:nvPicPr>
          <p:cNvPr id="28" name="Picture 27" descr="A close up of a logo&#10;&#10;Description generated with very high confidence">
            <a:extLst>
              <a:ext uri="{FF2B5EF4-FFF2-40B4-BE49-F238E27FC236}">
                <a16:creationId xmlns:a16="http://schemas.microsoft.com/office/drawing/2014/main" id="{A3277AD1-07A1-4751-935E-46DBBD48745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1321765">
            <a:off x="8649646" y="4558337"/>
            <a:ext cx="601458" cy="601458"/>
          </a:xfrm>
          <a:prstGeom prst="rect">
            <a:avLst/>
          </a:prstGeom>
        </p:spPr>
      </p:pic>
      <p:sp>
        <p:nvSpPr>
          <p:cNvPr id="6" name="TextBox 5">
            <a:extLst>
              <a:ext uri="{FF2B5EF4-FFF2-40B4-BE49-F238E27FC236}">
                <a16:creationId xmlns:a16="http://schemas.microsoft.com/office/drawing/2014/main" id="{3CAF090A-9224-4078-9821-8307341D43C7}"/>
              </a:ext>
            </a:extLst>
          </p:cNvPr>
          <p:cNvSpPr txBox="1"/>
          <p:nvPr/>
        </p:nvSpPr>
        <p:spPr>
          <a:xfrm>
            <a:off x="4881489" y="267286"/>
            <a:ext cx="2106842" cy="954107"/>
          </a:xfrm>
          <a:prstGeom prst="rect">
            <a:avLst/>
          </a:prstGeom>
          <a:solidFill>
            <a:schemeClr val="tx1"/>
          </a:solidFill>
        </p:spPr>
        <p:txBody>
          <a:bodyPr wrap="square" rtlCol="0">
            <a:spAutoFit/>
          </a:bodyPr>
          <a:lstStyle/>
          <a:p>
            <a:pPr algn="ctr"/>
            <a:r>
              <a:rPr lang="en-GB" sz="2800" dirty="0">
                <a:solidFill>
                  <a:schemeClr val="bg1"/>
                </a:solidFill>
                <a:latin typeface="Impact" panose="020B0806030902050204" pitchFamily="34" charset="0"/>
              </a:rPr>
              <a:t>5 MINUTE CHALLENGE</a:t>
            </a:r>
          </a:p>
        </p:txBody>
      </p:sp>
      <p:pic>
        <p:nvPicPr>
          <p:cNvPr id="30" name="Picture 29" descr="A picture containing text, book&#10;&#10;Description generated with very high confidence">
            <a:extLst>
              <a:ext uri="{FF2B5EF4-FFF2-40B4-BE49-F238E27FC236}">
                <a16:creationId xmlns:a16="http://schemas.microsoft.com/office/drawing/2014/main" id="{35B8A638-72F1-4F85-9BE1-3AEB50E41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14749" y="199760"/>
            <a:ext cx="1931938" cy="2905170"/>
          </a:xfrm>
          <a:prstGeom prst="rect">
            <a:avLst/>
          </a:prstGeom>
        </p:spPr>
      </p:pic>
      <p:pic>
        <p:nvPicPr>
          <p:cNvPr id="12" name="Picture 11" descr="A picture containing sky, outdoor, photo&#10;&#10;Description generated with very high confidence">
            <a:extLst>
              <a:ext uri="{FF2B5EF4-FFF2-40B4-BE49-F238E27FC236}">
                <a16:creationId xmlns:a16="http://schemas.microsoft.com/office/drawing/2014/main" id="{1C14CAF4-129B-415D-ADB0-A020A588F4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52917" y="862086"/>
            <a:ext cx="2438400" cy="1876425"/>
          </a:xfrm>
          <a:prstGeom prst="rect">
            <a:avLst/>
          </a:prstGeom>
        </p:spPr>
      </p:pic>
      <p:sp>
        <p:nvSpPr>
          <p:cNvPr id="15" name="TextBox 14">
            <a:extLst>
              <a:ext uri="{FF2B5EF4-FFF2-40B4-BE49-F238E27FC236}">
                <a16:creationId xmlns:a16="http://schemas.microsoft.com/office/drawing/2014/main" id="{19BC2A7B-9DB0-44FB-B43E-1C2E1CCC9A79}"/>
              </a:ext>
            </a:extLst>
          </p:cNvPr>
          <p:cNvSpPr txBox="1"/>
          <p:nvPr/>
        </p:nvSpPr>
        <p:spPr>
          <a:xfrm>
            <a:off x="3018987" y="3484679"/>
            <a:ext cx="5845595" cy="523220"/>
          </a:xfrm>
          <a:prstGeom prst="rect">
            <a:avLst/>
          </a:prstGeom>
          <a:solidFill>
            <a:schemeClr val="bg1"/>
          </a:solidFill>
        </p:spPr>
        <p:txBody>
          <a:bodyPr wrap="square" rtlCol="0">
            <a:spAutoFit/>
          </a:bodyPr>
          <a:lstStyle/>
          <a:p>
            <a:pPr algn="ctr"/>
            <a:r>
              <a:rPr lang="en-GB" sz="2800" dirty="0">
                <a:latin typeface="Impact" panose="020B0806030902050204" pitchFamily="34" charset="0"/>
              </a:rPr>
              <a:t>with a time period and a description</a:t>
            </a:r>
          </a:p>
        </p:txBody>
      </p:sp>
      <p:sp>
        <p:nvSpPr>
          <p:cNvPr id="18" name="Title 17">
            <a:extLst>
              <a:ext uri="{FF2B5EF4-FFF2-40B4-BE49-F238E27FC236}">
                <a16:creationId xmlns:a16="http://schemas.microsoft.com/office/drawing/2014/main" id="{62E86AAE-AC6A-4D91-B1F5-AC9D1EDEBA30}"/>
              </a:ext>
            </a:extLst>
          </p:cNvPr>
          <p:cNvSpPr txBox="1">
            <a:spLocks noGrp="1"/>
          </p:cNvSpPr>
          <p:nvPr>
            <p:ph type="title"/>
          </p:nvPr>
        </p:nvSpPr>
        <p:spPr>
          <a:xfrm>
            <a:off x="2909322" y="2837973"/>
            <a:ext cx="6150131" cy="590931"/>
          </a:xfrm>
          <a:prstGeom prst="rect">
            <a:avLst/>
          </a:prstGeom>
          <a:solidFill>
            <a:schemeClr val="bg1"/>
          </a:solidFill>
        </p:spPr>
        <p:txBody>
          <a:bodyPr wrap="square" rtlCol="0">
            <a:spAutoFit/>
          </a:bodyPr>
          <a:lstStyle/>
          <a:p>
            <a:pPr algn="ctr"/>
            <a:r>
              <a:rPr lang="en-GB" sz="3600" dirty="0">
                <a:latin typeface="Impact" panose="020B0806030902050204" pitchFamily="34" charset="0"/>
              </a:rPr>
              <a:t>JOB 1. LABEL EACH TIME PERIOD</a:t>
            </a:r>
          </a:p>
        </p:txBody>
      </p:sp>
    </p:spTree>
    <p:extLst>
      <p:ext uri="{BB962C8B-B14F-4D97-AF65-F5344CB8AC3E}">
        <p14:creationId xmlns:p14="http://schemas.microsoft.com/office/powerpoint/2010/main" val="69879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168100-5DBC-42DE-B989-9E1A25F5D4D2}"/>
              </a:ext>
            </a:extLst>
          </p:cNvPr>
          <p:cNvSpPr txBox="1"/>
          <p:nvPr/>
        </p:nvSpPr>
        <p:spPr>
          <a:xfrm>
            <a:off x="790034" y="2204329"/>
            <a:ext cx="2411895" cy="523220"/>
          </a:xfrm>
          <a:prstGeom prst="rect">
            <a:avLst/>
          </a:prstGeom>
          <a:solidFill>
            <a:schemeClr val="tx1"/>
          </a:solidFill>
        </p:spPr>
        <p:txBody>
          <a:bodyPr wrap="square" rtlCol="0">
            <a:spAutoFit/>
          </a:bodyPr>
          <a:lstStyle/>
          <a:p>
            <a:pPr algn="ctr"/>
            <a:r>
              <a:rPr lang="en-GB" sz="2800" dirty="0">
                <a:solidFill>
                  <a:schemeClr val="bg1"/>
                </a:solidFill>
                <a:latin typeface="Impact" panose="020B0806030902050204" pitchFamily="34" charset="0"/>
              </a:rPr>
              <a:t>The PAST</a:t>
            </a:r>
          </a:p>
        </p:txBody>
      </p:sp>
      <p:sp>
        <p:nvSpPr>
          <p:cNvPr id="6" name="TextBox 5">
            <a:extLst>
              <a:ext uri="{FF2B5EF4-FFF2-40B4-BE49-F238E27FC236}">
                <a16:creationId xmlns:a16="http://schemas.microsoft.com/office/drawing/2014/main" id="{A5CDBD51-5820-4A6A-811D-BEA78C9B4C86}"/>
              </a:ext>
            </a:extLst>
          </p:cNvPr>
          <p:cNvSpPr txBox="1"/>
          <p:nvPr/>
        </p:nvSpPr>
        <p:spPr>
          <a:xfrm>
            <a:off x="8517532" y="2199652"/>
            <a:ext cx="2411895" cy="523220"/>
          </a:xfrm>
          <a:prstGeom prst="rect">
            <a:avLst/>
          </a:prstGeom>
          <a:solidFill>
            <a:schemeClr val="tx1"/>
          </a:solidFill>
        </p:spPr>
        <p:txBody>
          <a:bodyPr wrap="square" rtlCol="0">
            <a:spAutoFit/>
          </a:bodyPr>
          <a:lstStyle/>
          <a:p>
            <a:pPr algn="ctr"/>
            <a:r>
              <a:rPr lang="en-GB" sz="2800" dirty="0">
                <a:solidFill>
                  <a:schemeClr val="bg1"/>
                </a:solidFill>
                <a:latin typeface="Impact" panose="020B0806030902050204" pitchFamily="34" charset="0"/>
              </a:rPr>
              <a:t>The PRESENT</a:t>
            </a:r>
          </a:p>
        </p:txBody>
      </p:sp>
      <p:pic>
        <p:nvPicPr>
          <p:cNvPr id="8" name="Picture 7" descr="A close up of a logo&#10;&#10;Description generated with very high confidence">
            <a:extLst>
              <a:ext uri="{FF2B5EF4-FFF2-40B4-BE49-F238E27FC236}">
                <a16:creationId xmlns:a16="http://schemas.microsoft.com/office/drawing/2014/main" id="{9E2B0753-5FBD-4F00-AEA9-B0C2349B2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453" y="3071301"/>
            <a:ext cx="2495934" cy="1419809"/>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AC80BE58-F082-4A35-A59D-206FF456F39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590633">
            <a:off x="4173527" y="2717650"/>
            <a:ext cx="980626" cy="980626"/>
          </a:xfrm>
          <a:prstGeom prst="rect">
            <a:avLst/>
          </a:prstGeom>
        </p:spPr>
      </p:pic>
      <p:pic>
        <p:nvPicPr>
          <p:cNvPr id="9" name="Picture 8" descr="A picture containing vector graphics&#10;&#10;Description generated with high confidence">
            <a:extLst>
              <a:ext uri="{FF2B5EF4-FFF2-40B4-BE49-F238E27FC236}">
                <a16:creationId xmlns:a16="http://schemas.microsoft.com/office/drawing/2014/main" id="{82BFDE04-41C5-4E5D-B356-363AAB6498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2734" y="3219605"/>
            <a:ext cx="3391373" cy="2267266"/>
          </a:xfrm>
          <a:prstGeom prst="rect">
            <a:avLst/>
          </a:prstGeom>
        </p:spPr>
      </p:pic>
      <p:pic>
        <p:nvPicPr>
          <p:cNvPr id="11" name="Graphic 10" descr="Arrow: Slight curve">
            <a:extLst>
              <a:ext uri="{FF2B5EF4-FFF2-40B4-BE49-F238E27FC236}">
                <a16:creationId xmlns:a16="http://schemas.microsoft.com/office/drawing/2014/main" id="{45538ED7-2E4B-408D-B543-839C9FC200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55762">
            <a:off x="4280531" y="3717384"/>
            <a:ext cx="2576095" cy="2576095"/>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2D63BF6-60F2-4721-B916-00028E58D2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806593">
            <a:off x="6546084" y="3011402"/>
            <a:ext cx="980626" cy="980626"/>
          </a:xfrm>
          <a:prstGeom prst="rect">
            <a:avLst/>
          </a:prstGeom>
        </p:spPr>
      </p:pic>
      <p:sp>
        <p:nvSpPr>
          <p:cNvPr id="13" name="Title 12">
            <a:extLst>
              <a:ext uri="{FF2B5EF4-FFF2-40B4-BE49-F238E27FC236}">
                <a16:creationId xmlns:a16="http://schemas.microsoft.com/office/drawing/2014/main" id="{9C0EA0EE-1087-4F8E-BD80-A4A3E98D0256}"/>
              </a:ext>
            </a:extLst>
          </p:cNvPr>
          <p:cNvSpPr txBox="1">
            <a:spLocks noGrp="1"/>
          </p:cNvSpPr>
          <p:nvPr>
            <p:ph type="title"/>
          </p:nvPr>
        </p:nvSpPr>
        <p:spPr>
          <a:xfrm>
            <a:off x="811342" y="1021761"/>
            <a:ext cx="10569315" cy="923330"/>
          </a:xfrm>
          <a:prstGeom prst="rect">
            <a:avLst/>
          </a:prstGeom>
          <a:solidFill>
            <a:schemeClr val="bg1"/>
          </a:solidFill>
        </p:spPr>
        <p:txBody>
          <a:bodyPr wrap="square" rtlCol="0">
            <a:spAutoFit/>
          </a:bodyPr>
          <a:lstStyle/>
          <a:p>
            <a:pPr algn="ctr"/>
            <a:r>
              <a:rPr lang="en-GB" sz="3200" dirty="0">
                <a:latin typeface="Impact" panose="020B0806030902050204" pitchFamily="34" charset="0"/>
              </a:rPr>
              <a:t>JOB 2. MAKE A TIMELINE POSTER</a:t>
            </a:r>
          </a:p>
          <a:p>
            <a:pPr algn="ctr"/>
            <a:r>
              <a:rPr lang="en-GB" sz="2800" dirty="0">
                <a:latin typeface="Impact" panose="020B0806030902050204" pitchFamily="34" charset="0"/>
              </a:rPr>
              <a:t>Order your time cards into historical order from the past to the present</a:t>
            </a:r>
          </a:p>
        </p:txBody>
      </p:sp>
      <p:sp>
        <p:nvSpPr>
          <p:cNvPr id="15" name="Rectangle 14">
            <a:extLst>
              <a:ext uri="{FF2B5EF4-FFF2-40B4-BE49-F238E27FC236}">
                <a16:creationId xmlns:a16="http://schemas.microsoft.com/office/drawing/2014/main" id="{08EAFB3C-5991-434A-98DB-BACA4F861714}"/>
              </a:ext>
            </a:extLst>
          </p:cNvPr>
          <p:cNvSpPr/>
          <p:nvPr/>
        </p:nvSpPr>
        <p:spPr>
          <a:xfrm>
            <a:off x="369251" y="6298336"/>
            <a:ext cx="8519915" cy="523220"/>
          </a:xfrm>
          <a:prstGeom prst="rect">
            <a:avLst/>
          </a:prstGeom>
        </p:spPr>
        <p:txBody>
          <a:bodyPr wrap="square">
            <a:spAutoFit/>
          </a:bodyPr>
          <a:lstStyle/>
          <a:p>
            <a:r>
              <a:rPr lang="en-GB" sz="2800" dirty="0">
                <a:latin typeface="Impact" panose="020B0806030902050204" pitchFamily="34" charset="0"/>
                <a:hlinkClick r:id="rId9"/>
              </a:rPr>
              <a:t>http://www.learnaboutair.com/primary/history.html</a:t>
            </a:r>
            <a:endParaRPr lang="en-GB" sz="2800" dirty="0"/>
          </a:p>
        </p:txBody>
      </p:sp>
    </p:spTree>
    <p:extLst>
      <p:ext uri="{BB962C8B-B14F-4D97-AF65-F5344CB8AC3E}">
        <p14:creationId xmlns:p14="http://schemas.microsoft.com/office/powerpoint/2010/main" val="8744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Graphic 5" descr="Cloud">
            <a:extLst>
              <a:ext uri="{FF2B5EF4-FFF2-40B4-BE49-F238E27FC236}">
                <a16:creationId xmlns:a16="http://schemas.microsoft.com/office/drawing/2014/main" id="{79F5A6EC-C86F-4024-B4FE-A3737C2E18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9299" y="-971306"/>
            <a:ext cx="9855832" cy="98558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title"/>
          </p:nvPr>
        </p:nvSpPr>
        <p:spPr>
          <a:xfrm>
            <a:off x="1542738" y="4754933"/>
            <a:ext cx="10515600" cy="1325563"/>
          </a:xfrm>
        </p:spPr>
        <p:txBody>
          <a:bodyPr>
            <a:noAutofit/>
          </a:bodyPr>
          <a:lstStyle/>
          <a:p>
            <a:r>
              <a:rPr lang="en-GB" sz="10000" dirty="0">
                <a:latin typeface="Impact" panose="020B0806030902050204" pitchFamily="34" charset="0"/>
              </a:rPr>
              <a:t>WHAT IS SMOG?</a:t>
            </a:r>
          </a:p>
        </p:txBody>
      </p:sp>
      <p:pic>
        <p:nvPicPr>
          <p:cNvPr id="5" name="Graphic 4" descr="Cloud">
            <a:extLst>
              <a:ext uri="{FF2B5EF4-FFF2-40B4-BE49-F238E27FC236}">
                <a16:creationId xmlns:a16="http://schemas.microsoft.com/office/drawing/2014/main" id="{D360131D-071D-41EF-9F97-19DBECF56F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725" y="-690675"/>
            <a:ext cx="4347715" cy="4347715"/>
          </a:xfrm>
          <a:prstGeom prst="rect">
            <a:avLst/>
          </a:prstGeom>
        </p:spPr>
      </p:pic>
      <p:sp>
        <p:nvSpPr>
          <p:cNvPr id="4" name="TextBox 3">
            <a:extLst>
              <a:ext uri="{FF2B5EF4-FFF2-40B4-BE49-F238E27FC236}">
                <a16:creationId xmlns:a16="http://schemas.microsoft.com/office/drawing/2014/main" id="{80329A11-E0C8-437F-B70E-9102BD10BF8D}"/>
              </a:ext>
            </a:extLst>
          </p:cNvPr>
          <p:cNvSpPr txBox="1"/>
          <p:nvPr/>
        </p:nvSpPr>
        <p:spPr>
          <a:xfrm>
            <a:off x="920595" y="868273"/>
            <a:ext cx="2350693" cy="1569660"/>
          </a:xfrm>
          <a:prstGeom prst="rect">
            <a:avLst/>
          </a:prstGeom>
          <a:noFill/>
        </p:spPr>
        <p:txBody>
          <a:bodyPr wrap="square" rtlCol="0">
            <a:spAutoFit/>
          </a:bodyPr>
          <a:lstStyle/>
          <a:p>
            <a:pPr algn="ctr"/>
            <a:r>
              <a:rPr lang="en-GB" sz="3200" dirty="0">
                <a:latin typeface="Impact" panose="020B0806030902050204" pitchFamily="34" charset="0"/>
              </a:rPr>
              <a:t>The great smog of London 1952</a:t>
            </a:r>
          </a:p>
        </p:txBody>
      </p:sp>
      <p:pic>
        <p:nvPicPr>
          <p:cNvPr id="2" name="Online Media 1" descr="Screenshot from video clip. ">
            <a:hlinkClick r:id="" action="ppaction://media"/>
            <a:extLst>
              <a:ext uri="{FF2B5EF4-FFF2-40B4-BE49-F238E27FC236}">
                <a16:creationId xmlns:a16="http://schemas.microsoft.com/office/drawing/2014/main" id="{DE80B2EB-6045-4599-89D3-C5C72CEE2050}"/>
              </a:ext>
            </a:extLst>
          </p:cNvPr>
          <p:cNvPicPr>
            <a:picLocks noRot="1" noChangeAspect="1"/>
          </p:cNvPicPr>
          <p:nvPr>
            <a:videoFile r:link="rId1"/>
          </p:nvPr>
        </p:nvPicPr>
        <p:blipFill>
          <a:blip r:embed="rId9"/>
          <a:stretch>
            <a:fillRect/>
          </a:stretch>
        </p:blipFill>
        <p:spPr>
          <a:xfrm>
            <a:off x="5614416" y="392583"/>
            <a:ext cx="6162107" cy="3466185"/>
          </a:xfrm>
          <a:prstGeom prst="rect">
            <a:avLst/>
          </a:prstGeom>
        </p:spPr>
      </p:pic>
      <p:pic>
        <p:nvPicPr>
          <p:cNvPr id="7" name="Online Media 6" title="London's Great Smog, 1952">
            <a:hlinkClick r:id="" action="ppaction://media"/>
            <a:extLst>
              <a:ext uri="{FF2B5EF4-FFF2-40B4-BE49-F238E27FC236}">
                <a16:creationId xmlns:a16="http://schemas.microsoft.com/office/drawing/2014/main" id="{DB9699F0-F6BB-458B-AE85-6EF2F866DDEC}"/>
              </a:ext>
            </a:extLst>
          </p:cNvPr>
          <p:cNvPicPr>
            <a:picLocks noRot="1" noChangeAspect="1"/>
          </p:cNvPicPr>
          <p:nvPr>
            <a:videoFile r:link="rId2"/>
          </p:nvPr>
        </p:nvPicPr>
        <p:blipFill>
          <a:blip r:embed="rId10"/>
          <a:stretch>
            <a:fillRect/>
          </a:stretch>
        </p:blipFill>
        <p:spPr>
          <a:xfrm>
            <a:off x="5614416" y="392582"/>
            <a:ext cx="6162107" cy="3466185"/>
          </a:xfrm>
          <a:prstGeom prst="rect">
            <a:avLst/>
          </a:prstGeom>
        </p:spPr>
      </p:pic>
      <p:sp>
        <p:nvSpPr>
          <p:cNvPr id="8" name="TextBox 7">
            <a:extLst>
              <a:ext uri="{FF2B5EF4-FFF2-40B4-BE49-F238E27FC236}">
                <a16:creationId xmlns:a16="http://schemas.microsoft.com/office/drawing/2014/main" id="{8F039CA2-0216-4939-98EB-A0BE1DDFD0F0}"/>
              </a:ext>
            </a:extLst>
          </p:cNvPr>
          <p:cNvSpPr txBox="1"/>
          <p:nvPr/>
        </p:nvSpPr>
        <p:spPr>
          <a:xfrm>
            <a:off x="5614416" y="3956610"/>
            <a:ext cx="6162107" cy="584775"/>
          </a:xfrm>
          <a:prstGeom prst="rect">
            <a:avLst/>
          </a:prstGeom>
          <a:noFill/>
        </p:spPr>
        <p:txBody>
          <a:bodyPr wrap="square" rtlCol="0">
            <a:spAutoFit/>
          </a:bodyPr>
          <a:lstStyle/>
          <a:p>
            <a:r>
              <a:rPr lang="en-GB" sz="3200" b="1" dirty="0">
                <a:solidFill>
                  <a:srgbClr val="6699FF"/>
                </a:solidFill>
              </a:rPr>
              <a:t>https://binged.it/2tG41Pk</a:t>
            </a:r>
          </a:p>
        </p:txBody>
      </p:sp>
    </p:spTree>
    <p:extLst>
      <p:ext uri="{BB962C8B-B14F-4D97-AF65-F5344CB8AC3E}">
        <p14:creationId xmlns:p14="http://schemas.microsoft.com/office/powerpoint/2010/main" val="76904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Picture 3" descr="A black and white photo of a train&#10;&#10;Description generated with high confidence">
            <a:extLst>
              <a:ext uri="{FF2B5EF4-FFF2-40B4-BE49-F238E27FC236}">
                <a16:creationId xmlns:a16="http://schemas.microsoft.com/office/drawing/2014/main" id="{1E58757F-5B1A-4CA4-B7E6-3116204BD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096" y="2782200"/>
            <a:ext cx="5857875" cy="3895725"/>
          </a:xfrm>
          <a:prstGeom prst="rect">
            <a:avLst/>
          </a:prstGeom>
        </p:spPr>
      </p:pic>
      <p:pic>
        <p:nvPicPr>
          <p:cNvPr id="11" name="Picture 10" descr="A person holding a smog watcher's outfit&#10;&#10;Description automatically generated">
            <a:extLst>
              <a:ext uri="{FF2B5EF4-FFF2-40B4-BE49-F238E27FC236}">
                <a16:creationId xmlns:a16="http://schemas.microsoft.com/office/drawing/2014/main" id="{470D3B78-C604-4C87-9DEE-52EE6FD4313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0741" y="2689468"/>
            <a:ext cx="2909670" cy="4081191"/>
          </a:xfrm>
          <a:prstGeom prst="rect">
            <a:avLst/>
          </a:prstGeom>
          <a:noFill/>
          <a:ln>
            <a:noFill/>
          </a:ln>
        </p:spPr>
      </p:pic>
      <p:pic>
        <p:nvPicPr>
          <p:cNvPr id="7" name="Graphic 6" descr="Cloud">
            <a:extLst>
              <a:ext uri="{FF2B5EF4-FFF2-40B4-BE49-F238E27FC236}">
                <a16:creationId xmlns:a16="http://schemas.microsoft.com/office/drawing/2014/main" id="{9B96F871-7540-4211-8A3B-5767220B4E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2560" y="-706446"/>
            <a:ext cx="4409440" cy="4409440"/>
          </a:xfrm>
          <a:prstGeom prst="rect">
            <a:avLst/>
          </a:prstGeom>
        </p:spPr>
      </p:pic>
      <p:pic>
        <p:nvPicPr>
          <p:cNvPr id="9" name="Picture 8" descr="A black and white photo of chimneys emitting smoke&#10;">
            <a:extLst>
              <a:ext uri="{FF2B5EF4-FFF2-40B4-BE49-F238E27FC236}">
                <a16:creationId xmlns:a16="http://schemas.microsoft.com/office/drawing/2014/main" id="{46616455-CA30-4C4F-B278-8419D4D26BC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865" y="244492"/>
            <a:ext cx="3096260" cy="2974340"/>
          </a:xfrm>
          <a:prstGeom prst="rect">
            <a:avLst/>
          </a:prstGeom>
          <a:noFill/>
          <a:ln>
            <a:noFill/>
          </a:ln>
        </p:spPr>
      </p:pic>
      <p:pic>
        <p:nvPicPr>
          <p:cNvPr id="10" name="Graphic 9" descr="Cloud">
            <a:extLst>
              <a:ext uri="{FF2B5EF4-FFF2-40B4-BE49-F238E27FC236}">
                <a16:creationId xmlns:a16="http://schemas.microsoft.com/office/drawing/2014/main" id="{AE3440EC-74B2-4227-8329-530E17C5A9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430" y="3429000"/>
            <a:ext cx="3096261" cy="3096261"/>
          </a:xfrm>
          <a:prstGeom prst="rect">
            <a:avLst/>
          </a:prstGeom>
        </p:spPr>
      </p:pic>
      <p:sp>
        <p:nvSpPr>
          <p:cNvPr id="5" name="TextBox 4">
            <a:extLst>
              <a:ext uri="{FF2B5EF4-FFF2-40B4-BE49-F238E27FC236}">
                <a16:creationId xmlns:a16="http://schemas.microsoft.com/office/drawing/2014/main" id="{0DCEFD35-6370-4AFA-9E04-E300EF7C91D6}"/>
              </a:ext>
            </a:extLst>
          </p:cNvPr>
          <p:cNvSpPr txBox="1"/>
          <p:nvPr/>
        </p:nvSpPr>
        <p:spPr>
          <a:xfrm>
            <a:off x="450530" y="4476699"/>
            <a:ext cx="1943397" cy="1200329"/>
          </a:xfrm>
          <a:prstGeom prst="rect">
            <a:avLst/>
          </a:prstGeom>
          <a:noFill/>
        </p:spPr>
        <p:txBody>
          <a:bodyPr wrap="square" rtlCol="0">
            <a:spAutoFit/>
          </a:bodyPr>
          <a:lstStyle/>
          <a:p>
            <a:pPr algn="ctr"/>
            <a:r>
              <a:rPr lang="en-GB" sz="3600" dirty="0">
                <a:latin typeface="Impact" panose="020B0806030902050204" pitchFamily="34" charset="0"/>
              </a:rPr>
              <a:t>Where </a:t>
            </a:r>
          </a:p>
          <a:p>
            <a:pPr algn="ctr"/>
            <a:r>
              <a:rPr lang="en-GB" sz="3600" dirty="0">
                <a:latin typeface="Impact" panose="020B0806030902050204" pitchFamily="34" charset="0"/>
              </a:rPr>
              <a:t>is this?</a:t>
            </a:r>
          </a:p>
        </p:txBody>
      </p:sp>
      <p:pic>
        <p:nvPicPr>
          <p:cNvPr id="8" name="Picture 7" descr="A black and white photo of a city&#10;&#10;Description generated with very high confidence">
            <a:extLst>
              <a:ext uri="{FF2B5EF4-FFF2-40B4-BE49-F238E27FC236}">
                <a16:creationId xmlns:a16="http://schemas.microsoft.com/office/drawing/2014/main" id="{5C4F654C-B087-4563-8107-519B9C6CE2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60341" y="454320"/>
            <a:ext cx="4586160" cy="3049983"/>
          </a:xfrm>
          <a:prstGeom prst="rect">
            <a:avLst/>
          </a:prstGeom>
        </p:spPr>
      </p:pic>
      <p:sp>
        <p:nvSpPr>
          <p:cNvPr id="3" name="Arrow: Left 2">
            <a:extLst>
              <a:ext uri="{FF2B5EF4-FFF2-40B4-BE49-F238E27FC236}">
                <a16:creationId xmlns:a16="http://schemas.microsoft.com/office/drawing/2014/main" id="{2D78D6F7-EB9F-419C-8491-468CDE105046}"/>
              </a:ext>
              <a:ext uri="{C183D7F6-B498-43B3-948B-1728B52AA6E4}">
                <adec:decorative xmlns:adec="http://schemas.microsoft.com/office/drawing/2017/decorative" val="1"/>
              </a:ext>
            </a:extLst>
          </p:cNvPr>
          <p:cNvSpPr/>
          <p:nvPr/>
        </p:nvSpPr>
        <p:spPr>
          <a:xfrm rot="2302993">
            <a:off x="5542557" y="4987425"/>
            <a:ext cx="3352616" cy="347836"/>
          </a:xfrm>
          <a:prstGeom prst="lef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582808D-5D98-4F50-9732-5E617B382906}"/>
              </a:ext>
            </a:extLst>
          </p:cNvPr>
          <p:cNvSpPr txBox="1"/>
          <p:nvPr/>
        </p:nvSpPr>
        <p:spPr>
          <a:xfrm>
            <a:off x="7718345" y="5863026"/>
            <a:ext cx="3250559" cy="830997"/>
          </a:xfrm>
          <a:prstGeom prst="rect">
            <a:avLst/>
          </a:prstGeom>
          <a:noFill/>
        </p:spPr>
        <p:txBody>
          <a:bodyPr wrap="square" rtlCol="0">
            <a:spAutoFit/>
          </a:bodyPr>
          <a:lstStyle/>
          <a:p>
            <a:pPr algn="ctr"/>
            <a:r>
              <a:rPr lang="en-GB" sz="4800" dirty="0">
                <a:solidFill>
                  <a:schemeClr val="bg1"/>
                </a:solidFill>
                <a:latin typeface="Impact" panose="020B0806030902050204" pitchFamily="34" charset="0"/>
              </a:rPr>
              <a:t>CLUE!</a:t>
            </a:r>
          </a:p>
        </p:txBody>
      </p:sp>
      <p:sp>
        <p:nvSpPr>
          <p:cNvPr id="13" name="Arrow: Left 12">
            <a:extLst>
              <a:ext uri="{FF2B5EF4-FFF2-40B4-BE49-F238E27FC236}">
                <a16:creationId xmlns:a16="http://schemas.microsoft.com/office/drawing/2014/main" id="{E34A9F70-EF70-4E64-B52F-2599E5B0C88C}"/>
              </a:ext>
              <a:ext uri="{C183D7F6-B498-43B3-948B-1728B52AA6E4}">
                <adec:decorative xmlns:adec="http://schemas.microsoft.com/office/drawing/2017/decorative" val="1"/>
              </a:ext>
            </a:extLst>
          </p:cNvPr>
          <p:cNvSpPr/>
          <p:nvPr/>
        </p:nvSpPr>
        <p:spPr>
          <a:xfrm rot="20322882">
            <a:off x="5167689" y="1348965"/>
            <a:ext cx="1049243" cy="220603"/>
          </a:xfrm>
          <a:prstGeom prst="lef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F3CC5B1-F35A-4C87-B9F6-7AD1BFDA08F7}"/>
              </a:ext>
            </a:extLst>
          </p:cNvPr>
          <p:cNvSpPr txBox="1"/>
          <p:nvPr/>
        </p:nvSpPr>
        <p:spPr>
          <a:xfrm>
            <a:off x="5455691" y="584609"/>
            <a:ext cx="3250559" cy="830997"/>
          </a:xfrm>
          <a:prstGeom prst="rect">
            <a:avLst/>
          </a:prstGeom>
          <a:noFill/>
        </p:spPr>
        <p:txBody>
          <a:bodyPr wrap="square" rtlCol="0">
            <a:spAutoFit/>
          </a:bodyPr>
          <a:lstStyle/>
          <a:p>
            <a:pPr algn="ctr"/>
            <a:r>
              <a:rPr lang="en-GB" sz="4800" dirty="0">
                <a:latin typeface="Impact" panose="020B0806030902050204" pitchFamily="34" charset="0"/>
              </a:rPr>
              <a:t>CLUE!</a:t>
            </a:r>
          </a:p>
        </p:txBody>
      </p:sp>
      <p:sp>
        <p:nvSpPr>
          <p:cNvPr id="15" name="TextBox 14">
            <a:extLst>
              <a:ext uri="{FF2B5EF4-FFF2-40B4-BE49-F238E27FC236}">
                <a16:creationId xmlns:a16="http://schemas.microsoft.com/office/drawing/2014/main" id="{6336A352-E615-4DF9-B693-17725098C30F}"/>
              </a:ext>
            </a:extLst>
          </p:cNvPr>
          <p:cNvSpPr txBox="1"/>
          <p:nvPr/>
        </p:nvSpPr>
        <p:spPr>
          <a:xfrm>
            <a:off x="753901" y="3537351"/>
            <a:ext cx="3250559" cy="830997"/>
          </a:xfrm>
          <a:prstGeom prst="rect">
            <a:avLst/>
          </a:prstGeom>
          <a:noFill/>
        </p:spPr>
        <p:txBody>
          <a:bodyPr wrap="square" rtlCol="0">
            <a:spAutoFit/>
          </a:bodyPr>
          <a:lstStyle/>
          <a:p>
            <a:pPr algn="ctr"/>
            <a:r>
              <a:rPr lang="en-GB" sz="4800" dirty="0">
                <a:solidFill>
                  <a:schemeClr val="bg1"/>
                </a:solidFill>
                <a:latin typeface="Impact" panose="020B0806030902050204" pitchFamily="34" charset="0"/>
              </a:rPr>
              <a:t>1.</a:t>
            </a:r>
          </a:p>
        </p:txBody>
      </p:sp>
      <p:sp>
        <p:nvSpPr>
          <p:cNvPr id="16" name="TextBox 15">
            <a:extLst>
              <a:ext uri="{FF2B5EF4-FFF2-40B4-BE49-F238E27FC236}">
                <a16:creationId xmlns:a16="http://schemas.microsoft.com/office/drawing/2014/main" id="{701B2E83-2E69-401B-99F5-572477343936}"/>
              </a:ext>
            </a:extLst>
          </p:cNvPr>
          <p:cNvSpPr txBox="1"/>
          <p:nvPr/>
        </p:nvSpPr>
        <p:spPr>
          <a:xfrm>
            <a:off x="2640481" y="605338"/>
            <a:ext cx="3250559" cy="830997"/>
          </a:xfrm>
          <a:prstGeom prst="rect">
            <a:avLst/>
          </a:prstGeom>
          <a:noFill/>
        </p:spPr>
        <p:txBody>
          <a:bodyPr wrap="square" rtlCol="0">
            <a:spAutoFit/>
          </a:bodyPr>
          <a:lstStyle/>
          <a:p>
            <a:pPr algn="ctr"/>
            <a:r>
              <a:rPr lang="en-GB" sz="4800" dirty="0">
                <a:latin typeface="Impact" panose="020B0806030902050204" pitchFamily="34" charset="0"/>
              </a:rPr>
              <a:t>2.</a:t>
            </a:r>
          </a:p>
        </p:txBody>
      </p:sp>
      <p:sp>
        <p:nvSpPr>
          <p:cNvPr id="17" name="Title 16">
            <a:extLst>
              <a:ext uri="{FF2B5EF4-FFF2-40B4-BE49-F238E27FC236}">
                <a16:creationId xmlns:a16="http://schemas.microsoft.com/office/drawing/2014/main" id="{FC4A1DEE-B1D9-4ABA-A689-B6972F9AEC3F}"/>
              </a:ext>
            </a:extLst>
          </p:cNvPr>
          <p:cNvSpPr txBox="1">
            <a:spLocks noGrp="1"/>
          </p:cNvSpPr>
          <p:nvPr>
            <p:ph type="title"/>
          </p:nvPr>
        </p:nvSpPr>
        <p:spPr>
          <a:xfrm>
            <a:off x="8181721" y="1073694"/>
            <a:ext cx="3646124" cy="1421928"/>
          </a:xfrm>
          <a:prstGeom prst="rect">
            <a:avLst/>
          </a:prstGeom>
          <a:noFill/>
        </p:spPr>
        <p:txBody>
          <a:bodyPr wrap="square" rtlCol="0">
            <a:spAutoFit/>
          </a:bodyPr>
          <a:lstStyle/>
          <a:p>
            <a:pPr algn="ctr"/>
            <a:r>
              <a:rPr lang="en-GB" sz="4800" dirty="0">
                <a:latin typeface="Impact" panose="020B0806030902050204" pitchFamily="34" charset="0"/>
              </a:rPr>
              <a:t>SMOG IN LEICESTER</a:t>
            </a:r>
          </a:p>
        </p:txBody>
      </p:sp>
    </p:spTree>
    <p:extLst>
      <p:ext uri="{BB962C8B-B14F-4D97-AF65-F5344CB8AC3E}">
        <p14:creationId xmlns:p14="http://schemas.microsoft.com/office/powerpoint/2010/main" val="35891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pic>
        <p:nvPicPr>
          <p:cNvPr id="4" name="Graphic 3" descr="Cloud">
            <a:extLst>
              <a:ext uri="{FF2B5EF4-FFF2-40B4-BE49-F238E27FC236}">
                <a16:creationId xmlns:a16="http://schemas.microsoft.com/office/drawing/2014/main" id="{D3E5B463-FCFD-4D19-A22F-1B639D629E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2560" y="-706446"/>
            <a:ext cx="4409440" cy="4409440"/>
          </a:xfrm>
          <a:prstGeom prst="rect">
            <a:avLst/>
          </a:prstGeom>
        </p:spPr>
      </p:pic>
      <p:pic>
        <p:nvPicPr>
          <p:cNvPr id="7" name="Graphic 6" descr="Cloud">
            <a:extLst>
              <a:ext uri="{FF2B5EF4-FFF2-40B4-BE49-F238E27FC236}">
                <a16:creationId xmlns:a16="http://schemas.microsoft.com/office/drawing/2014/main" id="{07596E61-1FBE-4D6A-ABB3-426162EF26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156" y="4003076"/>
            <a:ext cx="3096261" cy="3096261"/>
          </a:xfrm>
          <a:prstGeom prst="rect">
            <a:avLst/>
          </a:prstGeom>
        </p:spPr>
      </p:pic>
      <p:sp>
        <p:nvSpPr>
          <p:cNvPr id="6" name="TextBox 5">
            <a:extLst>
              <a:ext uri="{FF2B5EF4-FFF2-40B4-BE49-F238E27FC236}">
                <a16:creationId xmlns:a16="http://schemas.microsoft.com/office/drawing/2014/main" id="{20380D44-E68B-4AF4-8C0C-191288D07148}"/>
              </a:ext>
            </a:extLst>
          </p:cNvPr>
          <p:cNvSpPr txBox="1"/>
          <p:nvPr/>
        </p:nvSpPr>
        <p:spPr>
          <a:xfrm>
            <a:off x="772587" y="5080856"/>
            <a:ext cx="1943397" cy="1200329"/>
          </a:xfrm>
          <a:prstGeom prst="rect">
            <a:avLst/>
          </a:prstGeom>
          <a:noFill/>
        </p:spPr>
        <p:txBody>
          <a:bodyPr wrap="square" rtlCol="0">
            <a:spAutoFit/>
          </a:bodyPr>
          <a:lstStyle/>
          <a:p>
            <a:pPr algn="ctr"/>
            <a:r>
              <a:rPr lang="en-GB" sz="3600" dirty="0">
                <a:latin typeface="Impact" panose="020B0806030902050204" pitchFamily="34" charset="0"/>
              </a:rPr>
              <a:t>Where </a:t>
            </a:r>
          </a:p>
          <a:p>
            <a:pPr algn="ctr"/>
            <a:r>
              <a:rPr lang="en-GB" sz="3600" dirty="0">
                <a:latin typeface="Impact" panose="020B0806030902050204" pitchFamily="34" charset="0"/>
              </a:rPr>
              <a:t>is this?</a:t>
            </a:r>
          </a:p>
        </p:txBody>
      </p:sp>
      <p:pic>
        <p:nvPicPr>
          <p:cNvPr id="9" name="Picture 8" descr="A group of people walking on a city street&#10;&#10;Description generated with very high confidence">
            <a:extLst>
              <a:ext uri="{FF2B5EF4-FFF2-40B4-BE49-F238E27FC236}">
                <a16:creationId xmlns:a16="http://schemas.microsoft.com/office/drawing/2014/main" id="{990C5A24-15AB-45D1-B075-28F2A626E117}"/>
              </a:ext>
            </a:extLst>
          </p:cNvPr>
          <p:cNvPicPr>
            <a:picLocks noChangeAspect="1"/>
          </p:cNvPicPr>
          <p:nvPr/>
        </p:nvPicPr>
        <p:blipFill rotWithShape="1">
          <a:blip r:embed="rId6">
            <a:extLst>
              <a:ext uri="{28A0092B-C50C-407E-A947-70E740481C1C}">
                <a14:useLocalDpi xmlns:a14="http://schemas.microsoft.com/office/drawing/2010/main" val="0"/>
              </a:ext>
            </a:extLst>
          </a:blip>
          <a:srcRect l="-220" b="10476"/>
          <a:stretch/>
        </p:blipFill>
        <p:spPr>
          <a:xfrm>
            <a:off x="435416" y="305048"/>
            <a:ext cx="6747845" cy="4409440"/>
          </a:xfrm>
          <a:prstGeom prst="rect">
            <a:avLst/>
          </a:prstGeom>
        </p:spPr>
      </p:pic>
      <p:sp>
        <p:nvSpPr>
          <p:cNvPr id="11" name="TextBox 10">
            <a:extLst>
              <a:ext uri="{FF2B5EF4-FFF2-40B4-BE49-F238E27FC236}">
                <a16:creationId xmlns:a16="http://schemas.microsoft.com/office/drawing/2014/main" id="{EFE321D4-A27A-4EEC-B57A-5794AC7199A6}"/>
              </a:ext>
            </a:extLst>
          </p:cNvPr>
          <p:cNvSpPr txBox="1"/>
          <p:nvPr/>
        </p:nvSpPr>
        <p:spPr>
          <a:xfrm>
            <a:off x="-534575" y="671566"/>
            <a:ext cx="3250559" cy="830997"/>
          </a:xfrm>
          <a:prstGeom prst="rect">
            <a:avLst/>
          </a:prstGeom>
          <a:noFill/>
        </p:spPr>
        <p:txBody>
          <a:bodyPr wrap="square" rtlCol="0">
            <a:spAutoFit/>
          </a:bodyPr>
          <a:lstStyle/>
          <a:p>
            <a:pPr algn="ctr"/>
            <a:r>
              <a:rPr lang="en-GB" sz="4800" dirty="0">
                <a:solidFill>
                  <a:schemeClr val="bg1"/>
                </a:solidFill>
                <a:latin typeface="Impact" panose="020B0806030902050204" pitchFamily="34" charset="0"/>
              </a:rPr>
              <a:t>1.</a:t>
            </a:r>
          </a:p>
        </p:txBody>
      </p:sp>
      <p:pic>
        <p:nvPicPr>
          <p:cNvPr id="13" name="Picture 12" descr="A group of people walking down a street&#10;&#10;Description generated with very high confidence">
            <a:extLst>
              <a:ext uri="{FF2B5EF4-FFF2-40B4-BE49-F238E27FC236}">
                <a16:creationId xmlns:a16="http://schemas.microsoft.com/office/drawing/2014/main" id="{54F334A6-651E-483E-9A46-0E9CA0F1F310}"/>
              </a:ext>
            </a:extLst>
          </p:cNvPr>
          <p:cNvPicPr>
            <a:picLocks noChangeAspect="1"/>
          </p:cNvPicPr>
          <p:nvPr/>
        </p:nvPicPr>
        <p:blipFill rotWithShape="1">
          <a:blip r:embed="rId7">
            <a:extLst>
              <a:ext uri="{28A0092B-C50C-407E-A947-70E740481C1C}">
                <a14:useLocalDpi xmlns:a14="http://schemas.microsoft.com/office/drawing/2010/main" val="0"/>
              </a:ext>
            </a:extLst>
          </a:blip>
          <a:srcRect r="1208" b="12857"/>
          <a:stretch/>
        </p:blipFill>
        <p:spPr>
          <a:xfrm>
            <a:off x="5555382" y="3260454"/>
            <a:ext cx="5310565" cy="3444803"/>
          </a:xfrm>
          <a:prstGeom prst="rect">
            <a:avLst/>
          </a:prstGeom>
        </p:spPr>
      </p:pic>
      <p:sp>
        <p:nvSpPr>
          <p:cNvPr id="14" name="TextBox 13">
            <a:extLst>
              <a:ext uri="{FF2B5EF4-FFF2-40B4-BE49-F238E27FC236}">
                <a16:creationId xmlns:a16="http://schemas.microsoft.com/office/drawing/2014/main" id="{A744B41F-2F5E-483A-8CB0-0B9E57ED1193}"/>
              </a:ext>
            </a:extLst>
          </p:cNvPr>
          <p:cNvSpPr txBox="1"/>
          <p:nvPr/>
        </p:nvSpPr>
        <p:spPr>
          <a:xfrm>
            <a:off x="4746867" y="3345652"/>
            <a:ext cx="3250559" cy="830997"/>
          </a:xfrm>
          <a:prstGeom prst="rect">
            <a:avLst/>
          </a:prstGeom>
          <a:noFill/>
        </p:spPr>
        <p:txBody>
          <a:bodyPr wrap="square" rtlCol="0">
            <a:spAutoFit/>
          </a:bodyPr>
          <a:lstStyle/>
          <a:p>
            <a:pPr algn="ctr"/>
            <a:r>
              <a:rPr lang="en-GB" sz="4800" dirty="0">
                <a:latin typeface="Impact" panose="020B0806030902050204" pitchFamily="34" charset="0"/>
              </a:rPr>
              <a:t>2.</a:t>
            </a:r>
          </a:p>
        </p:txBody>
      </p:sp>
      <p:sp>
        <p:nvSpPr>
          <p:cNvPr id="2" name="Title 1">
            <a:extLst>
              <a:ext uri="{FF2B5EF4-FFF2-40B4-BE49-F238E27FC236}">
                <a16:creationId xmlns:a16="http://schemas.microsoft.com/office/drawing/2014/main" id="{D849A9EB-A92D-4536-8A91-FC06CBEE7266}"/>
              </a:ext>
            </a:extLst>
          </p:cNvPr>
          <p:cNvSpPr>
            <a:spLocks noGrp="1"/>
          </p:cNvSpPr>
          <p:nvPr>
            <p:ph type="title"/>
          </p:nvPr>
        </p:nvSpPr>
        <p:spPr>
          <a:xfrm>
            <a:off x="8748738" y="1458548"/>
            <a:ext cx="2477083" cy="1253102"/>
          </a:xfrm>
        </p:spPr>
        <p:txBody>
          <a:bodyPr>
            <a:normAutofit fontScale="90000"/>
          </a:bodyPr>
          <a:lstStyle/>
          <a:p>
            <a:pPr algn="ctr"/>
            <a:r>
              <a:rPr lang="en-GB" dirty="0">
                <a:latin typeface="Impact" panose="020B0806030902050204" pitchFamily="34" charset="0"/>
              </a:rPr>
              <a:t>LEICESTER TODAY</a:t>
            </a:r>
            <a:br>
              <a:rPr lang="en-GB" dirty="0">
                <a:latin typeface="Impact" panose="020B0806030902050204" pitchFamily="34" charset="0"/>
              </a:rPr>
            </a:br>
            <a:endParaRPr lang="en-GB" dirty="0"/>
          </a:p>
        </p:txBody>
      </p:sp>
    </p:spTree>
    <p:extLst>
      <p:ext uri="{BB962C8B-B14F-4D97-AF65-F5344CB8AC3E}">
        <p14:creationId xmlns:p14="http://schemas.microsoft.com/office/powerpoint/2010/main" val="79978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 name="Graphic 1" descr="Cloud">
            <a:extLst>
              <a:ext uri="{FF2B5EF4-FFF2-40B4-BE49-F238E27FC236}">
                <a16:creationId xmlns:a16="http://schemas.microsoft.com/office/drawing/2014/main" id="{4CE5EA13-7C06-4F41-908D-EB483CF77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415" y="-1681757"/>
            <a:ext cx="9855832" cy="9855832"/>
          </a:xfrm>
          <a:prstGeom prst="rect">
            <a:avLst/>
          </a:prstGeom>
        </p:spPr>
      </p:pic>
      <p:sp>
        <p:nvSpPr>
          <p:cNvPr id="5" name="Title 4">
            <a:extLst>
              <a:ext uri="{FF2B5EF4-FFF2-40B4-BE49-F238E27FC236}">
                <a16:creationId xmlns:a16="http://schemas.microsoft.com/office/drawing/2014/main" id="{1E3CF227-71B3-4296-96CD-DF559EAD1505}"/>
              </a:ext>
            </a:extLst>
          </p:cNvPr>
          <p:cNvSpPr txBox="1">
            <a:spLocks noGrp="1"/>
          </p:cNvSpPr>
          <p:nvPr>
            <p:ph type="title"/>
          </p:nvPr>
        </p:nvSpPr>
        <p:spPr>
          <a:xfrm>
            <a:off x="2082383" y="2946455"/>
            <a:ext cx="6911715" cy="2308324"/>
          </a:xfrm>
          <a:prstGeom prst="rect">
            <a:avLst/>
          </a:prstGeom>
          <a:noFill/>
        </p:spPr>
        <p:txBody>
          <a:bodyPr wrap="square" rtlCol="0">
            <a:spAutoFit/>
          </a:bodyPr>
          <a:lstStyle/>
          <a:p>
            <a:r>
              <a:rPr lang="en-GB" sz="8000" dirty="0">
                <a:latin typeface="Impact" panose="020B0806030902050204" pitchFamily="34" charset="0"/>
              </a:rPr>
              <a:t>AIR POLLUTION: THE PRESENT</a:t>
            </a:r>
          </a:p>
        </p:txBody>
      </p:sp>
    </p:spTree>
    <p:extLst>
      <p:ext uri="{BB962C8B-B14F-4D97-AF65-F5344CB8AC3E}">
        <p14:creationId xmlns:p14="http://schemas.microsoft.com/office/powerpoint/2010/main" val="339136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Graphic 4" descr="Cloud">
            <a:extLst>
              <a:ext uri="{FF2B5EF4-FFF2-40B4-BE49-F238E27FC236}">
                <a16:creationId xmlns:a16="http://schemas.microsoft.com/office/drawing/2014/main" id="{3EC2E8B8-733E-473A-B1B3-AA10DF921F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872" y="-77905"/>
            <a:ext cx="3945722" cy="4343161"/>
          </a:xfrm>
          <a:prstGeom prst="rect">
            <a:avLst/>
          </a:prstGeom>
        </p:spPr>
      </p:pic>
      <p:sp>
        <p:nvSpPr>
          <p:cNvPr id="8" name="TextBox 7">
            <a:extLst>
              <a:ext uri="{FF2B5EF4-FFF2-40B4-BE49-F238E27FC236}">
                <a16:creationId xmlns:a16="http://schemas.microsoft.com/office/drawing/2014/main" id="{4B160D3A-DC04-4A30-804C-B9445BE92F21}"/>
              </a:ext>
            </a:extLst>
          </p:cNvPr>
          <p:cNvSpPr txBox="1"/>
          <p:nvPr/>
        </p:nvSpPr>
        <p:spPr>
          <a:xfrm>
            <a:off x="250377" y="6250158"/>
            <a:ext cx="5411818" cy="369332"/>
          </a:xfrm>
          <a:prstGeom prst="rect">
            <a:avLst/>
          </a:prstGeom>
          <a:solidFill>
            <a:schemeClr val="bg1"/>
          </a:solidFill>
        </p:spPr>
        <p:txBody>
          <a:bodyPr wrap="square" rtlCol="0">
            <a:spAutoFit/>
          </a:bodyPr>
          <a:lstStyle/>
          <a:p>
            <a:r>
              <a:rPr lang="en-GB" dirty="0">
                <a:hlinkClick r:id="rId4"/>
              </a:rPr>
              <a:t>https://www.bbc.co.uk/newsround/38389844</a:t>
            </a:r>
            <a:r>
              <a:rPr lang="en-GB" dirty="0"/>
              <a:t> </a:t>
            </a:r>
          </a:p>
        </p:txBody>
      </p:sp>
      <p:sp>
        <p:nvSpPr>
          <p:cNvPr id="9" name="TextBox 8">
            <a:extLst>
              <a:ext uri="{FF2B5EF4-FFF2-40B4-BE49-F238E27FC236}">
                <a16:creationId xmlns:a16="http://schemas.microsoft.com/office/drawing/2014/main" id="{AC2B8721-04AA-4D84-B857-FF4678667901}"/>
              </a:ext>
            </a:extLst>
          </p:cNvPr>
          <p:cNvSpPr txBox="1"/>
          <p:nvPr/>
        </p:nvSpPr>
        <p:spPr>
          <a:xfrm>
            <a:off x="236945" y="4265256"/>
            <a:ext cx="6152270" cy="2000548"/>
          </a:xfrm>
          <a:prstGeom prst="rect">
            <a:avLst/>
          </a:prstGeom>
          <a:solidFill>
            <a:schemeClr val="bg1"/>
          </a:solidFill>
        </p:spPr>
        <p:txBody>
          <a:bodyPr wrap="square" rtlCol="0">
            <a:spAutoFit/>
          </a:bodyPr>
          <a:lstStyle/>
          <a:p>
            <a:r>
              <a:rPr lang="en-GB" sz="4400" b="1" dirty="0">
                <a:latin typeface="Impact" panose="020B0806030902050204" pitchFamily="34" charset="0"/>
              </a:rPr>
              <a:t>Red-alert smog warning across parts of China</a:t>
            </a:r>
          </a:p>
          <a:p>
            <a:r>
              <a:rPr lang="en-GB" dirty="0"/>
              <a:t>Parts of china can be covered in smog – all year round. What causes smog? And how do people live in Beijing?</a:t>
            </a:r>
          </a:p>
        </p:txBody>
      </p:sp>
      <p:pic>
        <p:nvPicPr>
          <p:cNvPr id="3" name="Picture 2" descr="A view of a city&#10;&#10;Description generated with high confidence">
            <a:extLst>
              <a:ext uri="{FF2B5EF4-FFF2-40B4-BE49-F238E27FC236}">
                <a16:creationId xmlns:a16="http://schemas.microsoft.com/office/drawing/2014/main" id="{A12CFE12-D0A6-4A95-9781-1E949A0908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543" y="285368"/>
            <a:ext cx="6620342" cy="3821026"/>
          </a:xfrm>
          <a:prstGeom prst="rect">
            <a:avLst/>
          </a:prstGeom>
        </p:spPr>
      </p:pic>
      <p:sp>
        <p:nvSpPr>
          <p:cNvPr id="10" name="Title 9">
            <a:extLst>
              <a:ext uri="{FF2B5EF4-FFF2-40B4-BE49-F238E27FC236}">
                <a16:creationId xmlns:a16="http://schemas.microsoft.com/office/drawing/2014/main" id="{7B362F03-AC28-40A0-83D4-2607F4AD4B15}"/>
              </a:ext>
            </a:extLst>
          </p:cNvPr>
          <p:cNvSpPr txBox="1">
            <a:spLocks noGrp="1"/>
          </p:cNvSpPr>
          <p:nvPr>
            <p:ph type="title"/>
          </p:nvPr>
        </p:nvSpPr>
        <p:spPr>
          <a:xfrm>
            <a:off x="1138003" y="1678086"/>
            <a:ext cx="2339715" cy="1311128"/>
          </a:xfrm>
          <a:prstGeom prst="rect">
            <a:avLst/>
          </a:prstGeom>
          <a:noFill/>
        </p:spPr>
        <p:txBody>
          <a:bodyPr wrap="square" rtlCol="0">
            <a:spAutoFit/>
          </a:bodyPr>
          <a:lstStyle/>
          <a:p>
            <a:pPr algn="ctr"/>
            <a:r>
              <a:rPr lang="en-GB" sz="4400" dirty="0">
                <a:latin typeface="Impact" panose="020B0806030902050204" pitchFamily="34" charset="0"/>
              </a:rPr>
              <a:t>SMOG </a:t>
            </a:r>
          </a:p>
          <a:p>
            <a:pPr algn="ctr"/>
            <a:r>
              <a:rPr lang="en-GB" sz="4400" dirty="0">
                <a:latin typeface="Impact" panose="020B0806030902050204" pitchFamily="34" charset="0"/>
              </a:rPr>
              <a:t>today</a:t>
            </a:r>
          </a:p>
        </p:txBody>
      </p:sp>
    </p:spTree>
    <p:extLst>
      <p:ext uri="{BB962C8B-B14F-4D97-AF65-F5344CB8AC3E}">
        <p14:creationId xmlns:p14="http://schemas.microsoft.com/office/powerpoint/2010/main" val="272076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 name="Graphic 1" descr="Cloud">
            <a:extLst>
              <a:ext uri="{FF2B5EF4-FFF2-40B4-BE49-F238E27FC236}">
                <a16:creationId xmlns:a16="http://schemas.microsoft.com/office/drawing/2014/main" id="{4CE5EA13-7C06-4F41-908D-EB483CF77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232" y="-1861639"/>
            <a:ext cx="9855832" cy="9855832"/>
          </a:xfrm>
          <a:prstGeom prst="rect">
            <a:avLst/>
          </a:prstGeom>
        </p:spPr>
      </p:pic>
      <p:pic>
        <p:nvPicPr>
          <p:cNvPr id="5" name="Graphic 4" descr="Line Arrow: Straight">
            <a:extLst>
              <a:ext uri="{FF2B5EF4-FFF2-40B4-BE49-F238E27FC236}">
                <a16:creationId xmlns:a16="http://schemas.microsoft.com/office/drawing/2014/main" id="{236F7EAE-4863-4D8F-B4C0-F4987F897E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5466">
            <a:off x="1520062" y="1321972"/>
            <a:ext cx="1592175" cy="1592175"/>
          </a:xfrm>
          <a:prstGeom prst="rect">
            <a:avLst/>
          </a:prstGeom>
        </p:spPr>
      </p:pic>
      <p:pic>
        <p:nvPicPr>
          <p:cNvPr id="8" name="Graphic 7" descr="Line Arrow: Straight">
            <a:extLst>
              <a:ext uri="{FF2B5EF4-FFF2-40B4-BE49-F238E27FC236}">
                <a16:creationId xmlns:a16="http://schemas.microsoft.com/office/drawing/2014/main" id="{516FBF8F-A7DE-44D1-A79B-F12C9A8474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976612">
            <a:off x="9306027" y="4434234"/>
            <a:ext cx="2215635" cy="2215635"/>
          </a:xfrm>
          <a:prstGeom prst="rect">
            <a:avLst/>
          </a:prstGeom>
        </p:spPr>
      </p:pic>
      <p:pic>
        <p:nvPicPr>
          <p:cNvPr id="9" name="Graphic 8" descr="Line Arrow: Straight">
            <a:extLst>
              <a:ext uri="{FF2B5EF4-FFF2-40B4-BE49-F238E27FC236}">
                <a16:creationId xmlns:a16="http://schemas.microsoft.com/office/drawing/2014/main" id="{BAD1D194-FDBE-400B-BED9-4D32112FA7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958951">
            <a:off x="474594" y="4778087"/>
            <a:ext cx="1303111" cy="1303111"/>
          </a:xfrm>
          <a:prstGeom prst="rect">
            <a:avLst/>
          </a:prstGeom>
        </p:spPr>
      </p:pic>
      <p:pic>
        <p:nvPicPr>
          <p:cNvPr id="10" name="Graphic 9" descr="Line Arrow: Straight">
            <a:extLst>
              <a:ext uri="{FF2B5EF4-FFF2-40B4-BE49-F238E27FC236}">
                <a16:creationId xmlns:a16="http://schemas.microsoft.com/office/drawing/2014/main" id="{70E70B81-0691-496C-8CBA-B96E8DA02D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453315">
            <a:off x="7446593" y="1043775"/>
            <a:ext cx="1730084" cy="1435928"/>
          </a:xfrm>
          <a:prstGeom prst="rect">
            <a:avLst/>
          </a:prstGeom>
        </p:spPr>
      </p:pic>
      <p:sp>
        <p:nvSpPr>
          <p:cNvPr id="11" name="TextBox 10">
            <a:extLst>
              <a:ext uri="{FF2B5EF4-FFF2-40B4-BE49-F238E27FC236}">
                <a16:creationId xmlns:a16="http://schemas.microsoft.com/office/drawing/2014/main" id="{C41C5831-846D-463F-8C19-2DC27226399E}"/>
              </a:ext>
            </a:extLst>
          </p:cNvPr>
          <p:cNvSpPr txBox="1"/>
          <p:nvPr/>
        </p:nvSpPr>
        <p:spPr>
          <a:xfrm>
            <a:off x="8436875" y="658961"/>
            <a:ext cx="1997755" cy="1323439"/>
          </a:xfrm>
          <a:prstGeom prst="rect">
            <a:avLst/>
          </a:prstGeom>
          <a:noFill/>
        </p:spPr>
        <p:txBody>
          <a:bodyPr wrap="square" rtlCol="0">
            <a:spAutoFit/>
          </a:bodyPr>
          <a:lstStyle/>
          <a:p>
            <a:pPr algn="ctr"/>
            <a:r>
              <a:rPr lang="en-GB" sz="4000" dirty="0">
                <a:latin typeface="Impact" panose="020B0806030902050204" pitchFamily="34" charset="0"/>
              </a:rPr>
              <a:t>Cars</a:t>
            </a:r>
          </a:p>
          <a:p>
            <a:pPr algn="ctr"/>
            <a:endParaRPr lang="en-GB" sz="4000" dirty="0">
              <a:latin typeface="Impact" panose="020B0806030902050204" pitchFamily="34" charset="0"/>
            </a:endParaRPr>
          </a:p>
        </p:txBody>
      </p:sp>
      <p:sp>
        <p:nvSpPr>
          <p:cNvPr id="12" name="TextBox 11">
            <a:extLst>
              <a:ext uri="{FF2B5EF4-FFF2-40B4-BE49-F238E27FC236}">
                <a16:creationId xmlns:a16="http://schemas.microsoft.com/office/drawing/2014/main" id="{870870AD-EFE8-4091-B305-949DB4B5898D}"/>
              </a:ext>
            </a:extLst>
          </p:cNvPr>
          <p:cNvSpPr txBox="1"/>
          <p:nvPr/>
        </p:nvSpPr>
        <p:spPr>
          <a:xfrm>
            <a:off x="7898581" y="2895031"/>
            <a:ext cx="4053251" cy="1446550"/>
          </a:xfrm>
          <a:prstGeom prst="rect">
            <a:avLst/>
          </a:prstGeom>
          <a:solidFill>
            <a:schemeClr val="tx1"/>
          </a:solidFill>
        </p:spPr>
        <p:txBody>
          <a:bodyPr wrap="square" rtlCol="0">
            <a:spAutoFit/>
          </a:bodyPr>
          <a:lstStyle/>
          <a:p>
            <a:pPr algn="ctr"/>
            <a:r>
              <a:rPr lang="en-GB" sz="4400" dirty="0">
                <a:solidFill>
                  <a:schemeClr val="bg1"/>
                </a:solidFill>
                <a:latin typeface="Impact" panose="020B0806030902050204" pitchFamily="34" charset="0"/>
              </a:rPr>
              <a:t>TASK: MAKE A SPIDER DIAGRAM </a:t>
            </a:r>
          </a:p>
        </p:txBody>
      </p:sp>
      <p:sp>
        <p:nvSpPr>
          <p:cNvPr id="13" name="TextBox 12">
            <a:extLst>
              <a:ext uri="{FF2B5EF4-FFF2-40B4-BE49-F238E27FC236}">
                <a16:creationId xmlns:a16="http://schemas.microsoft.com/office/drawing/2014/main" id="{BE297B32-5A07-486C-9645-A57D69824029}"/>
              </a:ext>
            </a:extLst>
          </p:cNvPr>
          <p:cNvSpPr txBox="1"/>
          <p:nvPr/>
        </p:nvSpPr>
        <p:spPr>
          <a:xfrm rot="20380186">
            <a:off x="179119" y="589570"/>
            <a:ext cx="2106842" cy="954107"/>
          </a:xfrm>
          <a:prstGeom prst="rect">
            <a:avLst/>
          </a:prstGeom>
          <a:solidFill>
            <a:schemeClr val="tx1"/>
          </a:solidFill>
        </p:spPr>
        <p:txBody>
          <a:bodyPr wrap="square" rtlCol="0">
            <a:spAutoFit/>
          </a:bodyPr>
          <a:lstStyle/>
          <a:p>
            <a:pPr algn="ctr"/>
            <a:r>
              <a:rPr lang="en-GB" sz="2800" dirty="0">
                <a:solidFill>
                  <a:schemeClr val="bg1"/>
                </a:solidFill>
                <a:latin typeface="Impact" panose="020B0806030902050204" pitchFamily="34" charset="0"/>
              </a:rPr>
              <a:t>5 MINUTE CHALLENGE</a:t>
            </a:r>
          </a:p>
        </p:txBody>
      </p:sp>
      <p:pic>
        <p:nvPicPr>
          <p:cNvPr id="14" name="Graphic 13" descr="Car">
            <a:extLst>
              <a:ext uri="{FF2B5EF4-FFF2-40B4-BE49-F238E27FC236}">
                <a16:creationId xmlns:a16="http://schemas.microsoft.com/office/drawing/2014/main" id="{2FA24CA4-6F96-4183-9E48-5F576D7E82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01425" y="883906"/>
            <a:ext cx="1992087" cy="1992087"/>
          </a:xfrm>
          <a:prstGeom prst="rect">
            <a:avLst/>
          </a:prstGeom>
        </p:spPr>
      </p:pic>
      <p:sp>
        <p:nvSpPr>
          <p:cNvPr id="15" name="Title 14">
            <a:extLst>
              <a:ext uri="{FF2B5EF4-FFF2-40B4-BE49-F238E27FC236}">
                <a16:creationId xmlns:a16="http://schemas.microsoft.com/office/drawing/2014/main" id="{9020072C-B50D-4FEF-974C-9B1D621E2899}"/>
              </a:ext>
            </a:extLst>
          </p:cNvPr>
          <p:cNvSpPr txBox="1">
            <a:spLocks noGrp="1"/>
          </p:cNvSpPr>
          <p:nvPr>
            <p:ph type="title"/>
          </p:nvPr>
        </p:nvSpPr>
        <p:spPr>
          <a:xfrm>
            <a:off x="1431610" y="1804305"/>
            <a:ext cx="7943267" cy="3416320"/>
          </a:xfrm>
          <a:prstGeom prst="rect">
            <a:avLst/>
          </a:prstGeom>
          <a:noFill/>
        </p:spPr>
        <p:txBody>
          <a:bodyPr wrap="square" rtlCol="0">
            <a:spAutoFit/>
          </a:bodyPr>
          <a:lstStyle/>
          <a:p>
            <a:pPr algn="ctr"/>
            <a:r>
              <a:rPr lang="en-GB" sz="8000" dirty="0">
                <a:latin typeface="Impact" panose="020B0806030902050204" pitchFamily="34" charset="0"/>
              </a:rPr>
              <a:t>AIR </a:t>
            </a:r>
          </a:p>
          <a:p>
            <a:pPr algn="ctr"/>
            <a:r>
              <a:rPr lang="en-GB" sz="8000" dirty="0">
                <a:latin typeface="Impact" panose="020B0806030902050204" pitchFamily="34" charset="0"/>
              </a:rPr>
              <a:t>POLLUTION</a:t>
            </a:r>
          </a:p>
          <a:p>
            <a:pPr algn="ctr"/>
            <a:r>
              <a:rPr lang="en-GB" sz="8000" dirty="0">
                <a:latin typeface="Impact" panose="020B0806030902050204" pitchFamily="34" charset="0"/>
              </a:rPr>
              <a:t>CAUSES</a:t>
            </a:r>
          </a:p>
        </p:txBody>
      </p:sp>
    </p:spTree>
    <p:extLst>
      <p:ext uri="{BB962C8B-B14F-4D97-AF65-F5344CB8AC3E}">
        <p14:creationId xmlns:p14="http://schemas.microsoft.com/office/powerpoint/2010/main" val="488281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5850</TotalTime>
  <Words>460</Words>
  <Application>Microsoft Office PowerPoint</Application>
  <PresentationFormat>Widescreen</PresentationFormat>
  <Paragraphs>62</Paragraphs>
  <Slides>11</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AIR POLLUTION:  PAST &amp; PRESENT</vt:lpstr>
      <vt:lpstr>JOB 1. LABEL EACH TIME PERIOD</vt:lpstr>
      <vt:lpstr>JOB 2. MAKE A TIMELINE POSTER Order your time cards into historical order from the past to the present</vt:lpstr>
      <vt:lpstr>WHAT IS SMOG?</vt:lpstr>
      <vt:lpstr>SMOG IN LEICESTER</vt:lpstr>
      <vt:lpstr>LEICESTER TODAY </vt:lpstr>
      <vt:lpstr>AIR POLLUTION: THE PRESENT</vt:lpstr>
      <vt:lpstr>SMOG  today</vt:lpstr>
      <vt:lpstr>AIR  POLLUTION CAUSES</vt:lpstr>
      <vt:lpstr>THE ANSWERS</vt:lpstr>
      <vt:lpstr>HOW CAN WE  IMPROVE AIR QUALITY  AT OUR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Kennell</dc:creator>
  <cp:lastModifiedBy>Danielle Kennell</cp:lastModifiedBy>
  <cp:revision>75</cp:revision>
  <cp:lastPrinted>2019-01-07T10:14:13Z</cp:lastPrinted>
  <dcterms:created xsi:type="dcterms:W3CDTF">2018-10-29T10:49:19Z</dcterms:created>
  <dcterms:modified xsi:type="dcterms:W3CDTF">2020-03-16T15:10:34Z</dcterms:modified>
</cp:coreProperties>
</file>