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73" r:id="rId9"/>
    <p:sldId id="263" r:id="rId10"/>
    <p:sldId id="264" r:id="rId11"/>
    <p:sldId id="274" r:id="rId12"/>
    <p:sldId id="265" r:id="rId13"/>
    <p:sldId id="266" r:id="rId14"/>
    <p:sldId id="275" r:id="rId15"/>
    <p:sldId id="267" r:id="rId16"/>
    <p:sldId id="268" r:id="rId17"/>
    <p:sldId id="276" r:id="rId18"/>
    <p:sldId id="269" r:id="rId19"/>
    <p:sldId id="270" r:id="rId20"/>
    <p:sldId id="277" r:id="rId21"/>
    <p:sldId id="271" r:id="rId22"/>
    <p:sldId id="272" r:id="rId23"/>
    <p:sldId id="278" r:id="rId24"/>
    <p:sldId id="281"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04" autoAdjust="0"/>
    <p:restoredTop sz="90909" autoAdjust="0"/>
  </p:normalViewPr>
  <p:slideViewPr>
    <p:cSldViewPr snapToGrid="0">
      <p:cViewPr varScale="1">
        <p:scale>
          <a:sx n="46" d="100"/>
          <a:sy n="46" d="100"/>
        </p:scale>
        <p:origin x="48" y="4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sv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0F1807-0349-41AA-A428-B3DF4295F2BD}"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C899979-C907-4BAE-ABF7-5085B5030E84}">
      <dgm:prSet custT="1"/>
      <dgm:spPr/>
      <dgm:t>
        <a:bodyPr/>
        <a:lstStyle/>
        <a:p>
          <a:r>
            <a:rPr lang="en-GB" sz="3200" dirty="0"/>
            <a:t>At home</a:t>
          </a:r>
          <a:endParaRPr lang="en-US" sz="3200" dirty="0"/>
        </a:p>
      </dgm:t>
    </dgm:pt>
    <dgm:pt modelId="{9B76C8E2-9DC0-4259-AD62-D330B6C454E5}" type="parTrans" cxnId="{9C1AC992-DFE4-4888-B2CF-E93F245A1DA4}">
      <dgm:prSet/>
      <dgm:spPr/>
      <dgm:t>
        <a:bodyPr/>
        <a:lstStyle/>
        <a:p>
          <a:endParaRPr lang="en-US"/>
        </a:p>
      </dgm:t>
    </dgm:pt>
    <dgm:pt modelId="{C5E4B1CF-4AFC-42D4-A8A3-890B462DCB72}" type="sibTrans" cxnId="{9C1AC992-DFE4-4888-B2CF-E93F245A1DA4}">
      <dgm:prSet/>
      <dgm:spPr/>
      <dgm:t>
        <a:bodyPr/>
        <a:lstStyle/>
        <a:p>
          <a:endParaRPr lang="en-US"/>
        </a:p>
      </dgm:t>
    </dgm:pt>
    <dgm:pt modelId="{F55D420E-3412-4792-A3D6-1610B417C84D}">
      <dgm:prSet custT="1"/>
      <dgm:spPr/>
      <dgm:t>
        <a:bodyPr/>
        <a:lstStyle/>
        <a:p>
          <a:r>
            <a:rPr lang="en-GB" sz="3200" dirty="0"/>
            <a:t>Travel and transport</a:t>
          </a:r>
          <a:endParaRPr lang="en-US" sz="3200" dirty="0"/>
        </a:p>
      </dgm:t>
    </dgm:pt>
    <dgm:pt modelId="{B909F720-88A7-4EC6-A74A-FCAC3F1D0EB3}" type="parTrans" cxnId="{E85D8938-73B1-4FA4-9B00-1D2A69724252}">
      <dgm:prSet/>
      <dgm:spPr/>
      <dgm:t>
        <a:bodyPr/>
        <a:lstStyle/>
        <a:p>
          <a:endParaRPr lang="en-US"/>
        </a:p>
      </dgm:t>
    </dgm:pt>
    <dgm:pt modelId="{DEDACF1E-E541-4697-9060-DA6E0B7BD4FC}" type="sibTrans" cxnId="{E85D8938-73B1-4FA4-9B00-1D2A69724252}">
      <dgm:prSet/>
      <dgm:spPr/>
      <dgm:t>
        <a:bodyPr/>
        <a:lstStyle/>
        <a:p>
          <a:endParaRPr lang="en-US"/>
        </a:p>
      </dgm:t>
    </dgm:pt>
    <dgm:pt modelId="{BD546B76-0E5B-4D58-A951-DAAE69C2DEEB}">
      <dgm:prSet custT="1"/>
      <dgm:spPr/>
      <dgm:t>
        <a:bodyPr/>
        <a:lstStyle/>
        <a:p>
          <a:r>
            <a:rPr lang="en-GB" sz="3200" dirty="0"/>
            <a:t>Our choices as consumers</a:t>
          </a:r>
          <a:endParaRPr lang="en-US" sz="3200" dirty="0"/>
        </a:p>
      </dgm:t>
    </dgm:pt>
    <dgm:pt modelId="{3DD9B0C4-2D51-4921-8E6A-13A156ABF4F4}" type="parTrans" cxnId="{9E0AC942-6811-4A9B-A6BF-4837BCA75FBE}">
      <dgm:prSet/>
      <dgm:spPr/>
      <dgm:t>
        <a:bodyPr/>
        <a:lstStyle/>
        <a:p>
          <a:endParaRPr lang="en-US"/>
        </a:p>
      </dgm:t>
    </dgm:pt>
    <dgm:pt modelId="{B56C657B-BFCB-449C-A150-9260D2CA51A4}" type="sibTrans" cxnId="{9E0AC942-6811-4A9B-A6BF-4837BCA75FBE}">
      <dgm:prSet/>
      <dgm:spPr/>
      <dgm:t>
        <a:bodyPr/>
        <a:lstStyle/>
        <a:p>
          <a:endParaRPr lang="en-US"/>
        </a:p>
      </dgm:t>
    </dgm:pt>
    <dgm:pt modelId="{5D144505-FED2-4AF1-9D50-71E09191AA7C}">
      <dgm:prSet custT="1"/>
      <dgm:spPr/>
      <dgm:t>
        <a:bodyPr/>
        <a:lstStyle/>
        <a:p>
          <a:r>
            <a:rPr lang="en-GB" sz="3200" dirty="0"/>
            <a:t>Waste</a:t>
          </a:r>
          <a:endParaRPr lang="en-US" sz="3200" dirty="0"/>
        </a:p>
      </dgm:t>
    </dgm:pt>
    <dgm:pt modelId="{FC4DD9CA-0FA4-425C-883F-C6E78253E4A0}" type="parTrans" cxnId="{D03C553A-7E67-489C-9AC8-F3F49A27778D}">
      <dgm:prSet/>
      <dgm:spPr/>
      <dgm:t>
        <a:bodyPr/>
        <a:lstStyle/>
        <a:p>
          <a:endParaRPr lang="en-US"/>
        </a:p>
      </dgm:t>
    </dgm:pt>
    <dgm:pt modelId="{19A8E701-3F2E-43C6-AD5D-C24DA225FE2F}" type="sibTrans" cxnId="{D03C553A-7E67-489C-9AC8-F3F49A27778D}">
      <dgm:prSet/>
      <dgm:spPr/>
      <dgm:t>
        <a:bodyPr/>
        <a:lstStyle/>
        <a:p>
          <a:endParaRPr lang="en-US"/>
        </a:p>
      </dgm:t>
    </dgm:pt>
    <dgm:pt modelId="{814BC1D1-CB2D-460A-ABAC-46B4B10AEEFB}">
      <dgm:prSet custT="1"/>
      <dgm:spPr/>
      <dgm:t>
        <a:bodyPr/>
        <a:lstStyle/>
        <a:p>
          <a:r>
            <a:rPr lang="en-GB" sz="3200" dirty="0"/>
            <a:t>At work</a:t>
          </a:r>
          <a:endParaRPr lang="en-US" sz="3200" dirty="0"/>
        </a:p>
      </dgm:t>
    </dgm:pt>
    <dgm:pt modelId="{AD894AE1-3DBA-4536-A266-AE415334E367}" type="parTrans" cxnId="{F01FB38A-3008-4A4D-A360-A75EAFDB3AC7}">
      <dgm:prSet/>
      <dgm:spPr/>
      <dgm:t>
        <a:bodyPr/>
        <a:lstStyle/>
        <a:p>
          <a:endParaRPr lang="en-US"/>
        </a:p>
      </dgm:t>
    </dgm:pt>
    <dgm:pt modelId="{D5F0BAFA-2DB9-4E3E-9882-076BA9B9BFC6}" type="sibTrans" cxnId="{F01FB38A-3008-4A4D-A360-A75EAFDB3AC7}">
      <dgm:prSet/>
      <dgm:spPr/>
      <dgm:t>
        <a:bodyPr/>
        <a:lstStyle/>
        <a:p>
          <a:endParaRPr lang="en-US"/>
        </a:p>
      </dgm:t>
    </dgm:pt>
    <dgm:pt modelId="{1BF18EE0-4BE5-4C56-ABC6-3C84EEF9ED9A}">
      <dgm:prSet custT="1"/>
      <dgm:spPr/>
      <dgm:t>
        <a:bodyPr/>
        <a:lstStyle/>
        <a:p>
          <a:r>
            <a:rPr lang="en-GB" sz="2400" dirty="0"/>
            <a:t>Land use, green space and development</a:t>
          </a:r>
          <a:endParaRPr lang="en-US" sz="2400" dirty="0"/>
        </a:p>
      </dgm:t>
    </dgm:pt>
    <dgm:pt modelId="{C45819DD-210B-48DA-A2E6-314F1B00731E}" type="parTrans" cxnId="{AADCCE61-2394-4003-974E-52CA17032EEB}">
      <dgm:prSet/>
      <dgm:spPr/>
      <dgm:t>
        <a:bodyPr/>
        <a:lstStyle/>
        <a:p>
          <a:endParaRPr lang="en-US"/>
        </a:p>
      </dgm:t>
    </dgm:pt>
    <dgm:pt modelId="{6556751D-D63A-4265-8E6F-8C8FD0D7FB88}" type="sibTrans" cxnId="{AADCCE61-2394-4003-974E-52CA17032EEB}">
      <dgm:prSet/>
      <dgm:spPr/>
      <dgm:t>
        <a:bodyPr/>
        <a:lstStyle/>
        <a:p>
          <a:endParaRPr lang="en-US"/>
        </a:p>
      </dgm:t>
    </dgm:pt>
    <dgm:pt modelId="{5A14CA2A-DDE0-4599-BDBC-0D9388184708}" type="pres">
      <dgm:prSet presAssocID="{CB0F1807-0349-41AA-A428-B3DF4295F2BD}" presName="root" presStyleCnt="0">
        <dgm:presLayoutVars>
          <dgm:dir/>
          <dgm:resizeHandles val="exact"/>
        </dgm:presLayoutVars>
      </dgm:prSet>
      <dgm:spPr/>
    </dgm:pt>
    <dgm:pt modelId="{3526A892-9B4B-4DE7-95ED-254E684E04E8}" type="pres">
      <dgm:prSet presAssocID="{6C899979-C907-4BAE-ABF7-5085B5030E84}" presName="compNode" presStyleCnt="0"/>
      <dgm:spPr/>
    </dgm:pt>
    <dgm:pt modelId="{521077B0-8314-4DD4-B132-CF29AA67F086}" type="pres">
      <dgm:prSet presAssocID="{6C899979-C907-4BAE-ABF7-5085B5030E84}" presName="bgRect" presStyleLbl="bgShp" presStyleIdx="0" presStyleCnt="6"/>
      <dgm:spPr/>
    </dgm:pt>
    <dgm:pt modelId="{E4216249-0D86-48BA-AEBB-E11A327D67A5}" type="pres">
      <dgm:prSet presAssocID="{6C899979-C907-4BAE-ABF7-5085B5030E84}"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ouse"/>
        </a:ext>
      </dgm:extLst>
    </dgm:pt>
    <dgm:pt modelId="{2D99AD67-47DC-40FC-B86B-725BC594D74D}" type="pres">
      <dgm:prSet presAssocID="{6C899979-C907-4BAE-ABF7-5085B5030E84}" presName="spaceRect" presStyleCnt="0"/>
      <dgm:spPr/>
    </dgm:pt>
    <dgm:pt modelId="{BEFC32F7-C408-4BE6-873A-ADA1E5AC7EAF}" type="pres">
      <dgm:prSet presAssocID="{6C899979-C907-4BAE-ABF7-5085B5030E84}" presName="parTx" presStyleLbl="revTx" presStyleIdx="0" presStyleCnt="6">
        <dgm:presLayoutVars>
          <dgm:chMax val="0"/>
          <dgm:chPref val="0"/>
        </dgm:presLayoutVars>
      </dgm:prSet>
      <dgm:spPr/>
    </dgm:pt>
    <dgm:pt modelId="{936D6DDC-33DF-402E-ADE0-9170CFF380FF}" type="pres">
      <dgm:prSet presAssocID="{C5E4B1CF-4AFC-42D4-A8A3-890B462DCB72}" presName="sibTrans" presStyleCnt="0"/>
      <dgm:spPr/>
    </dgm:pt>
    <dgm:pt modelId="{611C63BE-5752-4145-BE9B-F09B43573AE3}" type="pres">
      <dgm:prSet presAssocID="{F55D420E-3412-4792-A3D6-1610B417C84D}" presName="compNode" presStyleCnt="0"/>
      <dgm:spPr/>
    </dgm:pt>
    <dgm:pt modelId="{E658A593-BB62-4C8B-98D4-45B72E13EF5B}" type="pres">
      <dgm:prSet presAssocID="{F55D420E-3412-4792-A3D6-1610B417C84D}" presName="bgRect" presStyleLbl="bgShp" presStyleIdx="1" presStyleCnt="6"/>
      <dgm:spPr/>
    </dgm:pt>
    <dgm:pt modelId="{5017321D-E4F4-49E2-8006-87E732CFACA0}" type="pres">
      <dgm:prSet presAssocID="{F55D420E-3412-4792-A3D6-1610B417C84D}"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rain"/>
        </a:ext>
      </dgm:extLst>
    </dgm:pt>
    <dgm:pt modelId="{0A5F070A-B66E-4AA7-BD6D-37F089A3ABB0}" type="pres">
      <dgm:prSet presAssocID="{F55D420E-3412-4792-A3D6-1610B417C84D}" presName="spaceRect" presStyleCnt="0"/>
      <dgm:spPr/>
    </dgm:pt>
    <dgm:pt modelId="{19AC1AEE-A55F-4361-914C-3289AC2A6E57}" type="pres">
      <dgm:prSet presAssocID="{F55D420E-3412-4792-A3D6-1610B417C84D}" presName="parTx" presStyleLbl="revTx" presStyleIdx="1" presStyleCnt="6">
        <dgm:presLayoutVars>
          <dgm:chMax val="0"/>
          <dgm:chPref val="0"/>
        </dgm:presLayoutVars>
      </dgm:prSet>
      <dgm:spPr/>
    </dgm:pt>
    <dgm:pt modelId="{A2048960-B46E-4D86-AB5B-A0F09C351603}" type="pres">
      <dgm:prSet presAssocID="{DEDACF1E-E541-4697-9060-DA6E0B7BD4FC}" presName="sibTrans" presStyleCnt="0"/>
      <dgm:spPr/>
    </dgm:pt>
    <dgm:pt modelId="{A04327B9-C81A-456D-BABA-D61DE835A289}" type="pres">
      <dgm:prSet presAssocID="{BD546B76-0E5B-4D58-A951-DAAE69C2DEEB}" presName="compNode" presStyleCnt="0"/>
      <dgm:spPr/>
    </dgm:pt>
    <dgm:pt modelId="{7C189A50-402A-45F8-9E34-4ED11750C153}" type="pres">
      <dgm:prSet presAssocID="{BD546B76-0E5B-4D58-A951-DAAE69C2DEEB}" presName="bgRect" presStyleLbl="bgShp" presStyleIdx="2" presStyleCnt="6"/>
      <dgm:spPr/>
    </dgm:pt>
    <dgm:pt modelId="{D29C54D9-4C16-4EA8-8C20-E44466C99714}" type="pres">
      <dgm:prSet presAssocID="{BD546B76-0E5B-4D58-A951-DAAE69C2DEEB}"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Advertising"/>
        </a:ext>
      </dgm:extLst>
    </dgm:pt>
    <dgm:pt modelId="{832F0383-1C13-43AE-B640-B859F9A08B42}" type="pres">
      <dgm:prSet presAssocID="{BD546B76-0E5B-4D58-A951-DAAE69C2DEEB}" presName="spaceRect" presStyleCnt="0"/>
      <dgm:spPr/>
    </dgm:pt>
    <dgm:pt modelId="{FC2B9586-DFCF-4028-B89E-7D4802896887}" type="pres">
      <dgm:prSet presAssocID="{BD546B76-0E5B-4D58-A951-DAAE69C2DEEB}" presName="parTx" presStyleLbl="revTx" presStyleIdx="2" presStyleCnt="6">
        <dgm:presLayoutVars>
          <dgm:chMax val="0"/>
          <dgm:chPref val="0"/>
        </dgm:presLayoutVars>
      </dgm:prSet>
      <dgm:spPr/>
    </dgm:pt>
    <dgm:pt modelId="{79B171E3-F9A2-47D2-A017-13183799132A}" type="pres">
      <dgm:prSet presAssocID="{B56C657B-BFCB-449C-A150-9260D2CA51A4}" presName="sibTrans" presStyleCnt="0"/>
      <dgm:spPr/>
    </dgm:pt>
    <dgm:pt modelId="{999A3756-6E67-4A98-A1FD-B5747BFF5A2B}" type="pres">
      <dgm:prSet presAssocID="{5D144505-FED2-4AF1-9D50-71E09191AA7C}" presName="compNode" presStyleCnt="0"/>
      <dgm:spPr/>
    </dgm:pt>
    <dgm:pt modelId="{EBFF6E6D-5D5E-401E-9F06-B50A04DA843B}" type="pres">
      <dgm:prSet presAssocID="{5D144505-FED2-4AF1-9D50-71E09191AA7C}" presName="bgRect" presStyleLbl="bgShp" presStyleIdx="3" presStyleCnt="6"/>
      <dgm:spPr/>
    </dgm:pt>
    <dgm:pt modelId="{8B5E82E2-4AD0-4ED9-88C1-F2860F313E44}" type="pres">
      <dgm:prSet presAssocID="{5D144505-FED2-4AF1-9D50-71E09191AA7C}"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Recycle Sign"/>
        </a:ext>
      </dgm:extLst>
    </dgm:pt>
    <dgm:pt modelId="{40554B0B-CF86-4691-A0E7-F5973E2E5900}" type="pres">
      <dgm:prSet presAssocID="{5D144505-FED2-4AF1-9D50-71E09191AA7C}" presName="spaceRect" presStyleCnt="0"/>
      <dgm:spPr/>
    </dgm:pt>
    <dgm:pt modelId="{FC88FAA0-4728-4403-A5F4-4C7270CFC833}" type="pres">
      <dgm:prSet presAssocID="{5D144505-FED2-4AF1-9D50-71E09191AA7C}" presName="parTx" presStyleLbl="revTx" presStyleIdx="3" presStyleCnt="6">
        <dgm:presLayoutVars>
          <dgm:chMax val="0"/>
          <dgm:chPref val="0"/>
        </dgm:presLayoutVars>
      </dgm:prSet>
      <dgm:spPr/>
    </dgm:pt>
    <dgm:pt modelId="{B2FA609E-DA4D-470F-BDF3-FF55078F5D0E}" type="pres">
      <dgm:prSet presAssocID="{19A8E701-3F2E-43C6-AD5D-C24DA225FE2F}" presName="sibTrans" presStyleCnt="0"/>
      <dgm:spPr/>
    </dgm:pt>
    <dgm:pt modelId="{391EAB20-802C-461C-9B3B-E8BB550CBA4D}" type="pres">
      <dgm:prSet presAssocID="{814BC1D1-CB2D-460A-ABAC-46B4B10AEEFB}" presName="compNode" presStyleCnt="0"/>
      <dgm:spPr/>
    </dgm:pt>
    <dgm:pt modelId="{130A9A8B-23AA-4F29-B731-C56554A1CF80}" type="pres">
      <dgm:prSet presAssocID="{814BC1D1-CB2D-460A-ABAC-46B4B10AEEFB}" presName="bgRect" presStyleLbl="bgShp" presStyleIdx="4" presStyleCnt="6"/>
      <dgm:spPr/>
    </dgm:pt>
    <dgm:pt modelId="{CD661E06-BB2B-4A91-B163-BD0D8673FCE2}" type="pres">
      <dgm:prSet presAssocID="{814BC1D1-CB2D-460A-ABAC-46B4B10AEEFB}"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onstruction Worker"/>
        </a:ext>
      </dgm:extLst>
    </dgm:pt>
    <dgm:pt modelId="{DDF0216B-3CD2-4C22-9B2F-78F0A24DCE93}" type="pres">
      <dgm:prSet presAssocID="{814BC1D1-CB2D-460A-ABAC-46B4B10AEEFB}" presName="spaceRect" presStyleCnt="0"/>
      <dgm:spPr/>
    </dgm:pt>
    <dgm:pt modelId="{C6E0B49F-7FE8-4720-B3C6-58F289D0DDA5}" type="pres">
      <dgm:prSet presAssocID="{814BC1D1-CB2D-460A-ABAC-46B4B10AEEFB}" presName="parTx" presStyleLbl="revTx" presStyleIdx="4" presStyleCnt="6">
        <dgm:presLayoutVars>
          <dgm:chMax val="0"/>
          <dgm:chPref val="0"/>
        </dgm:presLayoutVars>
      </dgm:prSet>
      <dgm:spPr/>
    </dgm:pt>
    <dgm:pt modelId="{40B7C5F4-3157-4B5B-9492-88C84BF4B45D}" type="pres">
      <dgm:prSet presAssocID="{D5F0BAFA-2DB9-4E3E-9882-076BA9B9BFC6}" presName="sibTrans" presStyleCnt="0"/>
      <dgm:spPr/>
    </dgm:pt>
    <dgm:pt modelId="{B33269F9-E0B1-499D-B08C-24675432772D}" type="pres">
      <dgm:prSet presAssocID="{1BF18EE0-4BE5-4C56-ABC6-3C84EEF9ED9A}" presName="compNode" presStyleCnt="0"/>
      <dgm:spPr/>
    </dgm:pt>
    <dgm:pt modelId="{91962289-6145-4802-A3D5-C932A182356A}" type="pres">
      <dgm:prSet presAssocID="{1BF18EE0-4BE5-4C56-ABC6-3C84EEF9ED9A}" presName="bgRect" presStyleLbl="bgShp" presStyleIdx="5" presStyleCnt="6"/>
      <dgm:spPr/>
    </dgm:pt>
    <dgm:pt modelId="{40215CF9-46DD-4BCE-9658-B93D8975F5DC}" type="pres">
      <dgm:prSet presAssocID="{1BF18EE0-4BE5-4C56-ABC6-3C84EEF9ED9A}"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Deciduous tree"/>
        </a:ext>
      </dgm:extLst>
    </dgm:pt>
    <dgm:pt modelId="{D2B19579-3B94-4C0A-90C2-F40F53347331}" type="pres">
      <dgm:prSet presAssocID="{1BF18EE0-4BE5-4C56-ABC6-3C84EEF9ED9A}" presName="spaceRect" presStyleCnt="0"/>
      <dgm:spPr/>
    </dgm:pt>
    <dgm:pt modelId="{BD88F51E-548C-4B5E-AE63-BE9ACD944EA0}" type="pres">
      <dgm:prSet presAssocID="{1BF18EE0-4BE5-4C56-ABC6-3C84EEF9ED9A}" presName="parTx" presStyleLbl="revTx" presStyleIdx="5" presStyleCnt="6">
        <dgm:presLayoutVars>
          <dgm:chMax val="0"/>
          <dgm:chPref val="0"/>
        </dgm:presLayoutVars>
      </dgm:prSet>
      <dgm:spPr/>
    </dgm:pt>
  </dgm:ptLst>
  <dgm:cxnLst>
    <dgm:cxn modelId="{E6818E05-DDBD-4D11-AC54-226BD387D803}" type="presOf" srcId="{6C899979-C907-4BAE-ABF7-5085B5030E84}" destId="{BEFC32F7-C408-4BE6-873A-ADA1E5AC7EAF}" srcOrd="0" destOrd="0" presId="urn:microsoft.com/office/officeart/2018/2/layout/IconVerticalSolidList"/>
    <dgm:cxn modelId="{0368F128-66D9-4404-B867-0BF8B0C223EC}" type="presOf" srcId="{5D144505-FED2-4AF1-9D50-71E09191AA7C}" destId="{FC88FAA0-4728-4403-A5F4-4C7270CFC833}" srcOrd="0" destOrd="0" presId="urn:microsoft.com/office/officeart/2018/2/layout/IconVerticalSolidList"/>
    <dgm:cxn modelId="{E85D8938-73B1-4FA4-9B00-1D2A69724252}" srcId="{CB0F1807-0349-41AA-A428-B3DF4295F2BD}" destId="{F55D420E-3412-4792-A3D6-1610B417C84D}" srcOrd="1" destOrd="0" parTransId="{B909F720-88A7-4EC6-A74A-FCAC3F1D0EB3}" sibTransId="{DEDACF1E-E541-4697-9060-DA6E0B7BD4FC}"/>
    <dgm:cxn modelId="{D03C553A-7E67-489C-9AC8-F3F49A27778D}" srcId="{CB0F1807-0349-41AA-A428-B3DF4295F2BD}" destId="{5D144505-FED2-4AF1-9D50-71E09191AA7C}" srcOrd="3" destOrd="0" parTransId="{FC4DD9CA-0FA4-425C-883F-C6E78253E4A0}" sibTransId="{19A8E701-3F2E-43C6-AD5D-C24DA225FE2F}"/>
    <dgm:cxn modelId="{AADCCE61-2394-4003-974E-52CA17032EEB}" srcId="{CB0F1807-0349-41AA-A428-B3DF4295F2BD}" destId="{1BF18EE0-4BE5-4C56-ABC6-3C84EEF9ED9A}" srcOrd="5" destOrd="0" parTransId="{C45819DD-210B-48DA-A2E6-314F1B00731E}" sibTransId="{6556751D-D63A-4265-8E6F-8C8FD0D7FB88}"/>
    <dgm:cxn modelId="{9E0AC942-6811-4A9B-A6BF-4837BCA75FBE}" srcId="{CB0F1807-0349-41AA-A428-B3DF4295F2BD}" destId="{BD546B76-0E5B-4D58-A951-DAAE69C2DEEB}" srcOrd="2" destOrd="0" parTransId="{3DD9B0C4-2D51-4921-8E6A-13A156ABF4F4}" sibTransId="{B56C657B-BFCB-449C-A150-9260D2CA51A4}"/>
    <dgm:cxn modelId="{CC8C1955-75A6-4ECF-8462-1943A9A25004}" type="presOf" srcId="{BD546B76-0E5B-4D58-A951-DAAE69C2DEEB}" destId="{FC2B9586-DFCF-4028-B89E-7D4802896887}" srcOrd="0" destOrd="0" presId="urn:microsoft.com/office/officeart/2018/2/layout/IconVerticalSolidList"/>
    <dgm:cxn modelId="{356D8E81-47DA-4F9C-BFE5-F1213E0E8340}" type="presOf" srcId="{F55D420E-3412-4792-A3D6-1610B417C84D}" destId="{19AC1AEE-A55F-4361-914C-3289AC2A6E57}" srcOrd="0" destOrd="0" presId="urn:microsoft.com/office/officeart/2018/2/layout/IconVerticalSolidList"/>
    <dgm:cxn modelId="{F01FB38A-3008-4A4D-A360-A75EAFDB3AC7}" srcId="{CB0F1807-0349-41AA-A428-B3DF4295F2BD}" destId="{814BC1D1-CB2D-460A-ABAC-46B4B10AEEFB}" srcOrd="4" destOrd="0" parTransId="{AD894AE1-3DBA-4536-A266-AE415334E367}" sibTransId="{D5F0BAFA-2DB9-4E3E-9882-076BA9B9BFC6}"/>
    <dgm:cxn modelId="{E7E2458B-0F86-48B9-A964-56E8834E25F7}" type="presOf" srcId="{CB0F1807-0349-41AA-A428-B3DF4295F2BD}" destId="{5A14CA2A-DDE0-4599-BDBC-0D9388184708}" srcOrd="0" destOrd="0" presId="urn:microsoft.com/office/officeart/2018/2/layout/IconVerticalSolidList"/>
    <dgm:cxn modelId="{9C1AC992-DFE4-4888-B2CF-E93F245A1DA4}" srcId="{CB0F1807-0349-41AA-A428-B3DF4295F2BD}" destId="{6C899979-C907-4BAE-ABF7-5085B5030E84}" srcOrd="0" destOrd="0" parTransId="{9B76C8E2-9DC0-4259-AD62-D330B6C454E5}" sibTransId="{C5E4B1CF-4AFC-42D4-A8A3-890B462DCB72}"/>
    <dgm:cxn modelId="{955A7CB3-8C3D-42E0-9D45-68B22E6DAB64}" type="presOf" srcId="{1BF18EE0-4BE5-4C56-ABC6-3C84EEF9ED9A}" destId="{BD88F51E-548C-4B5E-AE63-BE9ACD944EA0}" srcOrd="0" destOrd="0" presId="urn:microsoft.com/office/officeart/2018/2/layout/IconVerticalSolidList"/>
    <dgm:cxn modelId="{DD6C31EA-A96F-4EB2-8CCF-968391CD3F31}" type="presOf" srcId="{814BC1D1-CB2D-460A-ABAC-46B4B10AEEFB}" destId="{C6E0B49F-7FE8-4720-B3C6-58F289D0DDA5}" srcOrd="0" destOrd="0" presId="urn:microsoft.com/office/officeart/2018/2/layout/IconVerticalSolidList"/>
    <dgm:cxn modelId="{303F7A56-5E59-4E19-911E-F5BB6DC53A1F}" type="presParOf" srcId="{5A14CA2A-DDE0-4599-BDBC-0D9388184708}" destId="{3526A892-9B4B-4DE7-95ED-254E684E04E8}" srcOrd="0" destOrd="0" presId="urn:microsoft.com/office/officeart/2018/2/layout/IconVerticalSolidList"/>
    <dgm:cxn modelId="{8284A1D1-1E5B-435B-8EA1-D52E2BF10ABB}" type="presParOf" srcId="{3526A892-9B4B-4DE7-95ED-254E684E04E8}" destId="{521077B0-8314-4DD4-B132-CF29AA67F086}" srcOrd="0" destOrd="0" presId="urn:microsoft.com/office/officeart/2018/2/layout/IconVerticalSolidList"/>
    <dgm:cxn modelId="{13AAD479-A5F8-465D-AA68-1F8A4D66B211}" type="presParOf" srcId="{3526A892-9B4B-4DE7-95ED-254E684E04E8}" destId="{E4216249-0D86-48BA-AEBB-E11A327D67A5}" srcOrd="1" destOrd="0" presId="urn:microsoft.com/office/officeart/2018/2/layout/IconVerticalSolidList"/>
    <dgm:cxn modelId="{7AD832BC-D6D6-49F4-9B2F-18C88B2AAF95}" type="presParOf" srcId="{3526A892-9B4B-4DE7-95ED-254E684E04E8}" destId="{2D99AD67-47DC-40FC-B86B-725BC594D74D}" srcOrd="2" destOrd="0" presId="urn:microsoft.com/office/officeart/2018/2/layout/IconVerticalSolidList"/>
    <dgm:cxn modelId="{83C46C52-6AF7-4C8A-9FDA-869667C2FFA7}" type="presParOf" srcId="{3526A892-9B4B-4DE7-95ED-254E684E04E8}" destId="{BEFC32F7-C408-4BE6-873A-ADA1E5AC7EAF}" srcOrd="3" destOrd="0" presId="urn:microsoft.com/office/officeart/2018/2/layout/IconVerticalSolidList"/>
    <dgm:cxn modelId="{5574C278-E930-44B9-90B9-83A8AC51D914}" type="presParOf" srcId="{5A14CA2A-DDE0-4599-BDBC-0D9388184708}" destId="{936D6DDC-33DF-402E-ADE0-9170CFF380FF}" srcOrd="1" destOrd="0" presId="urn:microsoft.com/office/officeart/2018/2/layout/IconVerticalSolidList"/>
    <dgm:cxn modelId="{B0DEE1FC-3275-4C1E-8304-A68A95030185}" type="presParOf" srcId="{5A14CA2A-DDE0-4599-BDBC-0D9388184708}" destId="{611C63BE-5752-4145-BE9B-F09B43573AE3}" srcOrd="2" destOrd="0" presId="urn:microsoft.com/office/officeart/2018/2/layout/IconVerticalSolidList"/>
    <dgm:cxn modelId="{B6485D64-5CE2-460F-BD58-51CA6D057BD1}" type="presParOf" srcId="{611C63BE-5752-4145-BE9B-F09B43573AE3}" destId="{E658A593-BB62-4C8B-98D4-45B72E13EF5B}" srcOrd="0" destOrd="0" presId="urn:microsoft.com/office/officeart/2018/2/layout/IconVerticalSolidList"/>
    <dgm:cxn modelId="{BA4260CF-9A09-4C59-B48F-87198D6C82EF}" type="presParOf" srcId="{611C63BE-5752-4145-BE9B-F09B43573AE3}" destId="{5017321D-E4F4-49E2-8006-87E732CFACA0}" srcOrd="1" destOrd="0" presId="urn:microsoft.com/office/officeart/2018/2/layout/IconVerticalSolidList"/>
    <dgm:cxn modelId="{EFD7AD2B-EF62-466F-9E56-F6C4C3A3CBBA}" type="presParOf" srcId="{611C63BE-5752-4145-BE9B-F09B43573AE3}" destId="{0A5F070A-B66E-4AA7-BD6D-37F089A3ABB0}" srcOrd="2" destOrd="0" presId="urn:microsoft.com/office/officeart/2018/2/layout/IconVerticalSolidList"/>
    <dgm:cxn modelId="{B618F420-2C83-4255-9030-34303F5FE06D}" type="presParOf" srcId="{611C63BE-5752-4145-BE9B-F09B43573AE3}" destId="{19AC1AEE-A55F-4361-914C-3289AC2A6E57}" srcOrd="3" destOrd="0" presId="urn:microsoft.com/office/officeart/2018/2/layout/IconVerticalSolidList"/>
    <dgm:cxn modelId="{522EE097-FD10-4364-BAE9-991FE70530A6}" type="presParOf" srcId="{5A14CA2A-DDE0-4599-BDBC-0D9388184708}" destId="{A2048960-B46E-4D86-AB5B-A0F09C351603}" srcOrd="3" destOrd="0" presId="urn:microsoft.com/office/officeart/2018/2/layout/IconVerticalSolidList"/>
    <dgm:cxn modelId="{370F3611-B56A-4DD0-9E73-1AEAD1CF39BC}" type="presParOf" srcId="{5A14CA2A-DDE0-4599-BDBC-0D9388184708}" destId="{A04327B9-C81A-456D-BABA-D61DE835A289}" srcOrd="4" destOrd="0" presId="urn:microsoft.com/office/officeart/2018/2/layout/IconVerticalSolidList"/>
    <dgm:cxn modelId="{DDA0B41A-9245-46A0-867C-7391DCEB7AE2}" type="presParOf" srcId="{A04327B9-C81A-456D-BABA-D61DE835A289}" destId="{7C189A50-402A-45F8-9E34-4ED11750C153}" srcOrd="0" destOrd="0" presId="urn:microsoft.com/office/officeart/2018/2/layout/IconVerticalSolidList"/>
    <dgm:cxn modelId="{A9BAD24D-D523-42EF-895D-522208D6F8DE}" type="presParOf" srcId="{A04327B9-C81A-456D-BABA-D61DE835A289}" destId="{D29C54D9-4C16-4EA8-8C20-E44466C99714}" srcOrd="1" destOrd="0" presId="urn:microsoft.com/office/officeart/2018/2/layout/IconVerticalSolidList"/>
    <dgm:cxn modelId="{AA8DC83E-5C7A-49F2-9EF1-0234DDB960E2}" type="presParOf" srcId="{A04327B9-C81A-456D-BABA-D61DE835A289}" destId="{832F0383-1C13-43AE-B640-B859F9A08B42}" srcOrd="2" destOrd="0" presId="urn:microsoft.com/office/officeart/2018/2/layout/IconVerticalSolidList"/>
    <dgm:cxn modelId="{B48F9F11-37D1-4806-A7D0-A3869C280164}" type="presParOf" srcId="{A04327B9-C81A-456D-BABA-D61DE835A289}" destId="{FC2B9586-DFCF-4028-B89E-7D4802896887}" srcOrd="3" destOrd="0" presId="urn:microsoft.com/office/officeart/2018/2/layout/IconVerticalSolidList"/>
    <dgm:cxn modelId="{885FB84E-E831-421D-8FA9-B39CFA51A7FE}" type="presParOf" srcId="{5A14CA2A-DDE0-4599-BDBC-0D9388184708}" destId="{79B171E3-F9A2-47D2-A017-13183799132A}" srcOrd="5" destOrd="0" presId="urn:microsoft.com/office/officeart/2018/2/layout/IconVerticalSolidList"/>
    <dgm:cxn modelId="{0FB7C177-F023-447E-A136-0F8A146B8A2C}" type="presParOf" srcId="{5A14CA2A-DDE0-4599-BDBC-0D9388184708}" destId="{999A3756-6E67-4A98-A1FD-B5747BFF5A2B}" srcOrd="6" destOrd="0" presId="urn:microsoft.com/office/officeart/2018/2/layout/IconVerticalSolidList"/>
    <dgm:cxn modelId="{225BBD09-99F4-4D46-B5CB-92AB0C4F19E8}" type="presParOf" srcId="{999A3756-6E67-4A98-A1FD-B5747BFF5A2B}" destId="{EBFF6E6D-5D5E-401E-9F06-B50A04DA843B}" srcOrd="0" destOrd="0" presId="urn:microsoft.com/office/officeart/2018/2/layout/IconVerticalSolidList"/>
    <dgm:cxn modelId="{9D977073-05E0-419E-8583-380D52354AF4}" type="presParOf" srcId="{999A3756-6E67-4A98-A1FD-B5747BFF5A2B}" destId="{8B5E82E2-4AD0-4ED9-88C1-F2860F313E44}" srcOrd="1" destOrd="0" presId="urn:microsoft.com/office/officeart/2018/2/layout/IconVerticalSolidList"/>
    <dgm:cxn modelId="{1AE82DF2-49D1-4EEF-86A0-2C0BB4569EB6}" type="presParOf" srcId="{999A3756-6E67-4A98-A1FD-B5747BFF5A2B}" destId="{40554B0B-CF86-4691-A0E7-F5973E2E5900}" srcOrd="2" destOrd="0" presId="urn:microsoft.com/office/officeart/2018/2/layout/IconVerticalSolidList"/>
    <dgm:cxn modelId="{5F6E5DF2-4520-431E-8008-4E4EE570BDFB}" type="presParOf" srcId="{999A3756-6E67-4A98-A1FD-B5747BFF5A2B}" destId="{FC88FAA0-4728-4403-A5F4-4C7270CFC833}" srcOrd="3" destOrd="0" presId="urn:microsoft.com/office/officeart/2018/2/layout/IconVerticalSolidList"/>
    <dgm:cxn modelId="{E24FFA7D-1579-41A2-9FF2-D8ED008E68E8}" type="presParOf" srcId="{5A14CA2A-DDE0-4599-BDBC-0D9388184708}" destId="{B2FA609E-DA4D-470F-BDF3-FF55078F5D0E}" srcOrd="7" destOrd="0" presId="urn:microsoft.com/office/officeart/2018/2/layout/IconVerticalSolidList"/>
    <dgm:cxn modelId="{DD10BD33-2A5F-463A-8EC6-8C4322EADE03}" type="presParOf" srcId="{5A14CA2A-DDE0-4599-BDBC-0D9388184708}" destId="{391EAB20-802C-461C-9B3B-E8BB550CBA4D}" srcOrd="8" destOrd="0" presId="urn:microsoft.com/office/officeart/2018/2/layout/IconVerticalSolidList"/>
    <dgm:cxn modelId="{60352AC8-E8A9-47D5-B00C-5A8697190CD0}" type="presParOf" srcId="{391EAB20-802C-461C-9B3B-E8BB550CBA4D}" destId="{130A9A8B-23AA-4F29-B731-C56554A1CF80}" srcOrd="0" destOrd="0" presId="urn:microsoft.com/office/officeart/2018/2/layout/IconVerticalSolidList"/>
    <dgm:cxn modelId="{84A1327A-FDF1-4C03-B92A-7C927412C510}" type="presParOf" srcId="{391EAB20-802C-461C-9B3B-E8BB550CBA4D}" destId="{CD661E06-BB2B-4A91-B163-BD0D8673FCE2}" srcOrd="1" destOrd="0" presId="urn:microsoft.com/office/officeart/2018/2/layout/IconVerticalSolidList"/>
    <dgm:cxn modelId="{548CF44E-18FE-4223-B89E-901C60A64D27}" type="presParOf" srcId="{391EAB20-802C-461C-9B3B-E8BB550CBA4D}" destId="{DDF0216B-3CD2-4C22-9B2F-78F0A24DCE93}" srcOrd="2" destOrd="0" presId="urn:microsoft.com/office/officeart/2018/2/layout/IconVerticalSolidList"/>
    <dgm:cxn modelId="{F49312A6-0E90-47CE-8E3A-E0B5964CDFA8}" type="presParOf" srcId="{391EAB20-802C-461C-9B3B-E8BB550CBA4D}" destId="{C6E0B49F-7FE8-4720-B3C6-58F289D0DDA5}" srcOrd="3" destOrd="0" presId="urn:microsoft.com/office/officeart/2018/2/layout/IconVerticalSolidList"/>
    <dgm:cxn modelId="{9AE3D8F9-9CE9-454C-B58E-A7F7DAC83349}" type="presParOf" srcId="{5A14CA2A-DDE0-4599-BDBC-0D9388184708}" destId="{40B7C5F4-3157-4B5B-9492-88C84BF4B45D}" srcOrd="9" destOrd="0" presId="urn:microsoft.com/office/officeart/2018/2/layout/IconVerticalSolidList"/>
    <dgm:cxn modelId="{E75AF0ED-560E-4EBF-9165-E7FED59507DF}" type="presParOf" srcId="{5A14CA2A-DDE0-4599-BDBC-0D9388184708}" destId="{B33269F9-E0B1-499D-B08C-24675432772D}" srcOrd="10" destOrd="0" presId="urn:microsoft.com/office/officeart/2018/2/layout/IconVerticalSolidList"/>
    <dgm:cxn modelId="{FBAC9F6C-5C27-4556-B7D9-554D13EE121A}" type="presParOf" srcId="{B33269F9-E0B1-499D-B08C-24675432772D}" destId="{91962289-6145-4802-A3D5-C932A182356A}" srcOrd="0" destOrd="0" presId="urn:microsoft.com/office/officeart/2018/2/layout/IconVerticalSolidList"/>
    <dgm:cxn modelId="{638B4998-00D5-442B-BF8E-5D6620D08C06}" type="presParOf" srcId="{B33269F9-E0B1-499D-B08C-24675432772D}" destId="{40215CF9-46DD-4BCE-9658-B93D8975F5DC}" srcOrd="1" destOrd="0" presId="urn:microsoft.com/office/officeart/2018/2/layout/IconVerticalSolidList"/>
    <dgm:cxn modelId="{E9B3FF4F-1C3D-4366-9B86-12C944BB43B4}" type="presParOf" srcId="{B33269F9-E0B1-499D-B08C-24675432772D}" destId="{D2B19579-3B94-4C0A-90C2-F40F53347331}" srcOrd="2" destOrd="0" presId="urn:microsoft.com/office/officeart/2018/2/layout/IconVerticalSolidList"/>
    <dgm:cxn modelId="{0665A0CF-CB5E-4F86-8F11-3D7D5F59EDC1}" type="presParOf" srcId="{B33269F9-E0B1-499D-B08C-24675432772D}" destId="{BD88F51E-548C-4B5E-AE63-BE9ACD944EA0}"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C3DBC8-DEA6-4C14-AABF-2B8F6169B8D8}"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7C7BFB21-15CB-4E27-8139-C790BCC3D40D}">
      <dgm:prSet custT="1"/>
      <dgm:spPr/>
      <dgm:t>
        <a:bodyPr/>
        <a:lstStyle/>
        <a:p>
          <a:r>
            <a:rPr lang="en-GB" sz="2200" dirty="0">
              <a:solidFill>
                <a:schemeClr val="tx1"/>
              </a:solidFill>
            </a:rPr>
            <a:t>Reducing our overall carbon emissions to nearly zero</a:t>
          </a:r>
          <a:endParaRPr lang="en-US" sz="2200" dirty="0">
            <a:solidFill>
              <a:schemeClr val="tx1"/>
            </a:solidFill>
          </a:endParaRPr>
        </a:p>
      </dgm:t>
    </dgm:pt>
    <dgm:pt modelId="{8F980E51-3DF7-4A94-89F3-027992D6AEF7}" type="parTrans" cxnId="{27707AFC-AE0A-483C-82CE-2B6A083B5818}">
      <dgm:prSet/>
      <dgm:spPr/>
      <dgm:t>
        <a:bodyPr/>
        <a:lstStyle/>
        <a:p>
          <a:endParaRPr lang="en-US">
            <a:solidFill>
              <a:schemeClr val="tx1"/>
            </a:solidFill>
          </a:endParaRPr>
        </a:p>
      </dgm:t>
    </dgm:pt>
    <dgm:pt modelId="{67552CFF-28FB-45E1-A4F9-E0A4DAE02D54}" type="sibTrans" cxnId="{27707AFC-AE0A-483C-82CE-2B6A083B5818}">
      <dgm:prSet/>
      <dgm:spPr/>
      <dgm:t>
        <a:bodyPr/>
        <a:lstStyle/>
        <a:p>
          <a:endParaRPr lang="en-US">
            <a:solidFill>
              <a:schemeClr val="tx1"/>
            </a:solidFill>
          </a:endParaRPr>
        </a:p>
      </dgm:t>
    </dgm:pt>
    <dgm:pt modelId="{1FF58974-EAF8-4FC9-8ECC-2AF169551BAC}">
      <dgm:prSet custT="1"/>
      <dgm:spPr/>
      <dgm:t>
        <a:bodyPr/>
        <a:lstStyle/>
        <a:p>
          <a:r>
            <a:rPr lang="en-GB" sz="2200" dirty="0">
              <a:solidFill>
                <a:schemeClr val="tx1"/>
              </a:solidFill>
            </a:rPr>
            <a:t>Making more renewable energy than we need and supply it to others </a:t>
          </a:r>
          <a:endParaRPr lang="en-US" sz="2200" dirty="0">
            <a:solidFill>
              <a:schemeClr val="tx1"/>
            </a:solidFill>
          </a:endParaRPr>
        </a:p>
      </dgm:t>
    </dgm:pt>
    <dgm:pt modelId="{0C85B8CA-EEB5-4BD5-820C-37D5320B2336}" type="parTrans" cxnId="{868A46F2-8736-45F4-A7D1-AFF3F99B1427}">
      <dgm:prSet/>
      <dgm:spPr/>
      <dgm:t>
        <a:bodyPr/>
        <a:lstStyle/>
        <a:p>
          <a:endParaRPr lang="en-US">
            <a:solidFill>
              <a:schemeClr val="tx1"/>
            </a:solidFill>
          </a:endParaRPr>
        </a:p>
      </dgm:t>
    </dgm:pt>
    <dgm:pt modelId="{236B1908-4A6E-40E9-A996-3F0148F73B10}" type="sibTrans" cxnId="{868A46F2-8736-45F4-A7D1-AFF3F99B1427}">
      <dgm:prSet/>
      <dgm:spPr/>
      <dgm:t>
        <a:bodyPr/>
        <a:lstStyle/>
        <a:p>
          <a:endParaRPr lang="en-US">
            <a:solidFill>
              <a:schemeClr val="tx1"/>
            </a:solidFill>
          </a:endParaRPr>
        </a:p>
      </dgm:t>
    </dgm:pt>
    <dgm:pt modelId="{CD7E7331-8C0E-4EEF-814B-C0DF39409365}">
      <dgm:prSet custT="1"/>
      <dgm:spPr/>
      <dgm:t>
        <a:bodyPr/>
        <a:lstStyle/>
        <a:p>
          <a:r>
            <a:rPr lang="en-GB" sz="2200" dirty="0">
              <a:solidFill>
                <a:schemeClr val="tx1"/>
              </a:solidFill>
            </a:rPr>
            <a:t>For now, we don’t think Leicester can reduce it’s carbon emissions to zero but we can do our best to get as close to zero as possible </a:t>
          </a:r>
          <a:endParaRPr lang="en-US" sz="2200" dirty="0">
            <a:solidFill>
              <a:schemeClr val="tx1"/>
            </a:solidFill>
          </a:endParaRPr>
        </a:p>
      </dgm:t>
    </dgm:pt>
    <dgm:pt modelId="{4E77EFE3-EBEC-4DBD-B68C-D879AE81276B}" type="parTrans" cxnId="{38EA4230-2AAE-4C72-B657-276D7B5BAB73}">
      <dgm:prSet/>
      <dgm:spPr/>
      <dgm:t>
        <a:bodyPr/>
        <a:lstStyle/>
        <a:p>
          <a:endParaRPr lang="en-US">
            <a:solidFill>
              <a:schemeClr val="tx1"/>
            </a:solidFill>
          </a:endParaRPr>
        </a:p>
      </dgm:t>
    </dgm:pt>
    <dgm:pt modelId="{A71300BA-74B7-4A6C-BEFF-AF3937744A0F}" type="sibTrans" cxnId="{38EA4230-2AAE-4C72-B657-276D7B5BAB73}">
      <dgm:prSet/>
      <dgm:spPr/>
      <dgm:t>
        <a:bodyPr/>
        <a:lstStyle/>
        <a:p>
          <a:endParaRPr lang="en-US">
            <a:solidFill>
              <a:schemeClr val="tx1"/>
            </a:solidFill>
          </a:endParaRPr>
        </a:p>
      </dgm:t>
    </dgm:pt>
    <dgm:pt modelId="{A3AA372C-1A89-4134-ADB8-379355A4C396}">
      <dgm:prSet custT="1"/>
      <dgm:spPr/>
      <dgm:t>
        <a:bodyPr/>
        <a:lstStyle/>
        <a:p>
          <a:r>
            <a:rPr lang="en-GB" sz="2200" dirty="0">
              <a:solidFill>
                <a:schemeClr val="tx1"/>
              </a:solidFill>
            </a:rPr>
            <a:t>Offsetting some emissions that will be very hard to stop completely</a:t>
          </a:r>
        </a:p>
      </dgm:t>
    </dgm:pt>
    <dgm:pt modelId="{53698EA0-3078-4C9A-B6F4-6A09E7D90A81}" type="parTrans" cxnId="{8059A24D-6E1F-45CB-B640-2D7ECA0499A9}">
      <dgm:prSet/>
      <dgm:spPr/>
      <dgm:t>
        <a:bodyPr/>
        <a:lstStyle/>
        <a:p>
          <a:endParaRPr lang="en-GB">
            <a:solidFill>
              <a:schemeClr val="tx1"/>
            </a:solidFill>
          </a:endParaRPr>
        </a:p>
      </dgm:t>
    </dgm:pt>
    <dgm:pt modelId="{D03AFAD8-69F2-4EEA-9B43-7C54C551C3CA}" type="sibTrans" cxnId="{8059A24D-6E1F-45CB-B640-2D7ECA0499A9}">
      <dgm:prSet/>
      <dgm:spPr/>
      <dgm:t>
        <a:bodyPr/>
        <a:lstStyle/>
        <a:p>
          <a:endParaRPr lang="en-GB">
            <a:solidFill>
              <a:schemeClr val="tx1"/>
            </a:solidFill>
          </a:endParaRPr>
        </a:p>
      </dgm:t>
    </dgm:pt>
    <dgm:pt modelId="{64332E82-6948-44C7-8257-DA98DF6DA47C}">
      <dgm:prSet custT="1"/>
      <dgm:spPr/>
      <dgm:t>
        <a:bodyPr/>
        <a:lstStyle/>
        <a:p>
          <a:r>
            <a:rPr lang="en-GB" sz="2200" dirty="0">
              <a:solidFill>
                <a:schemeClr val="tx1"/>
              </a:solidFill>
            </a:rPr>
            <a:t>The term ‘carbon neutral’ can be used for a whole city or a part of it such as a building or an organisation</a:t>
          </a:r>
        </a:p>
      </dgm:t>
    </dgm:pt>
    <dgm:pt modelId="{29BBE72D-4C14-463B-98F8-3C92B6403235}" type="parTrans" cxnId="{7CB1A2C1-C1CE-4933-AA82-ACE21C0090F8}">
      <dgm:prSet/>
      <dgm:spPr/>
      <dgm:t>
        <a:bodyPr/>
        <a:lstStyle/>
        <a:p>
          <a:endParaRPr lang="en-GB">
            <a:solidFill>
              <a:schemeClr val="tx1"/>
            </a:solidFill>
          </a:endParaRPr>
        </a:p>
      </dgm:t>
    </dgm:pt>
    <dgm:pt modelId="{875C1128-9CC8-48A5-986B-C3F7BCCE1B20}" type="sibTrans" cxnId="{7CB1A2C1-C1CE-4933-AA82-ACE21C0090F8}">
      <dgm:prSet/>
      <dgm:spPr/>
      <dgm:t>
        <a:bodyPr/>
        <a:lstStyle/>
        <a:p>
          <a:endParaRPr lang="en-GB">
            <a:solidFill>
              <a:schemeClr val="tx1"/>
            </a:solidFill>
          </a:endParaRPr>
        </a:p>
      </dgm:t>
    </dgm:pt>
    <dgm:pt modelId="{C22C68D7-FC7F-4AD8-A70D-D4E161D5966D}" type="pres">
      <dgm:prSet presAssocID="{BFC3DBC8-DEA6-4C14-AABF-2B8F6169B8D8}" presName="diagram" presStyleCnt="0">
        <dgm:presLayoutVars>
          <dgm:dir/>
          <dgm:resizeHandles val="exact"/>
        </dgm:presLayoutVars>
      </dgm:prSet>
      <dgm:spPr/>
    </dgm:pt>
    <dgm:pt modelId="{16442173-6884-4097-A14D-09C23144658D}" type="pres">
      <dgm:prSet presAssocID="{7C7BFB21-15CB-4E27-8139-C790BCC3D40D}" presName="node" presStyleLbl="node1" presStyleIdx="0" presStyleCnt="5">
        <dgm:presLayoutVars>
          <dgm:bulletEnabled val="1"/>
        </dgm:presLayoutVars>
      </dgm:prSet>
      <dgm:spPr/>
    </dgm:pt>
    <dgm:pt modelId="{36DA8A9A-5935-4CDB-90B2-9E79F980109D}" type="pres">
      <dgm:prSet presAssocID="{67552CFF-28FB-45E1-A4F9-E0A4DAE02D54}" presName="sibTrans" presStyleCnt="0"/>
      <dgm:spPr/>
    </dgm:pt>
    <dgm:pt modelId="{D511EED1-AEB4-429A-8919-86FFA0A9A18A}" type="pres">
      <dgm:prSet presAssocID="{A3AA372C-1A89-4134-ADB8-379355A4C396}" presName="node" presStyleLbl="node1" presStyleIdx="1" presStyleCnt="5">
        <dgm:presLayoutVars>
          <dgm:bulletEnabled val="1"/>
        </dgm:presLayoutVars>
      </dgm:prSet>
      <dgm:spPr/>
    </dgm:pt>
    <dgm:pt modelId="{4A5DA633-49E9-457C-88D3-5A41E41C0E9E}" type="pres">
      <dgm:prSet presAssocID="{D03AFAD8-69F2-4EEA-9B43-7C54C551C3CA}" presName="sibTrans" presStyleCnt="0"/>
      <dgm:spPr/>
    </dgm:pt>
    <dgm:pt modelId="{4FE59F3A-544B-4933-BA06-FF796DC90BFE}" type="pres">
      <dgm:prSet presAssocID="{1FF58974-EAF8-4FC9-8ECC-2AF169551BAC}" presName="node" presStyleLbl="node1" presStyleIdx="2" presStyleCnt="5">
        <dgm:presLayoutVars>
          <dgm:bulletEnabled val="1"/>
        </dgm:presLayoutVars>
      </dgm:prSet>
      <dgm:spPr/>
    </dgm:pt>
    <dgm:pt modelId="{84D53CCF-65B9-4C7B-A8B1-D50EEA1E144B}" type="pres">
      <dgm:prSet presAssocID="{236B1908-4A6E-40E9-A996-3F0148F73B10}" presName="sibTrans" presStyleCnt="0"/>
      <dgm:spPr/>
    </dgm:pt>
    <dgm:pt modelId="{64BC2927-E3AA-4DCC-9C67-95718C736CDC}" type="pres">
      <dgm:prSet presAssocID="{64332E82-6948-44C7-8257-DA98DF6DA47C}" presName="node" presStyleLbl="node1" presStyleIdx="3" presStyleCnt="5">
        <dgm:presLayoutVars>
          <dgm:bulletEnabled val="1"/>
        </dgm:presLayoutVars>
      </dgm:prSet>
      <dgm:spPr/>
    </dgm:pt>
    <dgm:pt modelId="{B1E54083-47B2-4C66-B70E-087DAA989643}" type="pres">
      <dgm:prSet presAssocID="{875C1128-9CC8-48A5-986B-C3F7BCCE1B20}" presName="sibTrans" presStyleCnt="0"/>
      <dgm:spPr/>
    </dgm:pt>
    <dgm:pt modelId="{C51A7FA1-17D0-47B3-8947-A178836B8838}" type="pres">
      <dgm:prSet presAssocID="{CD7E7331-8C0E-4EEF-814B-C0DF39409365}" presName="node" presStyleLbl="node1" presStyleIdx="4" presStyleCnt="5" custScaleX="207563">
        <dgm:presLayoutVars>
          <dgm:bulletEnabled val="1"/>
        </dgm:presLayoutVars>
      </dgm:prSet>
      <dgm:spPr/>
    </dgm:pt>
  </dgm:ptLst>
  <dgm:cxnLst>
    <dgm:cxn modelId="{AE85EF00-5E92-4AAA-9668-6F95B46185A4}" type="presOf" srcId="{64332E82-6948-44C7-8257-DA98DF6DA47C}" destId="{64BC2927-E3AA-4DCC-9C67-95718C736CDC}" srcOrd="0" destOrd="0" presId="urn:microsoft.com/office/officeart/2005/8/layout/default"/>
    <dgm:cxn modelId="{618F4402-7167-49B5-9D16-4EBDE7775EC0}" type="presOf" srcId="{A3AA372C-1A89-4134-ADB8-379355A4C396}" destId="{D511EED1-AEB4-429A-8919-86FFA0A9A18A}" srcOrd="0" destOrd="0" presId="urn:microsoft.com/office/officeart/2005/8/layout/default"/>
    <dgm:cxn modelId="{38EA4230-2AAE-4C72-B657-276D7B5BAB73}" srcId="{BFC3DBC8-DEA6-4C14-AABF-2B8F6169B8D8}" destId="{CD7E7331-8C0E-4EEF-814B-C0DF39409365}" srcOrd="4" destOrd="0" parTransId="{4E77EFE3-EBEC-4DBD-B68C-D879AE81276B}" sibTransId="{A71300BA-74B7-4A6C-BEFF-AF3937744A0F}"/>
    <dgm:cxn modelId="{79F5FE3A-63C9-47A6-886C-C884DE7ECF9F}" type="presOf" srcId="{CD7E7331-8C0E-4EEF-814B-C0DF39409365}" destId="{C51A7FA1-17D0-47B3-8947-A178836B8838}" srcOrd="0" destOrd="0" presId="urn:microsoft.com/office/officeart/2005/8/layout/default"/>
    <dgm:cxn modelId="{3854924D-5138-45AB-B1DD-AE2594565833}" type="presOf" srcId="{7C7BFB21-15CB-4E27-8139-C790BCC3D40D}" destId="{16442173-6884-4097-A14D-09C23144658D}" srcOrd="0" destOrd="0" presId="urn:microsoft.com/office/officeart/2005/8/layout/default"/>
    <dgm:cxn modelId="{8059A24D-6E1F-45CB-B640-2D7ECA0499A9}" srcId="{BFC3DBC8-DEA6-4C14-AABF-2B8F6169B8D8}" destId="{A3AA372C-1A89-4134-ADB8-379355A4C396}" srcOrd="1" destOrd="0" parTransId="{53698EA0-3078-4C9A-B6F4-6A09E7D90A81}" sibTransId="{D03AFAD8-69F2-4EEA-9B43-7C54C551C3CA}"/>
    <dgm:cxn modelId="{AF1C4E52-CCDC-47D2-BD88-8FCA455DECB2}" type="presOf" srcId="{1FF58974-EAF8-4FC9-8ECC-2AF169551BAC}" destId="{4FE59F3A-544B-4933-BA06-FF796DC90BFE}" srcOrd="0" destOrd="0" presId="urn:microsoft.com/office/officeart/2005/8/layout/default"/>
    <dgm:cxn modelId="{CA8E5A8C-E7D0-4D2C-8EFC-3B0B78F259DF}" type="presOf" srcId="{BFC3DBC8-DEA6-4C14-AABF-2B8F6169B8D8}" destId="{C22C68D7-FC7F-4AD8-A70D-D4E161D5966D}" srcOrd="0" destOrd="0" presId="urn:microsoft.com/office/officeart/2005/8/layout/default"/>
    <dgm:cxn modelId="{7CB1A2C1-C1CE-4933-AA82-ACE21C0090F8}" srcId="{BFC3DBC8-DEA6-4C14-AABF-2B8F6169B8D8}" destId="{64332E82-6948-44C7-8257-DA98DF6DA47C}" srcOrd="3" destOrd="0" parTransId="{29BBE72D-4C14-463B-98F8-3C92B6403235}" sibTransId="{875C1128-9CC8-48A5-986B-C3F7BCCE1B20}"/>
    <dgm:cxn modelId="{868A46F2-8736-45F4-A7D1-AFF3F99B1427}" srcId="{BFC3DBC8-DEA6-4C14-AABF-2B8F6169B8D8}" destId="{1FF58974-EAF8-4FC9-8ECC-2AF169551BAC}" srcOrd="2" destOrd="0" parTransId="{0C85B8CA-EEB5-4BD5-820C-37D5320B2336}" sibTransId="{236B1908-4A6E-40E9-A996-3F0148F73B10}"/>
    <dgm:cxn modelId="{27707AFC-AE0A-483C-82CE-2B6A083B5818}" srcId="{BFC3DBC8-DEA6-4C14-AABF-2B8F6169B8D8}" destId="{7C7BFB21-15CB-4E27-8139-C790BCC3D40D}" srcOrd="0" destOrd="0" parTransId="{8F980E51-3DF7-4A94-89F3-027992D6AEF7}" sibTransId="{67552CFF-28FB-45E1-A4F9-E0A4DAE02D54}"/>
    <dgm:cxn modelId="{90AB62D8-1FED-4694-94D2-4DE9C6A74787}" type="presParOf" srcId="{C22C68D7-FC7F-4AD8-A70D-D4E161D5966D}" destId="{16442173-6884-4097-A14D-09C23144658D}" srcOrd="0" destOrd="0" presId="urn:microsoft.com/office/officeart/2005/8/layout/default"/>
    <dgm:cxn modelId="{6015B1DD-D400-498F-9D88-830566675455}" type="presParOf" srcId="{C22C68D7-FC7F-4AD8-A70D-D4E161D5966D}" destId="{36DA8A9A-5935-4CDB-90B2-9E79F980109D}" srcOrd="1" destOrd="0" presId="urn:microsoft.com/office/officeart/2005/8/layout/default"/>
    <dgm:cxn modelId="{4878CBC9-FEF3-40E1-9A70-22F84AB24C75}" type="presParOf" srcId="{C22C68D7-FC7F-4AD8-A70D-D4E161D5966D}" destId="{D511EED1-AEB4-429A-8919-86FFA0A9A18A}" srcOrd="2" destOrd="0" presId="urn:microsoft.com/office/officeart/2005/8/layout/default"/>
    <dgm:cxn modelId="{0C1F26FD-8346-4212-996E-B66FB37EE84C}" type="presParOf" srcId="{C22C68D7-FC7F-4AD8-A70D-D4E161D5966D}" destId="{4A5DA633-49E9-457C-88D3-5A41E41C0E9E}" srcOrd="3" destOrd="0" presId="urn:microsoft.com/office/officeart/2005/8/layout/default"/>
    <dgm:cxn modelId="{3322C689-AB0C-431A-AD29-59D51CC9BC50}" type="presParOf" srcId="{C22C68D7-FC7F-4AD8-A70D-D4E161D5966D}" destId="{4FE59F3A-544B-4933-BA06-FF796DC90BFE}" srcOrd="4" destOrd="0" presId="urn:microsoft.com/office/officeart/2005/8/layout/default"/>
    <dgm:cxn modelId="{85BDAD3A-8044-4D89-8406-452FE16C308C}" type="presParOf" srcId="{C22C68D7-FC7F-4AD8-A70D-D4E161D5966D}" destId="{84D53CCF-65B9-4C7B-A8B1-D50EEA1E144B}" srcOrd="5" destOrd="0" presId="urn:microsoft.com/office/officeart/2005/8/layout/default"/>
    <dgm:cxn modelId="{E89829F5-92A7-4BB8-9980-48A1C27977DB}" type="presParOf" srcId="{C22C68D7-FC7F-4AD8-A70D-D4E161D5966D}" destId="{64BC2927-E3AA-4DCC-9C67-95718C736CDC}" srcOrd="6" destOrd="0" presId="urn:microsoft.com/office/officeart/2005/8/layout/default"/>
    <dgm:cxn modelId="{A68E67F2-751B-42D8-BB57-B7102D0443CE}" type="presParOf" srcId="{C22C68D7-FC7F-4AD8-A70D-D4E161D5966D}" destId="{B1E54083-47B2-4C66-B70E-087DAA989643}" srcOrd="7" destOrd="0" presId="urn:microsoft.com/office/officeart/2005/8/layout/default"/>
    <dgm:cxn modelId="{8160F681-AFE6-4C92-8BE2-847B0E2548E4}" type="presParOf" srcId="{C22C68D7-FC7F-4AD8-A70D-D4E161D5966D}" destId="{C51A7FA1-17D0-47B3-8947-A178836B8838}"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58C216B-738E-43A5-A1A7-918A6112AF2A}"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7CCCB722-47F6-46BC-AB60-118A1CD3266B}">
      <dgm:prSet/>
      <dgm:spPr/>
      <dgm:t>
        <a:bodyPr/>
        <a:lstStyle/>
        <a:p>
          <a:r>
            <a:rPr lang="en-GB">
              <a:solidFill>
                <a:schemeClr val="tx1"/>
              </a:solidFill>
            </a:rPr>
            <a:t>Do you have any comments on the vision for each theme? </a:t>
          </a:r>
          <a:endParaRPr lang="en-US">
            <a:solidFill>
              <a:schemeClr val="tx1"/>
            </a:solidFill>
          </a:endParaRPr>
        </a:p>
      </dgm:t>
    </dgm:pt>
    <dgm:pt modelId="{A84F40F0-02C7-4E75-9F31-28F02C80ED61}" type="parTrans" cxnId="{774B1A20-8E81-420F-A43F-3F207810C3D1}">
      <dgm:prSet/>
      <dgm:spPr/>
      <dgm:t>
        <a:bodyPr/>
        <a:lstStyle/>
        <a:p>
          <a:endParaRPr lang="en-US">
            <a:solidFill>
              <a:schemeClr val="tx1"/>
            </a:solidFill>
          </a:endParaRPr>
        </a:p>
      </dgm:t>
    </dgm:pt>
    <dgm:pt modelId="{60155291-46E3-4879-BE9F-18F0F7150533}" type="sibTrans" cxnId="{774B1A20-8E81-420F-A43F-3F207810C3D1}">
      <dgm:prSet/>
      <dgm:spPr/>
      <dgm:t>
        <a:bodyPr/>
        <a:lstStyle/>
        <a:p>
          <a:endParaRPr lang="en-US">
            <a:solidFill>
              <a:schemeClr val="tx1"/>
            </a:solidFill>
          </a:endParaRPr>
        </a:p>
      </dgm:t>
    </dgm:pt>
    <dgm:pt modelId="{0CF14385-0BA2-4AE6-A655-1D131C8A3D0F}">
      <dgm:prSet/>
      <dgm:spPr/>
      <dgm:t>
        <a:bodyPr/>
        <a:lstStyle/>
        <a:p>
          <a:r>
            <a:rPr lang="en-GB">
              <a:solidFill>
                <a:schemeClr val="tx1"/>
              </a:solidFill>
            </a:rPr>
            <a:t>Which actions ones are most important? </a:t>
          </a:r>
          <a:endParaRPr lang="en-US">
            <a:solidFill>
              <a:schemeClr val="tx1"/>
            </a:solidFill>
          </a:endParaRPr>
        </a:p>
      </dgm:t>
    </dgm:pt>
    <dgm:pt modelId="{4F1463D6-F676-4C6E-BE76-90E09EC213DA}" type="parTrans" cxnId="{8050F2CB-988E-43A2-8AB7-126167D55A28}">
      <dgm:prSet/>
      <dgm:spPr/>
      <dgm:t>
        <a:bodyPr/>
        <a:lstStyle/>
        <a:p>
          <a:endParaRPr lang="en-US">
            <a:solidFill>
              <a:schemeClr val="tx1"/>
            </a:solidFill>
          </a:endParaRPr>
        </a:p>
      </dgm:t>
    </dgm:pt>
    <dgm:pt modelId="{D2C592DD-9CE4-4531-BF59-B6F9149E5A62}" type="sibTrans" cxnId="{8050F2CB-988E-43A2-8AB7-126167D55A28}">
      <dgm:prSet/>
      <dgm:spPr/>
      <dgm:t>
        <a:bodyPr/>
        <a:lstStyle/>
        <a:p>
          <a:endParaRPr lang="en-US">
            <a:solidFill>
              <a:schemeClr val="tx1"/>
            </a:solidFill>
          </a:endParaRPr>
        </a:p>
      </dgm:t>
    </dgm:pt>
    <dgm:pt modelId="{6A8FA5D6-1CE1-45D4-9772-28A0A6A09401}">
      <dgm:prSet/>
      <dgm:spPr/>
      <dgm:t>
        <a:bodyPr/>
        <a:lstStyle/>
        <a:p>
          <a:r>
            <a:rPr lang="en-GB">
              <a:solidFill>
                <a:schemeClr val="tx1"/>
              </a:solidFill>
            </a:rPr>
            <a:t>Are there any actions that you don’t support? If so, why?</a:t>
          </a:r>
          <a:endParaRPr lang="en-US">
            <a:solidFill>
              <a:schemeClr val="tx1"/>
            </a:solidFill>
          </a:endParaRPr>
        </a:p>
      </dgm:t>
    </dgm:pt>
    <dgm:pt modelId="{3E376DC3-C622-48C6-B180-2E4BEAB509C6}" type="parTrans" cxnId="{9F2CB344-DC55-4B44-B478-28E64807F5FC}">
      <dgm:prSet/>
      <dgm:spPr/>
      <dgm:t>
        <a:bodyPr/>
        <a:lstStyle/>
        <a:p>
          <a:endParaRPr lang="en-US">
            <a:solidFill>
              <a:schemeClr val="tx1"/>
            </a:solidFill>
          </a:endParaRPr>
        </a:p>
      </dgm:t>
    </dgm:pt>
    <dgm:pt modelId="{9AB43AF2-D5BF-4053-80E9-D0235626DAB4}" type="sibTrans" cxnId="{9F2CB344-DC55-4B44-B478-28E64807F5FC}">
      <dgm:prSet/>
      <dgm:spPr/>
      <dgm:t>
        <a:bodyPr/>
        <a:lstStyle/>
        <a:p>
          <a:endParaRPr lang="en-US">
            <a:solidFill>
              <a:schemeClr val="tx1"/>
            </a:solidFill>
          </a:endParaRPr>
        </a:p>
      </dgm:t>
    </dgm:pt>
    <dgm:pt modelId="{800F505E-63F0-487F-88A8-2DAAFF9D437D}">
      <dgm:prSet/>
      <dgm:spPr/>
      <dgm:t>
        <a:bodyPr/>
        <a:lstStyle/>
        <a:p>
          <a:r>
            <a:rPr lang="en-GB">
              <a:solidFill>
                <a:schemeClr val="tx1"/>
              </a:solidFill>
            </a:rPr>
            <a:t>Are there any actions that might not be possible? If so, what would need to happen to make them possible?</a:t>
          </a:r>
          <a:endParaRPr lang="en-US">
            <a:solidFill>
              <a:schemeClr val="tx1"/>
            </a:solidFill>
          </a:endParaRPr>
        </a:p>
      </dgm:t>
    </dgm:pt>
    <dgm:pt modelId="{B2F97CB1-D9F3-4B4C-8E1B-396C92532BA1}" type="parTrans" cxnId="{FD8D5637-918D-4B71-97CA-162206C7BBD8}">
      <dgm:prSet/>
      <dgm:spPr/>
      <dgm:t>
        <a:bodyPr/>
        <a:lstStyle/>
        <a:p>
          <a:endParaRPr lang="en-US">
            <a:solidFill>
              <a:schemeClr val="tx1"/>
            </a:solidFill>
          </a:endParaRPr>
        </a:p>
      </dgm:t>
    </dgm:pt>
    <dgm:pt modelId="{726C1B75-E5C3-42E2-A9F9-D0171E0DFEEF}" type="sibTrans" cxnId="{FD8D5637-918D-4B71-97CA-162206C7BBD8}">
      <dgm:prSet/>
      <dgm:spPr/>
      <dgm:t>
        <a:bodyPr/>
        <a:lstStyle/>
        <a:p>
          <a:endParaRPr lang="en-US">
            <a:solidFill>
              <a:schemeClr val="tx1"/>
            </a:solidFill>
          </a:endParaRPr>
        </a:p>
      </dgm:t>
    </dgm:pt>
    <dgm:pt modelId="{4A471705-A4B6-4173-A79F-4E5255102929}">
      <dgm:prSet/>
      <dgm:spPr/>
      <dgm:t>
        <a:bodyPr/>
        <a:lstStyle/>
        <a:p>
          <a:r>
            <a:rPr lang="en-GB">
              <a:solidFill>
                <a:schemeClr val="tx1"/>
              </a:solidFill>
            </a:rPr>
            <a:t>How do you think the actions might positively or negatively affect people in your school? </a:t>
          </a:r>
          <a:endParaRPr lang="en-US">
            <a:solidFill>
              <a:schemeClr val="tx1"/>
            </a:solidFill>
          </a:endParaRPr>
        </a:p>
      </dgm:t>
    </dgm:pt>
    <dgm:pt modelId="{85A7BDEA-3DCA-4EC8-8AE7-D0C773C0E15D}" type="parTrans" cxnId="{0DE89412-AB3F-4050-A090-5F931CD25D19}">
      <dgm:prSet/>
      <dgm:spPr/>
      <dgm:t>
        <a:bodyPr/>
        <a:lstStyle/>
        <a:p>
          <a:endParaRPr lang="en-US">
            <a:solidFill>
              <a:schemeClr val="tx1"/>
            </a:solidFill>
          </a:endParaRPr>
        </a:p>
      </dgm:t>
    </dgm:pt>
    <dgm:pt modelId="{178D0DDD-3CBF-4013-9AC3-0596A075823B}" type="sibTrans" cxnId="{0DE89412-AB3F-4050-A090-5F931CD25D19}">
      <dgm:prSet/>
      <dgm:spPr/>
      <dgm:t>
        <a:bodyPr/>
        <a:lstStyle/>
        <a:p>
          <a:endParaRPr lang="en-US">
            <a:solidFill>
              <a:schemeClr val="tx1"/>
            </a:solidFill>
          </a:endParaRPr>
        </a:p>
      </dgm:t>
    </dgm:pt>
    <dgm:pt modelId="{BFE69606-813B-4563-9EDB-3558DE10CED6}">
      <dgm:prSet/>
      <dgm:spPr/>
      <dgm:t>
        <a:bodyPr/>
        <a:lstStyle/>
        <a:p>
          <a:r>
            <a:rPr lang="en-GB">
              <a:solidFill>
                <a:schemeClr val="tx1"/>
              </a:solidFill>
            </a:rPr>
            <a:t>What, if any, support do you think people will need?</a:t>
          </a:r>
          <a:endParaRPr lang="en-US">
            <a:solidFill>
              <a:schemeClr val="tx1"/>
            </a:solidFill>
          </a:endParaRPr>
        </a:p>
      </dgm:t>
    </dgm:pt>
    <dgm:pt modelId="{DBA9FEB2-94FB-458C-8650-A37FED2D2598}" type="parTrans" cxnId="{C3BCBC22-17BA-4F9F-9624-DF0F7278AAC8}">
      <dgm:prSet/>
      <dgm:spPr/>
      <dgm:t>
        <a:bodyPr/>
        <a:lstStyle/>
        <a:p>
          <a:endParaRPr lang="en-US">
            <a:solidFill>
              <a:schemeClr val="tx1"/>
            </a:solidFill>
          </a:endParaRPr>
        </a:p>
      </dgm:t>
    </dgm:pt>
    <dgm:pt modelId="{DC1FD618-E919-44E3-8D01-1A09AF042D34}" type="sibTrans" cxnId="{C3BCBC22-17BA-4F9F-9624-DF0F7278AAC8}">
      <dgm:prSet/>
      <dgm:spPr/>
      <dgm:t>
        <a:bodyPr/>
        <a:lstStyle/>
        <a:p>
          <a:endParaRPr lang="en-US">
            <a:solidFill>
              <a:schemeClr val="tx1"/>
            </a:solidFill>
          </a:endParaRPr>
        </a:p>
      </dgm:t>
    </dgm:pt>
    <dgm:pt modelId="{5226E4DC-3A67-4D1B-A6D4-8CC5ADAF3F37}">
      <dgm:prSet/>
      <dgm:spPr/>
      <dgm:t>
        <a:bodyPr/>
        <a:lstStyle/>
        <a:p>
          <a:r>
            <a:rPr lang="en-GB">
              <a:solidFill>
                <a:schemeClr val="tx1"/>
              </a:solidFill>
            </a:rPr>
            <a:t>Are there any other actions you would like to suggest?</a:t>
          </a:r>
          <a:endParaRPr lang="en-US">
            <a:solidFill>
              <a:schemeClr val="tx1"/>
            </a:solidFill>
          </a:endParaRPr>
        </a:p>
      </dgm:t>
    </dgm:pt>
    <dgm:pt modelId="{ADF3DFCA-34AC-4335-AB84-D15C5BD4D121}" type="parTrans" cxnId="{8D0D6104-8DCA-4E13-B223-2C5CF9516934}">
      <dgm:prSet/>
      <dgm:spPr/>
      <dgm:t>
        <a:bodyPr/>
        <a:lstStyle/>
        <a:p>
          <a:endParaRPr lang="en-US">
            <a:solidFill>
              <a:schemeClr val="tx1"/>
            </a:solidFill>
          </a:endParaRPr>
        </a:p>
      </dgm:t>
    </dgm:pt>
    <dgm:pt modelId="{DFEB9C30-58CD-4B43-BF2F-98DF8792B886}" type="sibTrans" cxnId="{8D0D6104-8DCA-4E13-B223-2C5CF9516934}">
      <dgm:prSet/>
      <dgm:spPr/>
      <dgm:t>
        <a:bodyPr/>
        <a:lstStyle/>
        <a:p>
          <a:endParaRPr lang="en-US">
            <a:solidFill>
              <a:schemeClr val="tx1"/>
            </a:solidFill>
          </a:endParaRPr>
        </a:p>
      </dgm:t>
    </dgm:pt>
    <dgm:pt modelId="{ED8BB53C-CA61-4FCF-B74C-5FFCBA123ECA}" type="pres">
      <dgm:prSet presAssocID="{C58C216B-738E-43A5-A1A7-918A6112AF2A}" presName="linear" presStyleCnt="0">
        <dgm:presLayoutVars>
          <dgm:animLvl val="lvl"/>
          <dgm:resizeHandles val="exact"/>
        </dgm:presLayoutVars>
      </dgm:prSet>
      <dgm:spPr/>
    </dgm:pt>
    <dgm:pt modelId="{6584EECE-218D-40CC-BB0D-89923D75292B}" type="pres">
      <dgm:prSet presAssocID="{7CCCB722-47F6-46BC-AB60-118A1CD3266B}" presName="parentText" presStyleLbl="node1" presStyleIdx="0" presStyleCnt="7">
        <dgm:presLayoutVars>
          <dgm:chMax val="0"/>
          <dgm:bulletEnabled val="1"/>
        </dgm:presLayoutVars>
      </dgm:prSet>
      <dgm:spPr/>
    </dgm:pt>
    <dgm:pt modelId="{471CC3C7-3E2E-42FD-9BD1-E94B27BE7A14}" type="pres">
      <dgm:prSet presAssocID="{60155291-46E3-4879-BE9F-18F0F7150533}" presName="spacer" presStyleCnt="0"/>
      <dgm:spPr/>
    </dgm:pt>
    <dgm:pt modelId="{71BFCFF3-7F85-4503-AD85-BFD5A02B9226}" type="pres">
      <dgm:prSet presAssocID="{0CF14385-0BA2-4AE6-A655-1D131C8A3D0F}" presName="parentText" presStyleLbl="node1" presStyleIdx="1" presStyleCnt="7">
        <dgm:presLayoutVars>
          <dgm:chMax val="0"/>
          <dgm:bulletEnabled val="1"/>
        </dgm:presLayoutVars>
      </dgm:prSet>
      <dgm:spPr/>
    </dgm:pt>
    <dgm:pt modelId="{E0CD21E6-DD75-4F4B-991D-E859A9C42387}" type="pres">
      <dgm:prSet presAssocID="{D2C592DD-9CE4-4531-BF59-B6F9149E5A62}" presName="spacer" presStyleCnt="0"/>
      <dgm:spPr/>
    </dgm:pt>
    <dgm:pt modelId="{A1B3A4D1-916B-410E-B609-CC3F095B5BB2}" type="pres">
      <dgm:prSet presAssocID="{6A8FA5D6-1CE1-45D4-9772-28A0A6A09401}" presName="parentText" presStyleLbl="node1" presStyleIdx="2" presStyleCnt="7">
        <dgm:presLayoutVars>
          <dgm:chMax val="0"/>
          <dgm:bulletEnabled val="1"/>
        </dgm:presLayoutVars>
      </dgm:prSet>
      <dgm:spPr/>
    </dgm:pt>
    <dgm:pt modelId="{55683C67-E625-45BA-9DCE-795C11257252}" type="pres">
      <dgm:prSet presAssocID="{9AB43AF2-D5BF-4053-80E9-D0235626DAB4}" presName="spacer" presStyleCnt="0"/>
      <dgm:spPr/>
    </dgm:pt>
    <dgm:pt modelId="{B21FB6D5-6642-4920-BF24-8CE9AD3A9055}" type="pres">
      <dgm:prSet presAssocID="{800F505E-63F0-487F-88A8-2DAAFF9D437D}" presName="parentText" presStyleLbl="node1" presStyleIdx="3" presStyleCnt="7">
        <dgm:presLayoutVars>
          <dgm:chMax val="0"/>
          <dgm:bulletEnabled val="1"/>
        </dgm:presLayoutVars>
      </dgm:prSet>
      <dgm:spPr/>
    </dgm:pt>
    <dgm:pt modelId="{10B35BB0-1722-4A43-813F-E387F196979E}" type="pres">
      <dgm:prSet presAssocID="{726C1B75-E5C3-42E2-A9F9-D0171E0DFEEF}" presName="spacer" presStyleCnt="0"/>
      <dgm:spPr/>
    </dgm:pt>
    <dgm:pt modelId="{D68DD84B-57B7-44E0-9949-E25CA3AD0E3E}" type="pres">
      <dgm:prSet presAssocID="{4A471705-A4B6-4173-A79F-4E5255102929}" presName="parentText" presStyleLbl="node1" presStyleIdx="4" presStyleCnt="7">
        <dgm:presLayoutVars>
          <dgm:chMax val="0"/>
          <dgm:bulletEnabled val="1"/>
        </dgm:presLayoutVars>
      </dgm:prSet>
      <dgm:spPr/>
    </dgm:pt>
    <dgm:pt modelId="{82F60849-C2F4-4A2F-91BB-4EFABDFD0389}" type="pres">
      <dgm:prSet presAssocID="{178D0DDD-3CBF-4013-9AC3-0596A075823B}" presName="spacer" presStyleCnt="0"/>
      <dgm:spPr/>
    </dgm:pt>
    <dgm:pt modelId="{DAF3C4AF-BCFC-42B1-AE72-AA17F2225F5D}" type="pres">
      <dgm:prSet presAssocID="{BFE69606-813B-4563-9EDB-3558DE10CED6}" presName="parentText" presStyleLbl="node1" presStyleIdx="5" presStyleCnt="7">
        <dgm:presLayoutVars>
          <dgm:chMax val="0"/>
          <dgm:bulletEnabled val="1"/>
        </dgm:presLayoutVars>
      </dgm:prSet>
      <dgm:spPr/>
    </dgm:pt>
    <dgm:pt modelId="{EB5623DF-1461-486F-A714-DF903F9219E5}" type="pres">
      <dgm:prSet presAssocID="{DC1FD618-E919-44E3-8D01-1A09AF042D34}" presName="spacer" presStyleCnt="0"/>
      <dgm:spPr/>
    </dgm:pt>
    <dgm:pt modelId="{07B693C1-F965-43B3-B099-429E8A9CD660}" type="pres">
      <dgm:prSet presAssocID="{5226E4DC-3A67-4D1B-A6D4-8CC5ADAF3F37}" presName="parentText" presStyleLbl="node1" presStyleIdx="6" presStyleCnt="7">
        <dgm:presLayoutVars>
          <dgm:chMax val="0"/>
          <dgm:bulletEnabled val="1"/>
        </dgm:presLayoutVars>
      </dgm:prSet>
      <dgm:spPr/>
    </dgm:pt>
  </dgm:ptLst>
  <dgm:cxnLst>
    <dgm:cxn modelId="{8D0D6104-8DCA-4E13-B223-2C5CF9516934}" srcId="{C58C216B-738E-43A5-A1A7-918A6112AF2A}" destId="{5226E4DC-3A67-4D1B-A6D4-8CC5ADAF3F37}" srcOrd="6" destOrd="0" parTransId="{ADF3DFCA-34AC-4335-AB84-D15C5BD4D121}" sibTransId="{DFEB9C30-58CD-4B43-BF2F-98DF8792B886}"/>
    <dgm:cxn modelId="{0DE89412-AB3F-4050-A090-5F931CD25D19}" srcId="{C58C216B-738E-43A5-A1A7-918A6112AF2A}" destId="{4A471705-A4B6-4173-A79F-4E5255102929}" srcOrd="4" destOrd="0" parTransId="{85A7BDEA-3DCA-4EC8-8AE7-D0C773C0E15D}" sibTransId="{178D0DDD-3CBF-4013-9AC3-0596A075823B}"/>
    <dgm:cxn modelId="{774B1A20-8E81-420F-A43F-3F207810C3D1}" srcId="{C58C216B-738E-43A5-A1A7-918A6112AF2A}" destId="{7CCCB722-47F6-46BC-AB60-118A1CD3266B}" srcOrd="0" destOrd="0" parTransId="{A84F40F0-02C7-4E75-9F31-28F02C80ED61}" sibTransId="{60155291-46E3-4879-BE9F-18F0F7150533}"/>
    <dgm:cxn modelId="{C3BCBC22-17BA-4F9F-9624-DF0F7278AAC8}" srcId="{C58C216B-738E-43A5-A1A7-918A6112AF2A}" destId="{BFE69606-813B-4563-9EDB-3558DE10CED6}" srcOrd="5" destOrd="0" parTransId="{DBA9FEB2-94FB-458C-8650-A37FED2D2598}" sibTransId="{DC1FD618-E919-44E3-8D01-1A09AF042D34}"/>
    <dgm:cxn modelId="{FD8D5637-918D-4B71-97CA-162206C7BBD8}" srcId="{C58C216B-738E-43A5-A1A7-918A6112AF2A}" destId="{800F505E-63F0-487F-88A8-2DAAFF9D437D}" srcOrd="3" destOrd="0" parTransId="{B2F97CB1-D9F3-4B4C-8E1B-396C92532BA1}" sibTransId="{726C1B75-E5C3-42E2-A9F9-D0171E0DFEEF}"/>
    <dgm:cxn modelId="{86C34B3D-7608-4821-945C-315774CAA3CB}" type="presOf" srcId="{5226E4DC-3A67-4D1B-A6D4-8CC5ADAF3F37}" destId="{07B693C1-F965-43B3-B099-429E8A9CD660}" srcOrd="0" destOrd="0" presId="urn:microsoft.com/office/officeart/2005/8/layout/vList2"/>
    <dgm:cxn modelId="{32F79140-246B-4BEA-A406-815AF4CEC517}" type="presOf" srcId="{C58C216B-738E-43A5-A1A7-918A6112AF2A}" destId="{ED8BB53C-CA61-4FCF-B74C-5FFCBA123ECA}" srcOrd="0" destOrd="0" presId="urn:microsoft.com/office/officeart/2005/8/layout/vList2"/>
    <dgm:cxn modelId="{9F2CB344-DC55-4B44-B478-28E64807F5FC}" srcId="{C58C216B-738E-43A5-A1A7-918A6112AF2A}" destId="{6A8FA5D6-1CE1-45D4-9772-28A0A6A09401}" srcOrd="2" destOrd="0" parTransId="{3E376DC3-C622-48C6-B180-2E4BEAB509C6}" sibTransId="{9AB43AF2-D5BF-4053-80E9-D0235626DAB4}"/>
    <dgm:cxn modelId="{5E04CA59-E0DD-4001-9BF5-6C51A4DA2103}" type="presOf" srcId="{800F505E-63F0-487F-88A8-2DAAFF9D437D}" destId="{B21FB6D5-6642-4920-BF24-8CE9AD3A9055}" srcOrd="0" destOrd="0" presId="urn:microsoft.com/office/officeart/2005/8/layout/vList2"/>
    <dgm:cxn modelId="{B35F798E-2A3A-474E-B91E-5815D94A997F}" type="presOf" srcId="{BFE69606-813B-4563-9EDB-3558DE10CED6}" destId="{DAF3C4AF-BCFC-42B1-AE72-AA17F2225F5D}" srcOrd="0" destOrd="0" presId="urn:microsoft.com/office/officeart/2005/8/layout/vList2"/>
    <dgm:cxn modelId="{F7573AC7-F656-4E28-85E2-16B90395202C}" type="presOf" srcId="{0CF14385-0BA2-4AE6-A655-1D131C8A3D0F}" destId="{71BFCFF3-7F85-4503-AD85-BFD5A02B9226}" srcOrd="0" destOrd="0" presId="urn:microsoft.com/office/officeart/2005/8/layout/vList2"/>
    <dgm:cxn modelId="{8050F2CB-988E-43A2-8AB7-126167D55A28}" srcId="{C58C216B-738E-43A5-A1A7-918A6112AF2A}" destId="{0CF14385-0BA2-4AE6-A655-1D131C8A3D0F}" srcOrd="1" destOrd="0" parTransId="{4F1463D6-F676-4C6E-BE76-90E09EC213DA}" sibTransId="{D2C592DD-9CE4-4531-BF59-B6F9149E5A62}"/>
    <dgm:cxn modelId="{4F5452D7-0546-455A-882D-50DA2034C520}" type="presOf" srcId="{4A471705-A4B6-4173-A79F-4E5255102929}" destId="{D68DD84B-57B7-44E0-9949-E25CA3AD0E3E}" srcOrd="0" destOrd="0" presId="urn:microsoft.com/office/officeart/2005/8/layout/vList2"/>
    <dgm:cxn modelId="{E49FADE9-F63A-4F02-929C-740BF6985030}" type="presOf" srcId="{6A8FA5D6-1CE1-45D4-9772-28A0A6A09401}" destId="{A1B3A4D1-916B-410E-B609-CC3F095B5BB2}" srcOrd="0" destOrd="0" presId="urn:microsoft.com/office/officeart/2005/8/layout/vList2"/>
    <dgm:cxn modelId="{16AC89F6-FD7A-4F90-9205-9F3F2B65E0A3}" type="presOf" srcId="{7CCCB722-47F6-46BC-AB60-118A1CD3266B}" destId="{6584EECE-218D-40CC-BB0D-89923D75292B}" srcOrd="0" destOrd="0" presId="urn:microsoft.com/office/officeart/2005/8/layout/vList2"/>
    <dgm:cxn modelId="{43D02258-A236-4DB8-B849-58E9B7873957}" type="presParOf" srcId="{ED8BB53C-CA61-4FCF-B74C-5FFCBA123ECA}" destId="{6584EECE-218D-40CC-BB0D-89923D75292B}" srcOrd="0" destOrd="0" presId="urn:microsoft.com/office/officeart/2005/8/layout/vList2"/>
    <dgm:cxn modelId="{736EE9B7-D4D0-453A-AB68-C47FB948DE94}" type="presParOf" srcId="{ED8BB53C-CA61-4FCF-B74C-5FFCBA123ECA}" destId="{471CC3C7-3E2E-42FD-9BD1-E94B27BE7A14}" srcOrd="1" destOrd="0" presId="urn:microsoft.com/office/officeart/2005/8/layout/vList2"/>
    <dgm:cxn modelId="{9CDEDD48-7C44-48D7-AC59-253095369065}" type="presParOf" srcId="{ED8BB53C-CA61-4FCF-B74C-5FFCBA123ECA}" destId="{71BFCFF3-7F85-4503-AD85-BFD5A02B9226}" srcOrd="2" destOrd="0" presId="urn:microsoft.com/office/officeart/2005/8/layout/vList2"/>
    <dgm:cxn modelId="{F2E8F07D-457F-48DA-9DB0-557B78641854}" type="presParOf" srcId="{ED8BB53C-CA61-4FCF-B74C-5FFCBA123ECA}" destId="{E0CD21E6-DD75-4F4B-991D-E859A9C42387}" srcOrd="3" destOrd="0" presId="urn:microsoft.com/office/officeart/2005/8/layout/vList2"/>
    <dgm:cxn modelId="{19D12425-AB34-4520-A442-40B621BD774E}" type="presParOf" srcId="{ED8BB53C-CA61-4FCF-B74C-5FFCBA123ECA}" destId="{A1B3A4D1-916B-410E-B609-CC3F095B5BB2}" srcOrd="4" destOrd="0" presId="urn:microsoft.com/office/officeart/2005/8/layout/vList2"/>
    <dgm:cxn modelId="{8CFA9C23-8C1B-4E8C-AD8B-07CE5A076C7E}" type="presParOf" srcId="{ED8BB53C-CA61-4FCF-B74C-5FFCBA123ECA}" destId="{55683C67-E625-45BA-9DCE-795C11257252}" srcOrd="5" destOrd="0" presId="urn:microsoft.com/office/officeart/2005/8/layout/vList2"/>
    <dgm:cxn modelId="{CFFBA90C-1897-487B-96C4-C76731415C81}" type="presParOf" srcId="{ED8BB53C-CA61-4FCF-B74C-5FFCBA123ECA}" destId="{B21FB6D5-6642-4920-BF24-8CE9AD3A9055}" srcOrd="6" destOrd="0" presId="urn:microsoft.com/office/officeart/2005/8/layout/vList2"/>
    <dgm:cxn modelId="{A6A76604-DAF0-496C-9214-8ED708C89C25}" type="presParOf" srcId="{ED8BB53C-CA61-4FCF-B74C-5FFCBA123ECA}" destId="{10B35BB0-1722-4A43-813F-E387F196979E}" srcOrd="7" destOrd="0" presId="urn:microsoft.com/office/officeart/2005/8/layout/vList2"/>
    <dgm:cxn modelId="{A81B5DE8-148D-425C-906D-65D1CECE7F07}" type="presParOf" srcId="{ED8BB53C-CA61-4FCF-B74C-5FFCBA123ECA}" destId="{D68DD84B-57B7-44E0-9949-E25CA3AD0E3E}" srcOrd="8" destOrd="0" presId="urn:microsoft.com/office/officeart/2005/8/layout/vList2"/>
    <dgm:cxn modelId="{9D0C5807-9DCA-4A4C-807A-431748463EAF}" type="presParOf" srcId="{ED8BB53C-CA61-4FCF-B74C-5FFCBA123ECA}" destId="{82F60849-C2F4-4A2F-91BB-4EFABDFD0389}" srcOrd="9" destOrd="0" presId="urn:microsoft.com/office/officeart/2005/8/layout/vList2"/>
    <dgm:cxn modelId="{B65F0845-8D7F-426F-8E23-F3CD6BD2673F}" type="presParOf" srcId="{ED8BB53C-CA61-4FCF-B74C-5FFCBA123ECA}" destId="{DAF3C4AF-BCFC-42B1-AE72-AA17F2225F5D}" srcOrd="10" destOrd="0" presId="urn:microsoft.com/office/officeart/2005/8/layout/vList2"/>
    <dgm:cxn modelId="{C79E4F95-26F8-4345-8611-8F13D23FA887}" type="presParOf" srcId="{ED8BB53C-CA61-4FCF-B74C-5FFCBA123ECA}" destId="{EB5623DF-1461-486F-A714-DF903F9219E5}" srcOrd="11" destOrd="0" presId="urn:microsoft.com/office/officeart/2005/8/layout/vList2"/>
    <dgm:cxn modelId="{C7A0C900-8620-464B-B518-1D9D02344F79}" type="presParOf" srcId="{ED8BB53C-CA61-4FCF-B74C-5FFCBA123ECA}" destId="{07B693C1-F965-43B3-B099-429E8A9CD660}"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1077B0-8314-4DD4-B132-CF29AA67F086}">
      <dsp:nvSpPr>
        <dsp:cNvPr id="0" name=""/>
        <dsp:cNvSpPr/>
      </dsp:nvSpPr>
      <dsp:spPr>
        <a:xfrm>
          <a:off x="0" y="1903"/>
          <a:ext cx="6513603" cy="81125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216249-0D86-48BA-AEBB-E11A327D67A5}">
      <dsp:nvSpPr>
        <dsp:cNvPr id="0" name=""/>
        <dsp:cNvSpPr/>
      </dsp:nvSpPr>
      <dsp:spPr>
        <a:xfrm>
          <a:off x="245405" y="184436"/>
          <a:ext cx="446191" cy="44619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EFC32F7-C408-4BE6-873A-ADA1E5AC7EAF}">
      <dsp:nvSpPr>
        <dsp:cNvPr id="0" name=""/>
        <dsp:cNvSpPr/>
      </dsp:nvSpPr>
      <dsp:spPr>
        <a:xfrm>
          <a:off x="937002" y="1903"/>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1422400">
            <a:lnSpc>
              <a:spcPct val="90000"/>
            </a:lnSpc>
            <a:spcBef>
              <a:spcPct val="0"/>
            </a:spcBef>
            <a:spcAft>
              <a:spcPct val="35000"/>
            </a:spcAft>
            <a:buNone/>
          </a:pPr>
          <a:r>
            <a:rPr lang="en-GB" sz="3200" kern="1200" dirty="0"/>
            <a:t>At home</a:t>
          </a:r>
          <a:endParaRPr lang="en-US" sz="3200" kern="1200" dirty="0"/>
        </a:p>
      </dsp:txBody>
      <dsp:txXfrm>
        <a:off x="937002" y="1903"/>
        <a:ext cx="5576601" cy="811257"/>
      </dsp:txXfrm>
    </dsp:sp>
    <dsp:sp modelId="{E658A593-BB62-4C8B-98D4-45B72E13EF5B}">
      <dsp:nvSpPr>
        <dsp:cNvPr id="0" name=""/>
        <dsp:cNvSpPr/>
      </dsp:nvSpPr>
      <dsp:spPr>
        <a:xfrm>
          <a:off x="0" y="1015975"/>
          <a:ext cx="6513603" cy="811257"/>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17321D-E4F4-49E2-8006-87E732CFACA0}">
      <dsp:nvSpPr>
        <dsp:cNvPr id="0" name=""/>
        <dsp:cNvSpPr/>
      </dsp:nvSpPr>
      <dsp:spPr>
        <a:xfrm>
          <a:off x="245405" y="1198508"/>
          <a:ext cx="446191" cy="44619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9AC1AEE-A55F-4361-914C-3289AC2A6E57}">
      <dsp:nvSpPr>
        <dsp:cNvPr id="0" name=""/>
        <dsp:cNvSpPr/>
      </dsp:nvSpPr>
      <dsp:spPr>
        <a:xfrm>
          <a:off x="937002" y="1015975"/>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1422400">
            <a:lnSpc>
              <a:spcPct val="90000"/>
            </a:lnSpc>
            <a:spcBef>
              <a:spcPct val="0"/>
            </a:spcBef>
            <a:spcAft>
              <a:spcPct val="35000"/>
            </a:spcAft>
            <a:buNone/>
          </a:pPr>
          <a:r>
            <a:rPr lang="en-GB" sz="3200" kern="1200" dirty="0"/>
            <a:t>Travel and transport</a:t>
          </a:r>
          <a:endParaRPr lang="en-US" sz="3200" kern="1200" dirty="0"/>
        </a:p>
      </dsp:txBody>
      <dsp:txXfrm>
        <a:off x="937002" y="1015975"/>
        <a:ext cx="5576601" cy="811257"/>
      </dsp:txXfrm>
    </dsp:sp>
    <dsp:sp modelId="{7C189A50-402A-45F8-9E34-4ED11750C153}">
      <dsp:nvSpPr>
        <dsp:cNvPr id="0" name=""/>
        <dsp:cNvSpPr/>
      </dsp:nvSpPr>
      <dsp:spPr>
        <a:xfrm>
          <a:off x="0" y="2030048"/>
          <a:ext cx="6513603" cy="811257"/>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29C54D9-4C16-4EA8-8C20-E44466C99714}">
      <dsp:nvSpPr>
        <dsp:cNvPr id="0" name=""/>
        <dsp:cNvSpPr/>
      </dsp:nvSpPr>
      <dsp:spPr>
        <a:xfrm>
          <a:off x="245405" y="2212581"/>
          <a:ext cx="446191" cy="44619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C2B9586-DFCF-4028-B89E-7D4802896887}">
      <dsp:nvSpPr>
        <dsp:cNvPr id="0" name=""/>
        <dsp:cNvSpPr/>
      </dsp:nvSpPr>
      <dsp:spPr>
        <a:xfrm>
          <a:off x="937002" y="2030048"/>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1422400">
            <a:lnSpc>
              <a:spcPct val="90000"/>
            </a:lnSpc>
            <a:spcBef>
              <a:spcPct val="0"/>
            </a:spcBef>
            <a:spcAft>
              <a:spcPct val="35000"/>
            </a:spcAft>
            <a:buNone/>
          </a:pPr>
          <a:r>
            <a:rPr lang="en-GB" sz="3200" kern="1200" dirty="0"/>
            <a:t>Our choices as consumers</a:t>
          </a:r>
          <a:endParaRPr lang="en-US" sz="3200" kern="1200" dirty="0"/>
        </a:p>
      </dsp:txBody>
      <dsp:txXfrm>
        <a:off x="937002" y="2030048"/>
        <a:ext cx="5576601" cy="811257"/>
      </dsp:txXfrm>
    </dsp:sp>
    <dsp:sp modelId="{EBFF6E6D-5D5E-401E-9F06-B50A04DA843B}">
      <dsp:nvSpPr>
        <dsp:cNvPr id="0" name=""/>
        <dsp:cNvSpPr/>
      </dsp:nvSpPr>
      <dsp:spPr>
        <a:xfrm>
          <a:off x="0" y="3044120"/>
          <a:ext cx="6513603" cy="811257"/>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5E82E2-4AD0-4ED9-88C1-F2860F313E44}">
      <dsp:nvSpPr>
        <dsp:cNvPr id="0" name=""/>
        <dsp:cNvSpPr/>
      </dsp:nvSpPr>
      <dsp:spPr>
        <a:xfrm>
          <a:off x="245405" y="3226653"/>
          <a:ext cx="446191" cy="44619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C88FAA0-4728-4403-A5F4-4C7270CFC833}">
      <dsp:nvSpPr>
        <dsp:cNvPr id="0" name=""/>
        <dsp:cNvSpPr/>
      </dsp:nvSpPr>
      <dsp:spPr>
        <a:xfrm>
          <a:off x="937002" y="3044120"/>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1422400">
            <a:lnSpc>
              <a:spcPct val="90000"/>
            </a:lnSpc>
            <a:spcBef>
              <a:spcPct val="0"/>
            </a:spcBef>
            <a:spcAft>
              <a:spcPct val="35000"/>
            </a:spcAft>
            <a:buNone/>
          </a:pPr>
          <a:r>
            <a:rPr lang="en-GB" sz="3200" kern="1200" dirty="0"/>
            <a:t>Waste</a:t>
          </a:r>
          <a:endParaRPr lang="en-US" sz="3200" kern="1200" dirty="0"/>
        </a:p>
      </dsp:txBody>
      <dsp:txXfrm>
        <a:off x="937002" y="3044120"/>
        <a:ext cx="5576601" cy="811257"/>
      </dsp:txXfrm>
    </dsp:sp>
    <dsp:sp modelId="{130A9A8B-23AA-4F29-B731-C56554A1CF80}">
      <dsp:nvSpPr>
        <dsp:cNvPr id="0" name=""/>
        <dsp:cNvSpPr/>
      </dsp:nvSpPr>
      <dsp:spPr>
        <a:xfrm>
          <a:off x="0" y="4058192"/>
          <a:ext cx="6513603" cy="811257"/>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D661E06-BB2B-4A91-B163-BD0D8673FCE2}">
      <dsp:nvSpPr>
        <dsp:cNvPr id="0" name=""/>
        <dsp:cNvSpPr/>
      </dsp:nvSpPr>
      <dsp:spPr>
        <a:xfrm>
          <a:off x="245405" y="4240725"/>
          <a:ext cx="446191" cy="44619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6E0B49F-7FE8-4720-B3C6-58F289D0DDA5}">
      <dsp:nvSpPr>
        <dsp:cNvPr id="0" name=""/>
        <dsp:cNvSpPr/>
      </dsp:nvSpPr>
      <dsp:spPr>
        <a:xfrm>
          <a:off x="937002" y="4058192"/>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1422400">
            <a:lnSpc>
              <a:spcPct val="90000"/>
            </a:lnSpc>
            <a:spcBef>
              <a:spcPct val="0"/>
            </a:spcBef>
            <a:spcAft>
              <a:spcPct val="35000"/>
            </a:spcAft>
            <a:buNone/>
          </a:pPr>
          <a:r>
            <a:rPr lang="en-GB" sz="3200" kern="1200" dirty="0"/>
            <a:t>At work</a:t>
          </a:r>
          <a:endParaRPr lang="en-US" sz="3200" kern="1200" dirty="0"/>
        </a:p>
      </dsp:txBody>
      <dsp:txXfrm>
        <a:off x="937002" y="4058192"/>
        <a:ext cx="5576601" cy="811257"/>
      </dsp:txXfrm>
    </dsp:sp>
    <dsp:sp modelId="{91962289-6145-4802-A3D5-C932A182356A}">
      <dsp:nvSpPr>
        <dsp:cNvPr id="0" name=""/>
        <dsp:cNvSpPr/>
      </dsp:nvSpPr>
      <dsp:spPr>
        <a:xfrm>
          <a:off x="0" y="5072264"/>
          <a:ext cx="6513603" cy="811257"/>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0215CF9-46DD-4BCE-9658-B93D8975F5DC}">
      <dsp:nvSpPr>
        <dsp:cNvPr id="0" name=""/>
        <dsp:cNvSpPr/>
      </dsp:nvSpPr>
      <dsp:spPr>
        <a:xfrm>
          <a:off x="245405" y="5254797"/>
          <a:ext cx="446191" cy="44619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D88F51E-548C-4B5E-AE63-BE9ACD944EA0}">
      <dsp:nvSpPr>
        <dsp:cNvPr id="0" name=""/>
        <dsp:cNvSpPr/>
      </dsp:nvSpPr>
      <dsp:spPr>
        <a:xfrm>
          <a:off x="937002" y="5072264"/>
          <a:ext cx="5576601" cy="811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858" tIns="85858" rIns="85858" bIns="85858" numCol="1" spcCol="1270" anchor="ctr" anchorCtr="0">
          <a:noAutofit/>
        </a:bodyPr>
        <a:lstStyle/>
        <a:p>
          <a:pPr marL="0" lvl="0" indent="0" algn="l" defTabSz="1066800">
            <a:lnSpc>
              <a:spcPct val="90000"/>
            </a:lnSpc>
            <a:spcBef>
              <a:spcPct val="0"/>
            </a:spcBef>
            <a:spcAft>
              <a:spcPct val="35000"/>
            </a:spcAft>
            <a:buNone/>
          </a:pPr>
          <a:r>
            <a:rPr lang="en-GB" sz="2400" kern="1200" dirty="0"/>
            <a:t>Land use, green space and development</a:t>
          </a:r>
          <a:endParaRPr lang="en-US" sz="2400" kern="1200" dirty="0"/>
        </a:p>
      </dsp:txBody>
      <dsp:txXfrm>
        <a:off x="937002" y="5072264"/>
        <a:ext cx="5576601" cy="8112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442173-6884-4097-A14D-09C23144658D}">
      <dsp:nvSpPr>
        <dsp:cNvPr id="0" name=""/>
        <dsp:cNvSpPr/>
      </dsp:nvSpPr>
      <dsp:spPr>
        <a:xfrm>
          <a:off x="167769" y="777"/>
          <a:ext cx="2941935" cy="176516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solidFill>
                <a:schemeClr val="tx1"/>
              </a:solidFill>
            </a:rPr>
            <a:t>Reducing our overall carbon emissions to nearly zero</a:t>
          </a:r>
          <a:endParaRPr lang="en-US" sz="2200" kern="1200" dirty="0">
            <a:solidFill>
              <a:schemeClr val="tx1"/>
            </a:solidFill>
          </a:endParaRPr>
        </a:p>
      </dsp:txBody>
      <dsp:txXfrm>
        <a:off x="167769" y="777"/>
        <a:ext cx="2941935" cy="1765161"/>
      </dsp:txXfrm>
    </dsp:sp>
    <dsp:sp modelId="{D511EED1-AEB4-429A-8919-86FFA0A9A18A}">
      <dsp:nvSpPr>
        <dsp:cNvPr id="0" name=""/>
        <dsp:cNvSpPr/>
      </dsp:nvSpPr>
      <dsp:spPr>
        <a:xfrm>
          <a:off x="3403898" y="777"/>
          <a:ext cx="2941935" cy="176516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solidFill>
                <a:schemeClr val="tx1"/>
              </a:solidFill>
            </a:rPr>
            <a:t>Offsetting some emissions that will be very hard to stop completely</a:t>
          </a:r>
        </a:p>
      </dsp:txBody>
      <dsp:txXfrm>
        <a:off x="3403898" y="777"/>
        <a:ext cx="2941935" cy="1765161"/>
      </dsp:txXfrm>
    </dsp:sp>
    <dsp:sp modelId="{4FE59F3A-544B-4933-BA06-FF796DC90BFE}">
      <dsp:nvSpPr>
        <dsp:cNvPr id="0" name=""/>
        <dsp:cNvSpPr/>
      </dsp:nvSpPr>
      <dsp:spPr>
        <a:xfrm>
          <a:off x="167769" y="2060132"/>
          <a:ext cx="2941935" cy="1765161"/>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solidFill>
                <a:schemeClr val="tx1"/>
              </a:solidFill>
            </a:rPr>
            <a:t>Making more renewable energy than we need and supply it to others </a:t>
          </a:r>
          <a:endParaRPr lang="en-US" sz="2200" kern="1200" dirty="0">
            <a:solidFill>
              <a:schemeClr val="tx1"/>
            </a:solidFill>
          </a:endParaRPr>
        </a:p>
      </dsp:txBody>
      <dsp:txXfrm>
        <a:off x="167769" y="2060132"/>
        <a:ext cx="2941935" cy="1765161"/>
      </dsp:txXfrm>
    </dsp:sp>
    <dsp:sp modelId="{64BC2927-E3AA-4DCC-9C67-95718C736CDC}">
      <dsp:nvSpPr>
        <dsp:cNvPr id="0" name=""/>
        <dsp:cNvSpPr/>
      </dsp:nvSpPr>
      <dsp:spPr>
        <a:xfrm>
          <a:off x="3403898" y="2060132"/>
          <a:ext cx="2941935" cy="176516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solidFill>
                <a:schemeClr val="tx1"/>
              </a:solidFill>
            </a:rPr>
            <a:t>The term ‘carbon neutral’ can be used for a whole city or a part of it such as a building or an organisation</a:t>
          </a:r>
        </a:p>
      </dsp:txBody>
      <dsp:txXfrm>
        <a:off x="3403898" y="2060132"/>
        <a:ext cx="2941935" cy="1765161"/>
      </dsp:txXfrm>
    </dsp:sp>
    <dsp:sp modelId="{C51A7FA1-17D0-47B3-8947-A178836B8838}">
      <dsp:nvSpPr>
        <dsp:cNvPr id="0" name=""/>
        <dsp:cNvSpPr/>
      </dsp:nvSpPr>
      <dsp:spPr>
        <a:xfrm>
          <a:off x="203617" y="4119487"/>
          <a:ext cx="6106369" cy="176516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solidFill>
                <a:schemeClr val="tx1"/>
              </a:solidFill>
            </a:rPr>
            <a:t>For now, we don’t think Leicester can reduce it’s carbon emissions to zero but we can do our best to get as close to zero as possible </a:t>
          </a:r>
          <a:endParaRPr lang="en-US" sz="2200" kern="1200" dirty="0">
            <a:solidFill>
              <a:schemeClr val="tx1"/>
            </a:solidFill>
          </a:endParaRPr>
        </a:p>
      </dsp:txBody>
      <dsp:txXfrm>
        <a:off x="203617" y="4119487"/>
        <a:ext cx="6106369" cy="17651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84EECE-218D-40CC-BB0D-89923D75292B}">
      <dsp:nvSpPr>
        <dsp:cNvPr id="0" name=""/>
        <dsp:cNvSpPr/>
      </dsp:nvSpPr>
      <dsp:spPr>
        <a:xfrm>
          <a:off x="0" y="136830"/>
          <a:ext cx="6513603" cy="75477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solidFill>
                <a:schemeClr val="tx1"/>
              </a:solidFill>
            </a:rPr>
            <a:t>Do you have any comments on the vision for each theme? </a:t>
          </a:r>
          <a:endParaRPr lang="en-US" sz="1900" kern="1200">
            <a:solidFill>
              <a:schemeClr val="tx1"/>
            </a:solidFill>
          </a:endParaRPr>
        </a:p>
      </dsp:txBody>
      <dsp:txXfrm>
        <a:off x="36845" y="173675"/>
        <a:ext cx="6439913" cy="681087"/>
      </dsp:txXfrm>
    </dsp:sp>
    <dsp:sp modelId="{71BFCFF3-7F85-4503-AD85-BFD5A02B9226}">
      <dsp:nvSpPr>
        <dsp:cNvPr id="0" name=""/>
        <dsp:cNvSpPr/>
      </dsp:nvSpPr>
      <dsp:spPr>
        <a:xfrm>
          <a:off x="0" y="946328"/>
          <a:ext cx="6513603" cy="754777"/>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solidFill>
                <a:schemeClr val="tx1"/>
              </a:solidFill>
            </a:rPr>
            <a:t>Which actions ones are most important? </a:t>
          </a:r>
          <a:endParaRPr lang="en-US" sz="1900" kern="1200">
            <a:solidFill>
              <a:schemeClr val="tx1"/>
            </a:solidFill>
          </a:endParaRPr>
        </a:p>
      </dsp:txBody>
      <dsp:txXfrm>
        <a:off x="36845" y="983173"/>
        <a:ext cx="6439913" cy="681087"/>
      </dsp:txXfrm>
    </dsp:sp>
    <dsp:sp modelId="{A1B3A4D1-916B-410E-B609-CC3F095B5BB2}">
      <dsp:nvSpPr>
        <dsp:cNvPr id="0" name=""/>
        <dsp:cNvSpPr/>
      </dsp:nvSpPr>
      <dsp:spPr>
        <a:xfrm>
          <a:off x="0" y="1755826"/>
          <a:ext cx="6513603" cy="754777"/>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solidFill>
                <a:schemeClr val="tx1"/>
              </a:solidFill>
            </a:rPr>
            <a:t>Are there any actions that you don’t support? If so, why?</a:t>
          </a:r>
          <a:endParaRPr lang="en-US" sz="1900" kern="1200">
            <a:solidFill>
              <a:schemeClr val="tx1"/>
            </a:solidFill>
          </a:endParaRPr>
        </a:p>
      </dsp:txBody>
      <dsp:txXfrm>
        <a:off x="36845" y="1792671"/>
        <a:ext cx="6439913" cy="681087"/>
      </dsp:txXfrm>
    </dsp:sp>
    <dsp:sp modelId="{B21FB6D5-6642-4920-BF24-8CE9AD3A9055}">
      <dsp:nvSpPr>
        <dsp:cNvPr id="0" name=""/>
        <dsp:cNvSpPr/>
      </dsp:nvSpPr>
      <dsp:spPr>
        <a:xfrm>
          <a:off x="0" y="2565324"/>
          <a:ext cx="6513603" cy="75477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solidFill>
                <a:schemeClr val="tx1"/>
              </a:solidFill>
            </a:rPr>
            <a:t>Are there any actions that might not be possible? If so, what would need to happen to make them possible?</a:t>
          </a:r>
          <a:endParaRPr lang="en-US" sz="1900" kern="1200">
            <a:solidFill>
              <a:schemeClr val="tx1"/>
            </a:solidFill>
          </a:endParaRPr>
        </a:p>
      </dsp:txBody>
      <dsp:txXfrm>
        <a:off x="36845" y="2602169"/>
        <a:ext cx="6439913" cy="681087"/>
      </dsp:txXfrm>
    </dsp:sp>
    <dsp:sp modelId="{D68DD84B-57B7-44E0-9949-E25CA3AD0E3E}">
      <dsp:nvSpPr>
        <dsp:cNvPr id="0" name=""/>
        <dsp:cNvSpPr/>
      </dsp:nvSpPr>
      <dsp:spPr>
        <a:xfrm>
          <a:off x="0" y="3374821"/>
          <a:ext cx="6513603" cy="754777"/>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solidFill>
                <a:schemeClr val="tx1"/>
              </a:solidFill>
            </a:rPr>
            <a:t>How do you think the actions might positively or negatively affect people in your school? </a:t>
          </a:r>
          <a:endParaRPr lang="en-US" sz="1900" kern="1200">
            <a:solidFill>
              <a:schemeClr val="tx1"/>
            </a:solidFill>
          </a:endParaRPr>
        </a:p>
      </dsp:txBody>
      <dsp:txXfrm>
        <a:off x="36845" y="3411666"/>
        <a:ext cx="6439913" cy="681087"/>
      </dsp:txXfrm>
    </dsp:sp>
    <dsp:sp modelId="{DAF3C4AF-BCFC-42B1-AE72-AA17F2225F5D}">
      <dsp:nvSpPr>
        <dsp:cNvPr id="0" name=""/>
        <dsp:cNvSpPr/>
      </dsp:nvSpPr>
      <dsp:spPr>
        <a:xfrm>
          <a:off x="0" y="4184319"/>
          <a:ext cx="6513603" cy="75477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solidFill>
                <a:schemeClr val="tx1"/>
              </a:solidFill>
            </a:rPr>
            <a:t>What, if any, support do you think people will need?</a:t>
          </a:r>
          <a:endParaRPr lang="en-US" sz="1900" kern="1200">
            <a:solidFill>
              <a:schemeClr val="tx1"/>
            </a:solidFill>
          </a:endParaRPr>
        </a:p>
      </dsp:txBody>
      <dsp:txXfrm>
        <a:off x="36845" y="4221164"/>
        <a:ext cx="6439913" cy="681087"/>
      </dsp:txXfrm>
    </dsp:sp>
    <dsp:sp modelId="{07B693C1-F965-43B3-B099-429E8A9CD660}">
      <dsp:nvSpPr>
        <dsp:cNvPr id="0" name=""/>
        <dsp:cNvSpPr/>
      </dsp:nvSpPr>
      <dsp:spPr>
        <a:xfrm>
          <a:off x="0" y="4993817"/>
          <a:ext cx="6513603" cy="754777"/>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GB" sz="1900" kern="1200">
              <a:solidFill>
                <a:schemeClr val="tx1"/>
              </a:solidFill>
            </a:rPr>
            <a:t>Are there any other actions you would like to suggest?</a:t>
          </a:r>
          <a:endParaRPr lang="en-US" sz="1900" kern="1200">
            <a:solidFill>
              <a:schemeClr val="tx1"/>
            </a:solidFill>
          </a:endParaRPr>
        </a:p>
      </dsp:txBody>
      <dsp:txXfrm>
        <a:off x="36845" y="5030662"/>
        <a:ext cx="6439913" cy="68108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FCD138-BA51-4645-B883-5B1B54BFF578}" type="datetimeFigureOut">
              <a:rPr lang="en-GB" smtClean="0"/>
              <a:t>09/01/2020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257C85-8C82-483E-8409-BC28CE6B9471}" type="slidenum">
              <a:rPr lang="en-GB" smtClean="0"/>
              <a:t>‹#›</a:t>
            </a:fld>
            <a:endParaRPr lang="en-GB"/>
          </a:p>
        </p:txBody>
      </p:sp>
    </p:spTree>
    <p:extLst>
      <p:ext uri="{BB962C8B-B14F-4D97-AF65-F5344CB8AC3E}">
        <p14:creationId xmlns:p14="http://schemas.microsoft.com/office/powerpoint/2010/main" val="3335047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n.wikipedia.org/wiki/Insulated_pipe"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s://en.wikipedia.org/wiki/Water_heating" TargetMode="External"/><Relationship Id="rId4" Type="http://schemas.openxmlformats.org/officeDocument/2006/relationships/hyperlink" Target="https://en.wikipedia.org/wiki/Space_heating"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F257C85-8C82-483E-8409-BC28CE6B9471}" type="slidenum">
              <a:rPr lang="en-GB" smtClean="0"/>
              <a:t>3</a:t>
            </a:fld>
            <a:endParaRPr lang="en-GB"/>
          </a:p>
        </p:txBody>
      </p:sp>
    </p:spTree>
    <p:extLst>
      <p:ext uri="{BB962C8B-B14F-4D97-AF65-F5344CB8AC3E}">
        <p14:creationId xmlns:p14="http://schemas.microsoft.com/office/powerpoint/2010/main" val="7858044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Glossary</a:t>
            </a:r>
          </a:p>
          <a:p>
            <a:endParaRPr lang="en-GB" dirty="0"/>
          </a:p>
          <a:p>
            <a:r>
              <a:rPr lang="en-GB" b="1" u="none" dirty="0">
                <a:solidFill>
                  <a:schemeClr val="tx1"/>
                </a:solidFill>
              </a:rPr>
              <a:t>Council housing- </a:t>
            </a:r>
            <a:r>
              <a:rPr lang="en-GB" sz="1200" b="0" i="0" u="none" kern="1200" dirty="0">
                <a:solidFill>
                  <a:schemeClr val="tx1"/>
                </a:solidFill>
                <a:effectLst/>
                <a:latin typeface="+mn-lt"/>
                <a:ea typeface="+mn-ea"/>
                <a:cs typeface="+mn-cs"/>
              </a:rPr>
              <a:t> Houses or flats provided by the government at low rents for people who have low incomes</a:t>
            </a:r>
          </a:p>
          <a:p>
            <a:endParaRPr lang="en-GB" u="none" dirty="0">
              <a:solidFill>
                <a:schemeClr val="tx1"/>
              </a:solidFill>
            </a:endParaRPr>
          </a:p>
          <a:p>
            <a:r>
              <a:rPr lang="en-GB" b="1" u="none" dirty="0">
                <a:solidFill>
                  <a:schemeClr val="tx1"/>
                </a:solidFill>
              </a:rPr>
              <a:t>Housing association - </a:t>
            </a:r>
            <a:r>
              <a:rPr lang="en-GB" u="none" dirty="0">
                <a:solidFill>
                  <a:schemeClr val="tx1"/>
                </a:solidFill>
              </a:rPr>
              <a:t>O</a:t>
            </a:r>
            <a:r>
              <a:rPr lang="en-GB" sz="1200" b="0" i="0" u="none" kern="1200" dirty="0">
                <a:solidFill>
                  <a:schemeClr val="tx1"/>
                </a:solidFill>
                <a:effectLst/>
                <a:latin typeface="+mn-lt"/>
                <a:ea typeface="+mn-ea"/>
                <a:cs typeface="+mn-cs"/>
              </a:rPr>
              <a:t>ffer similar types of housing as local councils – often to people on a low income or who need extra support</a:t>
            </a:r>
          </a:p>
          <a:p>
            <a:endParaRPr lang="en-GB" u="none" dirty="0">
              <a:solidFill>
                <a:schemeClr val="tx1"/>
              </a:solidFill>
            </a:endParaRPr>
          </a:p>
          <a:p>
            <a:r>
              <a:rPr lang="en-GB" b="1" u="none" dirty="0">
                <a:solidFill>
                  <a:schemeClr val="tx1"/>
                </a:solidFill>
              </a:rPr>
              <a:t>Private landlords - </a:t>
            </a:r>
            <a:r>
              <a:rPr lang="en-GB" sz="1200" b="0" i="0" u="none" kern="1200" dirty="0">
                <a:solidFill>
                  <a:schemeClr val="tx1"/>
                </a:solidFill>
                <a:effectLst/>
                <a:latin typeface="+mn-lt"/>
                <a:ea typeface="+mn-ea"/>
                <a:cs typeface="+mn-cs"/>
              </a:rPr>
              <a:t>A private landlord is a property owner who chooses to rent out their property themselves.</a:t>
            </a:r>
          </a:p>
          <a:p>
            <a:endParaRPr lang="en-GB" u="none" dirty="0">
              <a:solidFill>
                <a:schemeClr val="tx1"/>
              </a:solidFill>
            </a:endParaRPr>
          </a:p>
          <a:p>
            <a:r>
              <a:rPr lang="en-GB" b="1" u="none" dirty="0">
                <a:solidFill>
                  <a:schemeClr val="tx1"/>
                </a:solidFill>
              </a:rPr>
              <a:t>District heat - </a:t>
            </a:r>
            <a:r>
              <a:rPr lang="en-GB" sz="1200" b="0" i="0" u="none" kern="1200" dirty="0">
                <a:solidFill>
                  <a:schemeClr val="tx1"/>
                </a:solidFill>
                <a:effectLst/>
                <a:latin typeface="+mn-lt"/>
                <a:ea typeface="+mn-ea"/>
                <a:cs typeface="+mn-cs"/>
              </a:rPr>
              <a:t>District heating (also known as heat networks or teleheating) is a system for distributing heat generated in a centralized location through a system of </a:t>
            </a:r>
            <a:r>
              <a:rPr lang="en-GB" sz="1200" b="0" i="0" u="none" strike="noStrike" kern="1200" dirty="0">
                <a:solidFill>
                  <a:schemeClr val="tx1"/>
                </a:solidFill>
                <a:effectLst/>
                <a:latin typeface="+mn-lt"/>
                <a:ea typeface="+mn-ea"/>
                <a:cs typeface="+mn-cs"/>
                <a:hlinkClick r:id="rId3" tooltip="Insulated pipe">
                  <a:extLst>
                    <a:ext uri="{A12FA001-AC4F-418D-AE19-62706E023703}">
                      <ahyp:hlinkClr xmlns:ahyp="http://schemas.microsoft.com/office/drawing/2018/hyperlinkcolor" val="tx"/>
                    </a:ext>
                  </a:extLst>
                </a:hlinkClick>
              </a:rPr>
              <a:t>insulated pipes</a:t>
            </a:r>
            <a:r>
              <a:rPr lang="en-GB" sz="1200" b="0" i="0" u="none" kern="1200" dirty="0">
                <a:solidFill>
                  <a:schemeClr val="tx1"/>
                </a:solidFill>
                <a:effectLst/>
                <a:latin typeface="+mn-lt"/>
                <a:ea typeface="+mn-ea"/>
                <a:cs typeface="+mn-cs"/>
              </a:rPr>
              <a:t> for residential and commercial heating requirements such as </a:t>
            </a:r>
            <a:r>
              <a:rPr lang="en-GB" sz="1200" b="0" i="0" u="none" strike="noStrike" kern="1200" dirty="0">
                <a:solidFill>
                  <a:schemeClr val="tx1"/>
                </a:solidFill>
                <a:effectLst/>
                <a:latin typeface="+mn-lt"/>
                <a:ea typeface="+mn-ea"/>
                <a:cs typeface="+mn-cs"/>
                <a:hlinkClick r:id="rId4" tooltip="Space heating">
                  <a:extLst>
                    <a:ext uri="{A12FA001-AC4F-418D-AE19-62706E023703}">
                      <ahyp:hlinkClr xmlns:ahyp="http://schemas.microsoft.com/office/drawing/2018/hyperlinkcolor" val="tx"/>
                    </a:ext>
                  </a:extLst>
                </a:hlinkClick>
              </a:rPr>
              <a:t>space heating</a:t>
            </a:r>
            <a:r>
              <a:rPr lang="en-GB" sz="1200" b="0" i="0" u="none" kern="1200" dirty="0">
                <a:solidFill>
                  <a:schemeClr val="tx1"/>
                </a:solidFill>
                <a:effectLst/>
                <a:latin typeface="+mn-lt"/>
                <a:ea typeface="+mn-ea"/>
                <a:cs typeface="+mn-cs"/>
              </a:rPr>
              <a:t> and </a:t>
            </a:r>
            <a:r>
              <a:rPr lang="en-GB" sz="1200" b="0" i="0" u="none" strike="noStrike" kern="1200" dirty="0">
                <a:solidFill>
                  <a:schemeClr val="tx1"/>
                </a:solidFill>
                <a:effectLst/>
                <a:latin typeface="+mn-lt"/>
                <a:ea typeface="+mn-ea"/>
                <a:cs typeface="+mn-cs"/>
                <a:hlinkClick r:id="rId5" tooltip="Water heating">
                  <a:extLst>
                    <a:ext uri="{A12FA001-AC4F-418D-AE19-62706E023703}">
                      <ahyp:hlinkClr xmlns:ahyp="http://schemas.microsoft.com/office/drawing/2018/hyperlinkcolor" val="tx"/>
                    </a:ext>
                  </a:extLst>
                </a:hlinkClick>
              </a:rPr>
              <a:t>water heating</a:t>
            </a:r>
            <a:endParaRPr lang="en-GB" sz="1200" b="0" i="0" u="none" strike="noStrike" kern="1200" dirty="0">
              <a:solidFill>
                <a:schemeClr val="tx1"/>
              </a:solidFill>
              <a:effectLst/>
              <a:latin typeface="+mn-lt"/>
              <a:ea typeface="+mn-ea"/>
              <a:cs typeface="+mn-cs"/>
            </a:endParaRPr>
          </a:p>
          <a:p>
            <a:endParaRPr lang="en-GB" u="none" dirty="0">
              <a:solidFill>
                <a:schemeClr val="tx1"/>
              </a:solidFill>
            </a:endParaRPr>
          </a:p>
          <a:p>
            <a:r>
              <a:rPr lang="en-GB" b="1" u="none" dirty="0">
                <a:solidFill>
                  <a:schemeClr val="tx1"/>
                </a:solidFill>
              </a:rPr>
              <a:t>Tenants - </a:t>
            </a:r>
            <a:r>
              <a:rPr lang="en-GB" sz="1200" b="0" i="0" u="none" kern="1200" dirty="0">
                <a:solidFill>
                  <a:schemeClr val="tx1"/>
                </a:solidFill>
                <a:effectLst/>
                <a:latin typeface="+mn-lt"/>
                <a:ea typeface="+mn-ea"/>
                <a:cs typeface="+mn-cs"/>
              </a:rPr>
              <a:t>a person who occupies land or property rented from a landlord.</a:t>
            </a:r>
          </a:p>
          <a:p>
            <a:endParaRPr lang="en-GB" u="none" dirty="0">
              <a:solidFill>
                <a:schemeClr val="tx1"/>
              </a:solidFill>
            </a:endParaRPr>
          </a:p>
          <a:p>
            <a:r>
              <a:rPr lang="en-GB" b="1" u="none" dirty="0">
                <a:solidFill>
                  <a:schemeClr val="tx1"/>
                </a:solidFill>
              </a:rPr>
              <a:t>Homeowners - </a:t>
            </a:r>
            <a:r>
              <a:rPr lang="en-GB" sz="1200" b="0" i="0" u="none" kern="1200" dirty="0">
                <a:solidFill>
                  <a:schemeClr val="tx1"/>
                </a:solidFill>
                <a:effectLst/>
                <a:latin typeface="+mn-lt"/>
                <a:ea typeface="+mn-ea"/>
                <a:cs typeface="+mn-cs"/>
              </a:rPr>
              <a:t>a person who owns their own home.</a:t>
            </a:r>
            <a:endParaRPr lang="en-GB" u="none" dirty="0">
              <a:solidFill>
                <a:schemeClr val="tx1"/>
              </a:solidFill>
            </a:endParaRPr>
          </a:p>
        </p:txBody>
      </p:sp>
      <p:sp>
        <p:nvSpPr>
          <p:cNvPr id="4" name="Slide Number Placeholder 3"/>
          <p:cNvSpPr>
            <a:spLocks noGrp="1"/>
          </p:cNvSpPr>
          <p:nvPr>
            <p:ph type="sldNum" sz="quarter" idx="5"/>
          </p:nvPr>
        </p:nvSpPr>
        <p:spPr/>
        <p:txBody>
          <a:bodyPr/>
          <a:lstStyle/>
          <a:p>
            <a:fld id="{9F257C85-8C82-483E-8409-BC28CE6B9471}" type="slidenum">
              <a:rPr lang="en-GB" smtClean="0"/>
              <a:t>6</a:t>
            </a:fld>
            <a:endParaRPr lang="en-GB"/>
          </a:p>
        </p:txBody>
      </p:sp>
    </p:spTree>
    <p:extLst>
      <p:ext uri="{BB962C8B-B14F-4D97-AF65-F5344CB8AC3E}">
        <p14:creationId xmlns:p14="http://schemas.microsoft.com/office/powerpoint/2010/main" val="758278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Glossary</a:t>
            </a:r>
          </a:p>
          <a:p>
            <a:endParaRPr lang="en-GB" dirty="0"/>
          </a:p>
          <a:p>
            <a:endParaRPr lang="en-GB" dirty="0"/>
          </a:p>
        </p:txBody>
      </p:sp>
      <p:sp>
        <p:nvSpPr>
          <p:cNvPr id="4" name="Slide Number Placeholder 3"/>
          <p:cNvSpPr>
            <a:spLocks noGrp="1"/>
          </p:cNvSpPr>
          <p:nvPr>
            <p:ph type="sldNum" sz="quarter" idx="5"/>
          </p:nvPr>
        </p:nvSpPr>
        <p:spPr/>
        <p:txBody>
          <a:bodyPr/>
          <a:lstStyle/>
          <a:p>
            <a:fld id="{9F257C85-8C82-483E-8409-BC28CE6B9471}" type="slidenum">
              <a:rPr lang="en-GB" smtClean="0"/>
              <a:t>7</a:t>
            </a:fld>
            <a:endParaRPr lang="en-GB"/>
          </a:p>
        </p:txBody>
      </p:sp>
    </p:spTree>
    <p:extLst>
      <p:ext uri="{BB962C8B-B14F-4D97-AF65-F5344CB8AC3E}">
        <p14:creationId xmlns:p14="http://schemas.microsoft.com/office/powerpoint/2010/main" val="388604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Glossary</a:t>
            </a:r>
          </a:p>
          <a:p>
            <a:endParaRPr lang="en-GB" dirty="0"/>
          </a:p>
          <a:p>
            <a:endParaRPr lang="en-GB" dirty="0"/>
          </a:p>
        </p:txBody>
      </p:sp>
      <p:sp>
        <p:nvSpPr>
          <p:cNvPr id="4" name="Slide Number Placeholder 3"/>
          <p:cNvSpPr>
            <a:spLocks noGrp="1"/>
          </p:cNvSpPr>
          <p:nvPr>
            <p:ph type="sldNum" sz="quarter" idx="5"/>
          </p:nvPr>
        </p:nvSpPr>
        <p:spPr/>
        <p:txBody>
          <a:bodyPr/>
          <a:lstStyle/>
          <a:p>
            <a:fld id="{9F257C85-8C82-483E-8409-BC28CE6B9471}" type="slidenum">
              <a:rPr lang="en-GB" smtClean="0"/>
              <a:t>8</a:t>
            </a:fld>
            <a:endParaRPr lang="en-GB"/>
          </a:p>
        </p:txBody>
      </p:sp>
    </p:spTree>
    <p:extLst>
      <p:ext uri="{BB962C8B-B14F-4D97-AF65-F5344CB8AC3E}">
        <p14:creationId xmlns:p14="http://schemas.microsoft.com/office/powerpoint/2010/main" val="3382526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272B5-9A3C-499E-8A35-D0D480E793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E75345C-39D4-41AD-96D8-B44E3CD324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C776F6E-C5CF-4830-91F2-D6EC98D6D2E7}"/>
              </a:ext>
            </a:extLst>
          </p:cNvPr>
          <p:cNvSpPr>
            <a:spLocks noGrp="1"/>
          </p:cNvSpPr>
          <p:nvPr>
            <p:ph type="dt" sz="half" idx="10"/>
          </p:nvPr>
        </p:nvSpPr>
        <p:spPr/>
        <p:txBody>
          <a:bodyPr/>
          <a:lstStyle/>
          <a:p>
            <a:fld id="{E8970A4D-2677-4BB2-A436-3827AC2585FC}" type="datetimeFigureOut">
              <a:rPr lang="en-GB" smtClean="0"/>
              <a:t>09/01/2020</a:t>
            </a:fld>
            <a:endParaRPr lang="en-GB"/>
          </a:p>
        </p:txBody>
      </p:sp>
      <p:sp>
        <p:nvSpPr>
          <p:cNvPr id="5" name="Footer Placeholder 4">
            <a:extLst>
              <a:ext uri="{FF2B5EF4-FFF2-40B4-BE49-F238E27FC236}">
                <a16:creationId xmlns:a16="http://schemas.microsoft.com/office/drawing/2014/main" id="{522E6A21-EDB0-470F-B46E-11B72EF58D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26CA61-4D10-4C4A-8D6B-63CB95224AAB}"/>
              </a:ext>
            </a:extLst>
          </p:cNvPr>
          <p:cNvSpPr>
            <a:spLocks noGrp="1"/>
          </p:cNvSpPr>
          <p:nvPr>
            <p:ph type="sldNum" sz="quarter" idx="12"/>
          </p:nvPr>
        </p:nvSpPr>
        <p:spPr/>
        <p:txBody>
          <a:bodyPr/>
          <a:lstStyle/>
          <a:p>
            <a:fld id="{BE9E0A82-FD01-4B9F-9ACE-CBA00AA07D32}" type="slidenum">
              <a:rPr lang="en-GB" smtClean="0"/>
              <a:t>‹#›</a:t>
            </a:fld>
            <a:endParaRPr lang="en-GB"/>
          </a:p>
        </p:txBody>
      </p:sp>
    </p:spTree>
    <p:extLst>
      <p:ext uri="{BB962C8B-B14F-4D97-AF65-F5344CB8AC3E}">
        <p14:creationId xmlns:p14="http://schemas.microsoft.com/office/powerpoint/2010/main" val="486669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FFA20-0865-4AC3-9476-D27738CC622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D2CB42-F5F2-4092-9A84-5005D53EF3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4E675B-D9C8-4DC3-8831-65DF664DCFCD}"/>
              </a:ext>
            </a:extLst>
          </p:cNvPr>
          <p:cNvSpPr>
            <a:spLocks noGrp="1"/>
          </p:cNvSpPr>
          <p:nvPr>
            <p:ph type="dt" sz="half" idx="10"/>
          </p:nvPr>
        </p:nvSpPr>
        <p:spPr/>
        <p:txBody>
          <a:bodyPr/>
          <a:lstStyle/>
          <a:p>
            <a:fld id="{E8970A4D-2677-4BB2-A436-3827AC2585FC}" type="datetimeFigureOut">
              <a:rPr lang="en-GB" smtClean="0"/>
              <a:t>09/01/2020</a:t>
            </a:fld>
            <a:endParaRPr lang="en-GB"/>
          </a:p>
        </p:txBody>
      </p:sp>
      <p:sp>
        <p:nvSpPr>
          <p:cNvPr id="5" name="Footer Placeholder 4">
            <a:extLst>
              <a:ext uri="{FF2B5EF4-FFF2-40B4-BE49-F238E27FC236}">
                <a16:creationId xmlns:a16="http://schemas.microsoft.com/office/drawing/2014/main" id="{79E11B5D-6EEA-4D3C-9FDB-9490472ACE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A6A6D6-510E-4D90-9F7C-F429870C6467}"/>
              </a:ext>
            </a:extLst>
          </p:cNvPr>
          <p:cNvSpPr>
            <a:spLocks noGrp="1"/>
          </p:cNvSpPr>
          <p:nvPr>
            <p:ph type="sldNum" sz="quarter" idx="12"/>
          </p:nvPr>
        </p:nvSpPr>
        <p:spPr/>
        <p:txBody>
          <a:bodyPr/>
          <a:lstStyle/>
          <a:p>
            <a:fld id="{BE9E0A82-FD01-4B9F-9ACE-CBA00AA07D32}" type="slidenum">
              <a:rPr lang="en-GB" smtClean="0"/>
              <a:t>‹#›</a:t>
            </a:fld>
            <a:endParaRPr lang="en-GB"/>
          </a:p>
        </p:txBody>
      </p:sp>
    </p:spTree>
    <p:extLst>
      <p:ext uri="{BB962C8B-B14F-4D97-AF65-F5344CB8AC3E}">
        <p14:creationId xmlns:p14="http://schemas.microsoft.com/office/powerpoint/2010/main" val="3706457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197884-8B20-4D5E-8292-A94B87D7736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7E74348-1899-4126-940F-05C106BA7B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FAB5E5-19A2-435F-964D-A25A113A4AE7}"/>
              </a:ext>
            </a:extLst>
          </p:cNvPr>
          <p:cNvSpPr>
            <a:spLocks noGrp="1"/>
          </p:cNvSpPr>
          <p:nvPr>
            <p:ph type="dt" sz="half" idx="10"/>
          </p:nvPr>
        </p:nvSpPr>
        <p:spPr/>
        <p:txBody>
          <a:bodyPr/>
          <a:lstStyle/>
          <a:p>
            <a:fld id="{E8970A4D-2677-4BB2-A436-3827AC2585FC}" type="datetimeFigureOut">
              <a:rPr lang="en-GB" smtClean="0"/>
              <a:t>09/01/2020</a:t>
            </a:fld>
            <a:endParaRPr lang="en-GB"/>
          </a:p>
        </p:txBody>
      </p:sp>
      <p:sp>
        <p:nvSpPr>
          <p:cNvPr id="5" name="Footer Placeholder 4">
            <a:extLst>
              <a:ext uri="{FF2B5EF4-FFF2-40B4-BE49-F238E27FC236}">
                <a16:creationId xmlns:a16="http://schemas.microsoft.com/office/drawing/2014/main" id="{BAE96687-508B-456A-A750-B8556F05E8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6F6E7B-9DEF-4D11-B698-CDC5444F80AF}"/>
              </a:ext>
            </a:extLst>
          </p:cNvPr>
          <p:cNvSpPr>
            <a:spLocks noGrp="1"/>
          </p:cNvSpPr>
          <p:nvPr>
            <p:ph type="sldNum" sz="quarter" idx="12"/>
          </p:nvPr>
        </p:nvSpPr>
        <p:spPr/>
        <p:txBody>
          <a:bodyPr/>
          <a:lstStyle/>
          <a:p>
            <a:fld id="{BE9E0A82-FD01-4B9F-9ACE-CBA00AA07D32}" type="slidenum">
              <a:rPr lang="en-GB" smtClean="0"/>
              <a:t>‹#›</a:t>
            </a:fld>
            <a:endParaRPr lang="en-GB"/>
          </a:p>
        </p:txBody>
      </p:sp>
    </p:spTree>
    <p:extLst>
      <p:ext uri="{BB962C8B-B14F-4D97-AF65-F5344CB8AC3E}">
        <p14:creationId xmlns:p14="http://schemas.microsoft.com/office/powerpoint/2010/main" val="1686675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50A69-BE9D-45A4-A30E-B60E604B701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9691BA-3FED-494F-B0F1-2C459289B7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603516-DEAB-4FD9-BF97-F9E0E5D38CB7}"/>
              </a:ext>
            </a:extLst>
          </p:cNvPr>
          <p:cNvSpPr>
            <a:spLocks noGrp="1"/>
          </p:cNvSpPr>
          <p:nvPr>
            <p:ph type="dt" sz="half" idx="10"/>
          </p:nvPr>
        </p:nvSpPr>
        <p:spPr/>
        <p:txBody>
          <a:bodyPr/>
          <a:lstStyle/>
          <a:p>
            <a:fld id="{E8970A4D-2677-4BB2-A436-3827AC2585FC}" type="datetimeFigureOut">
              <a:rPr lang="en-GB" smtClean="0"/>
              <a:t>09/01/2020</a:t>
            </a:fld>
            <a:endParaRPr lang="en-GB"/>
          </a:p>
        </p:txBody>
      </p:sp>
      <p:sp>
        <p:nvSpPr>
          <p:cNvPr id="5" name="Footer Placeholder 4">
            <a:extLst>
              <a:ext uri="{FF2B5EF4-FFF2-40B4-BE49-F238E27FC236}">
                <a16:creationId xmlns:a16="http://schemas.microsoft.com/office/drawing/2014/main" id="{3EBF5385-3887-43D2-A7F2-64B1654DA2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829014-C446-4330-A061-0D4124EB0EFA}"/>
              </a:ext>
            </a:extLst>
          </p:cNvPr>
          <p:cNvSpPr>
            <a:spLocks noGrp="1"/>
          </p:cNvSpPr>
          <p:nvPr>
            <p:ph type="sldNum" sz="quarter" idx="12"/>
          </p:nvPr>
        </p:nvSpPr>
        <p:spPr/>
        <p:txBody>
          <a:bodyPr/>
          <a:lstStyle/>
          <a:p>
            <a:fld id="{BE9E0A82-FD01-4B9F-9ACE-CBA00AA07D32}" type="slidenum">
              <a:rPr lang="en-GB" smtClean="0"/>
              <a:t>‹#›</a:t>
            </a:fld>
            <a:endParaRPr lang="en-GB"/>
          </a:p>
        </p:txBody>
      </p:sp>
    </p:spTree>
    <p:extLst>
      <p:ext uri="{BB962C8B-B14F-4D97-AF65-F5344CB8AC3E}">
        <p14:creationId xmlns:p14="http://schemas.microsoft.com/office/powerpoint/2010/main" val="1721271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7385B-6536-4331-A790-F70DDB997D5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ADCAC47-3331-4B51-8A9E-7E3F27C91B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4EA3BB2-FC84-4BB0-90A2-E462CACD6982}"/>
              </a:ext>
            </a:extLst>
          </p:cNvPr>
          <p:cNvSpPr>
            <a:spLocks noGrp="1"/>
          </p:cNvSpPr>
          <p:nvPr>
            <p:ph type="dt" sz="half" idx="10"/>
          </p:nvPr>
        </p:nvSpPr>
        <p:spPr/>
        <p:txBody>
          <a:bodyPr/>
          <a:lstStyle/>
          <a:p>
            <a:fld id="{E8970A4D-2677-4BB2-A436-3827AC2585FC}" type="datetimeFigureOut">
              <a:rPr lang="en-GB" smtClean="0"/>
              <a:t>09/01/2020</a:t>
            </a:fld>
            <a:endParaRPr lang="en-GB"/>
          </a:p>
        </p:txBody>
      </p:sp>
      <p:sp>
        <p:nvSpPr>
          <p:cNvPr id="5" name="Footer Placeholder 4">
            <a:extLst>
              <a:ext uri="{FF2B5EF4-FFF2-40B4-BE49-F238E27FC236}">
                <a16:creationId xmlns:a16="http://schemas.microsoft.com/office/drawing/2014/main" id="{AA6128B9-9369-4F26-BF99-BEBE3A547C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1DA80A-BD6C-44FD-B263-2ABF2C57B615}"/>
              </a:ext>
            </a:extLst>
          </p:cNvPr>
          <p:cNvSpPr>
            <a:spLocks noGrp="1"/>
          </p:cNvSpPr>
          <p:nvPr>
            <p:ph type="sldNum" sz="quarter" idx="12"/>
          </p:nvPr>
        </p:nvSpPr>
        <p:spPr/>
        <p:txBody>
          <a:bodyPr/>
          <a:lstStyle/>
          <a:p>
            <a:fld id="{BE9E0A82-FD01-4B9F-9ACE-CBA00AA07D32}" type="slidenum">
              <a:rPr lang="en-GB" smtClean="0"/>
              <a:t>‹#›</a:t>
            </a:fld>
            <a:endParaRPr lang="en-GB"/>
          </a:p>
        </p:txBody>
      </p:sp>
    </p:spTree>
    <p:extLst>
      <p:ext uri="{BB962C8B-B14F-4D97-AF65-F5344CB8AC3E}">
        <p14:creationId xmlns:p14="http://schemas.microsoft.com/office/powerpoint/2010/main" val="2518874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7009C-8043-48F1-9FE5-BD677956762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D0C3013-6ECA-4E37-802A-E8E11EDEE5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419BF98-D736-4F25-BA77-37B8A96949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C1179E0-86B7-4BBD-AA6C-A6A6D0B93626}"/>
              </a:ext>
            </a:extLst>
          </p:cNvPr>
          <p:cNvSpPr>
            <a:spLocks noGrp="1"/>
          </p:cNvSpPr>
          <p:nvPr>
            <p:ph type="dt" sz="half" idx="10"/>
          </p:nvPr>
        </p:nvSpPr>
        <p:spPr/>
        <p:txBody>
          <a:bodyPr/>
          <a:lstStyle/>
          <a:p>
            <a:fld id="{E8970A4D-2677-4BB2-A436-3827AC2585FC}" type="datetimeFigureOut">
              <a:rPr lang="en-GB" smtClean="0"/>
              <a:t>09/01/2020</a:t>
            </a:fld>
            <a:endParaRPr lang="en-GB"/>
          </a:p>
        </p:txBody>
      </p:sp>
      <p:sp>
        <p:nvSpPr>
          <p:cNvPr id="6" name="Footer Placeholder 5">
            <a:extLst>
              <a:ext uri="{FF2B5EF4-FFF2-40B4-BE49-F238E27FC236}">
                <a16:creationId xmlns:a16="http://schemas.microsoft.com/office/drawing/2014/main" id="{487BB657-ABBC-49F9-A34B-8B17493BC01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D2B05A-88EF-4846-BA76-FFA986998991}"/>
              </a:ext>
            </a:extLst>
          </p:cNvPr>
          <p:cNvSpPr>
            <a:spLocks noGrp="1"/>
          </p:cNvSpPr>
          <p:nvPr>
            <p:ph type="sldNum" sz="quarter" idx="12"/>
          </p:nvPr>
        </p:nvSpPr>
        <p:spPr/>
        <p:txBody>
          <a:bodyPr/>
          <a:lstStyle/>
          <a:p>
            <a:fld id="{BE9E0A82-FD01-4B9F-9ACE-CBA00AA07D32}" type="slidenum">
              <a:rPr lang="en-GB" smtClean="0"/>
              <a:t>‹#›</a:t>
            </a:fld>
            <a:endParaRPr lang="en-GB"/>
          </a:p>
        </p:txBody>
      </p:sp>
    </p:spTree>
    <p:extLst>
      <p:ext uri="{BB962C8B-B14F-4D97-AF65-F5344CB8AC3E}">
        <p14:creationId xmlns:p14="http://schemas.microsoft.com/office/powerpoint/2010/main" val="3670368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13AFE-A980-4848-9863-95496203D8C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EC1E27-D706-43DF-8BDC-35C919F37C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0B210A-C18D-4AF7-8BE8-67969F14506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215E037-B786-4EFF-840B-0289F567A5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F73F97A-C972-4D3C-A532-85CF5AC2FA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35EAAD3-844A-41A6-AC63-A8781B55E0D2}"/>
              </a:ext>
            </a:extLst>
          </p:cNvPr>
          <p:cNvSpPr>
            <a:spLocks noGrp="1"/>
          </p:cNvSpPr>
          <p:nvPr>
            <p:ph type="dt" sz="half" idx="10"/>
          </p:nvPr>
        </p:nvSpPr>
        <p:spPr/>
        <p:txBody>
          <a:bodyPr/>
          <a:lstStyle/>
          <a:p>
            <a:fld id="{E8970A4D-2677-4BB2-A436-3827AC2585FC}" type="datetimeFigureOut">
              <a:rPr lang="en-GB" smtClean="0"/>
              <a:t>09/01/2020</a:t>
            </a:fld>
            <a:endParaRPr lang="en-GB"/>
          </a:p>
        </p:txBody>
      </p:sp>
      <p:sp>
        <p:nvSpPr>
          <p:cNvPr id="8" name="Footer Placeholder 7">
            <a:extLst>
              <a:ext uri="{FF2B5EF4-FFF2-40B4-BE49-F238E27FC236}">
                <a16:creationId xmlns:a16="http://schemas.microsoft.com/office/drawing/2014/main" id="{365AF720-573D-4276-8562-0F36BF261C1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D3479FF-BACA-4546-B513-E7F0F8093ED9}"/>
              </a:ext>
            </a:extLst>
          </p:cNvPr>
          <p:cNvSpPr>
            <a:spLocks noGrp="1"/>
          </p:cNvSpPr>
          <p:nvPr>
            <p:ph type="sldNum" sz="quarter" idx="12"/>
          </p:nvPr>
        </p:nvSpPr>
        <p:spPr/>
        <p:txBody>
          <a:bodyPr/>
          <a:lstStyle/>
          <a:p>
            <a:fld id="{BE9E0A82-FD01-4B9F-9ACE-CBA00AA07D32}" type="slidenum">
              <a:rPr lang="en-GB" smtClean="0"/>
              <a:t>‹#›</a:t>
            </a:fld>
            <a:endParaRPr lang="en-GB"/>
          </a:p>
        </p:txBody>
      </p:sp>
    </p:spTree>
    <p:extLst>
      <p:ext uri="{BB962C8B-B14F-4D97-AF65-F5344CB8AC3E}">
        <p14:creationId xmlns:p14="http://schemas.microsoft.com/office/powerpoint/2010/main" val="3734722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B7909-64DE-427F-B5C9-8BD0CEDB866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4A76FF8-FCE3-4671-AD80-33DFEA40D7E1}"/>
              </a:ext>
            </a:extLst>
          </p:cNvPr>
          <p:cNvSpPr>
            <a:spLocks noGrp="1"/>
          </p:cNvSpPr>
          <p:nvPr>
            <p:ph type="dt" sz="half" idx="10"/>
          </p:nvPr>
        </p:nvSpPr>
        <p:spPr/>
        <p:txBody>
          <a:bodyPr/>
          <a:lstStyle/>
          <a:p>
            <a:fld id="{E8970A4D-2677-4BB2-A436-3827AC2585FC}" type="datetimeFigureOut">
              <a:rPr lang="en-GB" smtClean="0"/>
              <a:t>09/01/2020</a:t>
            </a:fld>
            <a:endParaRPr lang="en-GB"/>
          </a:p>
        </p:txBody>
      </p:sp>
      <p:sp>
        <p:nvSpPr>
          <p:cNvPr id="4" name="Footer Placeholder 3">
            <a:extLst>
              <a:ext uri="{FF2B5EF4-FFF2-40B4-BE49-F238E27FC236}">
                <a16:creationId xmlns:a16="http://schemas.microsoft.com/office/drawing/2014/main" id="{34566C1F-3DAC-4E08-AA48-E9330AA54A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0E887CE-72F5-481F-9092-AD434D5771CF}"/>
              </a:ext>
            </a:extLst>
          </p:cNvPr>
          <p:cNvSpPr>
            <a:spLocks noGrp="1"/>
          </p:cNvSpPr>
          <p:nvPr>
            <p:ph type="sldNum" sz="quarter" idx="12"/>
          </p:nvPr>
        </p:nvSpPr>
        <p:spPr/>
        <p:txBody>
          <a:bodyPr/>
          <a:lstStyle/>
          <a:p>
            <a:fld id="{BE9E0A82-FD01-4B9F-9ACE-CBA00AA07D32}" type="slidenum">
              <a:rPr lang="en-GB" smtClean="0"/>
              <a:t>‹#›</a:t>
            </a:fld>
            <a:endParaRPr lang="en-GB"/>
          </a:p>
        </p:txBody>
      </p:sp>
    </p:spTree>
    <p:extLst>
      <p:ext uri="{BB962C8B-B14F-4D97-AF65-F5344CB8AC3E}">
        <p14:creationId xmlns:p14="http://schemas.microsoft.com/office/powerpoint/2010/main" val="2319267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58FED64-B5E7-4D42-98D7-E11528EA69D1}"/>
              </a:ext>
            </a:extLst>
          </p:cNvPr>
          <p:cNvSpPr>
            <a:spLocks noGrp="1"/>
          </p:cNvSpPr>
          <p:nvPr>
            <p:ph type="dt" sz="half" idx="10"/>
          </p:nvPr>
        </p:nvSpPr>
        <p:spPr/>
        <p:txBody>
          <a:bodyPr/>
          <a:lstStyle/>
          <a:p>
            <a:fld id="{E8970A4D-2677-4BB2-A436-3827AC2585FC}" type="datetimeFigureOut">
              <a:rPr lang="en-GB" smtClean="0"/>
              <a:t>09/01/2020</a:t>
            </a:fld>
            <a:endParaRPr lang="en-GB"/>
          </a:p>
        </p:txBody>
      </p:sp>
      <p:sp>
        <p:nvSpPr>
          <p:cNvPr id="3" name="Footer Placeholder 2">
            <a:extLst>
              <a:ext uri="{FF2B5EF4-FFF2-40B4-BE49-F238E27FC236}">
                <a16:creationId xmlns:a16="http://schemas.microsoft.com/office/drawing/2014/main" id="{814A59A1-82A0-4E13-9BB1-50B64E5DFCE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44057F8-FAB3-4C19-A660-5A3B860F8E8D}"/>
              </a:ext>
            </a:extLst>
          </p:cNvPr>
          <p:cNvSpPr>
            <a:spLocks noGrp="1"/>
          </p:cNvSpPr>
          <p:nvPr>
            <p:ph type="sldNum" sz="quarter" idx="12"/>
          </p:nvPr>
        </p:nvSpPr>
        <p:spPr/>
        <p:txBody>
          <a:bodyPr/>
          <a:lstStyle/>
          <a:p>
            <a:fld id="{BE9E0A82-FD01-4B9F-9ACE-CBA00AA07D32}" type="slidenum">
              <a:rPr lang="en-GB" smtClean="0"/>
              <a:t>‹#›</a:t>
            </a:fld>
            <a:endParaRPr lang="en-GB"/>
          </a:p>
        </p:txBody>
      </p:sp>
    </p:spTree>
    <p:extLst>
      <p:ext uri="{BB962C8B-B14F-4D97-AF65-F5344CB8AC3E}">
        <p14:creationId xmlns:p14="http://schemas.microsoft.com/office/powerpoint/2010/main" val="629433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1E3A4-2FF4-4459-BBA2-203E458FF6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DFEC37A-433A-4AD9-9177-0765C7CFA0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A55737E-9E2F-49F5-9B38-576C63DB84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1351F5-B9A7-4C5F-946C-6D30E0D2F3FD}"/>
              </a:ext>
            </a:extLst>
          </p:cNvPr>
          <p:cNvSpPr>
            <a:spLocks noGrp="1"/>
          </p:cNvSpPr>
          <p:nvPr>
            <p:ph type="dt" sz="half" idx="10"/>
          </p:nvPr>
        </p:nvSpPr>
        <p:spPr/>
        <p:txBody>
          <a:bodyPr/>
          <a:lstStyle/>
          <a:p>
            <a:fld id="{E8970A4D-2677-4BB2-A436-3827AC2585FC}" type="datetimeFigureOut">
              <a:rPr lang="en-GB" smtClean="0"/>
              <a:t>09/01/2020</a:t>
            </a:fld>
            <a:endParaRPr lang="en-GB"/>
          </a:p>
        </p:txBody>
      </p:sp>
      <p:sp>
        <p:nvSpPr>
          <p:cNvPr id="6" name="Footer Placeholder 5">
            <a:extLst>
              <a:ext uri="{FF2B5EF4-FFF2-40B4-BE49-F238E27FC236}">
                <a16:creationId xmlns:a16="http://schemas.microsoft.com/office/drawing/2014/main" id="{2CF8FD4A-CA42-4C46-8D29-DFDA93BEEE4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EB8EA5A-5FE2-428A-9CB7-06C3662D1ADA}"/>
              </a:ext>
            </a:extLst>
          </p:cNvPr>
          <p:cNvSpPr>
            <a:spLocks noGrp="1"/>
          </p:cNvSpPr>
          <p:nvPr>
            <p:ph type="sldNum" sz="quarter" idx="12"/>
          </p:nvPr>
        </p:nvSpPr>
        <p:spPr/>
        <p:txBody>
          <a:bodyPr/>
          <a:lstStyle/>
          <a:p>
            <a:fld id="{BE9E0A82-FD01-4B9F-9ACE-CBA00AA07D32}" type="slidenum">
              <a:rPr lang="en-GB" smtClean="0"/>
              <a:t>‹#›</a:t>
            </a:fld>
            <a:endParaRPr lang="en-GB"/>
          </a:p>
        </p:txBody>
      </p:sp>
    </p:spTree>
    <p:extLst>
      <p:ext uri="{BB962C8B-B14F-4D97-AF65-F5344CB8AC3E}">
        <p14:creationId xmlns:p14="http://schemas.microsoft.com/office/powerpoint/2010/main" val="1461525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5D015-66DB-447B-B743-0760E9E1F1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44BD82C-86BA-4141-BCFB-4B4633F9B1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B2D058E-CC14-4653-989B-0FE7B3065A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CE36FD5-436E-48AA-9DF0-4D6DAC485FDC}"/>
              </a:ext>
            </a:extLst>
          </p:cNvPr>
          <p:cNvSpPr>
            <a:spLocks noGrp="1"/>
          </p:cNvSpPr>
          <p:nvPr>
            <p:ph type="dt" sz="half" idx="10"/>
          </p:nvPr>
        </p:nvSpPr>
        <p:spPr/>
        <p:txBody>
          <a:bodyPr/>
          <a:lstStyle/>
          <a:p>
            <a:fld id="{E8970A4D-2677-4BB2-A436-3827AC2585FC}" type="datetimeFigureOut">
              <a:rPr lang="en-GB" smtClean="0"/>
              <a:t>09/01/2020</a:t>
            </a:fld>
            <a:endParaRPr lang="en-GB"/>
          </a:p>
        </p:txBody>
      </p:sp>
      <p:sp>
        <p:nvSpPr>
          <p:cNvPr id="6" name="Footer Placeholder 5">
            <a:extLst>
              <a:ext uri="{FF2B5EF4-FFF2-40B4-BE49-F238E27FC236}">
                <a16:creationId xmlns:a16="http://schemas.microsoft.com/office/drawing/2014/main" id="{0C411054-28DE-4070-B2B6-39F580B373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105B7A3-7A49-47DC-BD57-DF998741030D}"/>
              </a:ext>
            </a:extLst>
          </p:cNvPr>
          <p:cNvSpPr>
            <a:spLocks noGrp="1"/>
          </p:cNvSpPr>
          <p:nvPr>
            <p:ph type="sldNum" sz="quarter" idx="12"/>
          </p:nvPr>
        </p:nvSpPr>
        <p:spPr/>
        <p:txBody>
          <a:bodyPr/>
          <a:lstStyle/>
          <a:p>
            <a:fld id="{BE9E0A82-FD01-4B9F-9ACE-CBA00AA07D32}" type="slidenum">
              <a:rPr lang="en-GB" smtClean="0"/>
              <a:t>‹#›</a:t>
            </a:fld>
            <a:endParaRPr lang="en-GB"/>
          </a:p>
        </p:txBody>
      </p:sp>
    </p:spTree>
    <p:extLst>
      <p:ext uri="{BB962C8B-B14F-4D97-AF65-F5344CB8AC3E}">
        <p14:creationId xmlns:p14="http://schemas.microsoft.com/office/powerpoint/2010/main" val="3889747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55A0BF-AE01-46A3-BD9F-5032D1E8A1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66B1448-F284-456B-AB73-A16B4A84B3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A69CA2B-E560-4748-9821-4EC5A4EF54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970A4D-2677-4BB2-A436-3827AC2585FC}" type="datetimeFigureOut">
              <a:rPr lang="en-GB" smtClean="0"/>
              <a:t>09/01/2020</a:t>
            </a:fld>
            <a:endParaRPr lang="en-GB"/>
          </a:p>
        </p:txBody>
      </p:sp>
      <p:sp>
        <p:nvSpPr>
          <p:cNvPr id="5" name="Footer Placeholder 4">
            <a:extLst>
              <a:ext uri="{FF2B5EF4-FFF2-40B4-BE49-F238E27FC236}">
                <a16:creationId xmlns:a16="http://schemas.microsoft.com/office/drawing/2014/main" id="{793598B8-6DD2-457E-9150-3FC0CE140A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73ED7B0-EBF5-49C0-A7E4-092CAAD886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9E0A82-FD01-4B9F-9ACE-CBA00AA07D32}" type="slidenum">
              <a:rPr lang="en-GB" smtClean="0"/>
              <a:t>‹#›</a:t>
            </a:fld>
            <a:endParaRPr lang="en-GB"/>
          </a:p>
        </p:txBody>
      </p:sp>
    </p:spTree>
    <p:extLst>
      <p:ext uri="{BB962C8B-B14F-4D97-AF65-F5344CB8AC3E}">
        <p14:creationId xmlns:p14="http://schemas.microsoft.com/office/powerpoint/2010/main" val="3716848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sustainability@Leicester.gov.uk" TargetMode="External"/><Relationship Id="rId1" Type="http://schemas.openxmlformats.org/officeDocument/2006/relationships/slideLayout" Target="../slideLayouts/slideLayout1.xml"/><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9.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0B27210-D0CA-4654-B3E3-9ABB4F178E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EF57C2-DFCC-41E8-989E-AF8B39AF60B8}"/>
              </a:ext>
            </a:extLst>
          </p:cNvPr>
          <p:cNvSpPr>
            <a:spLocks noGrp="1"/>
          </p:cNvSpPr>
          <p:nvPr>
            <p:ph type="ctrTitle"/>
          </p:nvPr>
        </p:nvSpPr>
        <p:spPr>
          <a:xfrm>
            <a:off x="6746628" y="1783959"/>
            <a:ext cx="4645250" cy="2889114"/>
          </a:xfrm>
        </p:spPr>
        <p:txBody>
          <a:bodyPr anchor="b">
            <a:normAutofit/>
          </a:bodyPr>
          <a:lstStyle/>
          <a:p>
            <a:pPr algn="l"/>
            <a:r>
              <a:rPr lang="en-GB" b="1" dirty="0">
                <a:solidFill>
                  <a:schemeClr val="bg1"/>
                </a:solidFill>
              </a:rPr>
              <a:t>Leicester’s Climate Emergency </a:t>
            </a:r>
            <a:endParaRPr lang="en-GB" dirty="0">
              <a:solidFill>
                <a:schemeClr val="bg1"/>
              </a:solidFill>
            </a:endParaRPr>
          </a:p>
        </p:txBody>
      </p:sp>
      <p:sp>
        <p:nvSpPr>
          <p:cNvPr id="3" name="Subtitle 2">
            <a:extLst>
              <a:ext uri="{FF2B5EF4-FFF2-40B4-BE49-F238E27FC236}">
                <a16:creationId xmlns:a16="http://schemas.microsoft.com/office/drawing/2014/main" id="{30D46712-B15C-4880-8081-D1020A5044E0}"/>
              </a:ext>
            </a:extLst>
          </p:cNvPr>
          <p:cNvSpPr>
            <a:spLocks noGrp="1"/>
          </p:cNvSpPr>
          <p:nvPr>
            <p:ph type="subTitle" idx="1"/>
          </p:nvPr>
        </p:nvSpPr>
        <p:spPr>
          <a:xfrm>
            <a:off x="6746627" y="4750893"/>
            <a:ext cx="4645250" cy="1147863"/>
          </a:xfrm>
        </p:spPr>
        <p:txBody>
          <a:bodyPr anchor="t">
            <a:normAutofit/>
          </a:bodyPr>
          <a:lstStyle/>
          <a:p>
            <a:pPr algn="l"/>
            <a:r>
              <a:rPr lang="en-GB" b="1" dirty="0">
                <a:solidFill>
                  <a:schemeClr val="bg1"/>
                </a:solidFill>
              </a:rPr>
              <a:t>School’s and Youth Groups Conversation Pack</a:t>
            </a:r>
            <a:endParaRPr lang="en-GB" dirty="0">
              <a:solidFill>
                <a:schemeClr val="bg1"/>
              </a:solidFill>
            </a:endParaRPr>
          </a:p>
          <a:p>
            <a:pPr algn="l"/>
            <a:endParaRPr lang="en-GB" sz="2000" dirty="0">
              <a:solidFill>
                <a:schemeClr val="bg1"/>
              </a:solidFill>
            </a:endParaRPr>
          </a:p>
        </p:txBody>
      </p:sp>
      <p:sp>
        <p:nvSpPr>
          <p:cNvPr id="11" name="Freeform: Shape 10">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70B66945-4967-4040-926D-DCA44313CD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descr="A logo which says 'Sustainable Leicester'.">
            <a:extLst>
              <a:ext uri="{FF2B5EF4-FFF2-40B4-BE49-F238E27FC236}">
                <a16:creationId xmlns:a16="http://schemas.microsoft.com/office/drawing/2014/main" id="{FA650902-5820-4D3B-8F3B-F962953B0F00}"/>
              </a:ext>
            </a:extLst>
          </p:cNvPr>
          <p:cNvPicPr/>
          <p:nvPr/>
        </p:nvPicPr>
        <p:blipFill>
          <a:blip r:embed="rId2">
            <a:extLst>
              <a:ext uri="{28A0092B-C50C-407E-A947-70E740481C1C}">
                <a14:useLocalDpi xmlns:a14="http://schemas.microsoft.com/office/drawing/2010/main" val="0"/>
              </a:ext>
            </a:extLst>
          </a:blip>
          <a:stretch>
            <a:fillRect/>
          </a:stretch>
        </p:blipFill>
        <p:spPr>
          <a:xfrm>
            <a:off x="419382" y="1019521"/>
            <a:ext cx="4047843" cy="3450786"/>
          </a:xfrm>
          <a:prstGeom prst="rect">
            <a:avLst/>
          </a:prstGeom>
        </p:spPr>
      </p:pic>
      <p:pic>
        <p:nvPicPr>
          <p:cNvPr id="8" name="Picture 7" descr="Leicester City Council's logo.">
            <a:extLst>
              <a:ext uri="{FF2B5EF4-FFF2-40B4-BE49-F238E27FC236}">
                <a16:creationId xmlns:a16="http://schemas.microsoft.com/office/drawing/2014/main" id="{99B6E6D7-0424-4B42-B1EE-E8FF8C6205F5}"/>
              </a:ext>
            </a:extLst>
          </p:cNvPr>
          <p:cNvPicPr/>
          <p:nvPr/>
        </p:nvPicPr>
        <p:blipFill>
          <a:blip r:embed="rId3" cstate="print">
            <a:extLst>
              <a:ext uri="{28A0092B-C50C-407E-A947-70E740481C1C}">
                <a14:useLocalDpi xmlns:a14="http://schemas.microsoft.com/office/drawing/2010/main" val="0"/>
              </a:ext>
            </a:extLst>
          </a:blip>
          <a:srcRect l="8438" t="7199" r="7462" b="-1186"/>
          <a:stretch>
            <a:fillRect/>
          </a:stretch>
        </p:blipFill>
        <p:spPr bwMode="auto">
          <a:xfrm>
            <a:off x="542046" y="4865958"/>
            <a:ext cx="1075055" cy="1596390"/>
          </a:xfrm>
          <a:prstGeom prst="rect">
            <a:avLst/>
          </a:prstGeom>
          <a:noFill/>
          <a:ln>
            <a:noFill/>
          </a:ln>
        </p:spPr>
      </p:pic>
    </p:spTree>
    <p:extLst>
      <p:ext uri="{BB962C8B-B14F-4D97-AF65-F5344CB8AC3E}">
        <p14:creationId xmlns:p14="http://schemas.microsoft.com/office/powerpoint/2010/main" val="821474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A8794-E38B-49B1-93E3-DE99748D6599}"/>
              </a:ext>
            </a:extLst>
          </p:cNvPr>
          <p:cNvSpPr>
            <a:spLocks noGrp="1"/>
          </p:cNvSpPr>
          <p:nvPr>
            <p:ph type="title"/>
          </p:nvPr>
        </p:nvSpPr>
        <p:spPr/>
        <p:txBody>
          <a:bodyPr/>
          <a:lstStyle/>
          <a:p>
            <a:r>
              <a:rPr lang="en-GB" b="1" i="1" dirty="0"/>
              <a:t>Vision for travel and transport</a:t>
            </a:r>
            <a:endParaRPr lang="en-GB" i="1" dirty="0"/>
          </a:p>
        </p:txBody>
      </p:sp>
      <p:sp>
        <p:nvSpPr>
          <p:cNvPr id="3" name="Content Placeholder 2">
            <a:extLst>
              <a:ext uri="{FF2B5EF4-FFF2-40B4-BE49-F238E27FC236}">
                <a16:creationId xmlns:a16="http://schemas.microsoft.com/office/drawing/2014/main" id="{3B97F59F-E344-4E5B-ACC4-F5A11ACEADFC}"/>
              </a:ext>
            </a:extLst>
          </p:cNvPr>
          <p:cNvSpPr>
            <a:spLocks noGrp="1"/>
          </p:cNvSpPr>
          <p:nvPr>
            <p:ph idx="1"/>
          </p:nvPr>
        </p:nvSpPr>
        <p:spPr>
          <a:xfrm>
            <a:off x="985680" y="2150085"/>
            <a:ext cx="10515600" cy="4351338"/>
          </a:xfrm>
        </p:spPr>
        <p:txBody>
          <a:bodyPr>
            <a:normAutofit lnSpcReduction="10000"/>
          </a:bodyPr>
          <a:lstStyle/>
          <a:p>
            <a:pPr lvl="0"/>
            <a:r>
              <a:rPr lang="en-GB" dirty="0"/>
              <a:t>A much greater share of journeys will need to be made by walking, cycling and public transport. A city-wide network of walking and cycling routes, along with improved public transport, will be among the improvements needed to make this possible. </a:t>
            </a:r>
          </a:p>
          <a:p>
            <a:pPr lvl="0"/>
            <a:r>
              <a:rPr lang="en-GB" dirty="0"/>
              <a:t>Journeys that can’t be taken by walking, cycling or public transport will need to be made by ultra-low emission vehicles. These will mainly be electric vehicles, although new HGVs may need to be hydrogen-powered.</a:t>
            </a:r>
          </a:p>
          <a:p>
            <a:pPr lvl="0"/>
            <a:r>
              <a:rPr lang="en-GB" dirty="0"/>
              <a:t>Electric charging-points will need to be widely available across the city. The electricity grid in Leicester may need upgrading to allow this. More solar panels will help provide some of the electricity needed.</a:t>
            </a:r>
          </a:p>
        </p:txBody>
      </p:sp>
      <p:sp>
        <p:nvSpPr>
          <p:cNvPr id="5" name="Rectangle 4">
            <a:extLst>
              <a:ext uri="{FF2B5EF4-FFF2-40B4-BE49-F238E27FC236}">
                <a16:creationId xmlns:a16="http://schemas.microsoft.com/office/drawing/2014/main" id="{BB30AA44-807A-4DBA-83BB-7D8DDD17194F}"/>
              </a:ext>
              <a:ext uri="{C183D7F6-B498-43B3-948B-1728B52AA6E4}">
                <adec:decorative xmlns:adec="http://schemas.microsoft.com/office/drawing/2017/decorative" val="1"/>
              </a:ext>
            </a:extLst>
          </p:cNvPr>
          <p:cNvSpPr/>
          <p:nvPr/>
        </p:nvSpPr>
        <p:spPr>
          <a:xfrm>
            <a:off x="218767" y="162232"/>
            <a:ext cx="11754465" cy="6533536"/>
          </a:xfrm>
          <a:prstGeom prst="rect">
            <a:avLst/>
          </a:prstGeom>
          <a:noFill/>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FDC743CC-34EB-428E-9095-BBD68BFA0237}"/>
              </a:ext>
            </a:extLst>
          </p:cNvPr>
          <p:cNvSpPr/>
          <p:nvPr/>
        </p:nvSpPr>
        <p:spPr>
          <a:xfrm>
            <a:off x="838200" y="1497920"/>
            <a:ext cx="9368911" cy="584775"/>
          </a:xfrm>
          <a:prstGeom prst="rect">
            <a:avLst/>
          </a:prstGeom>
        </p:spPr>
        <p:txBody>
          <a:bodyPr wrap="none">
            <a:spAutoFit/>
          </a:bodyPr>
          <a:lstStyle/>
          <a:p>
            <a:r>
              <a:rPr lang="en-GB" sz="3200" dirty="0"/>
              <a:t>We think that the following things will need to happen:</a:t>
            </a:r>
          </a:p>
        </p:txBody>
      </p:sp>
      <p:pic>
        <p:nvPicPr>
          <p:cNvPr id="7" name="Graphic 6" descr="Cycling">
            <a:extLst>
              <a:ext uri="{FF2B5EF4-FFF2-40B4-BE49-F238E27FC236}">
                <a16:creationId xmlns:a16="http://schemas.microsoft.com/office/drawing/2014/main" id="{42ACB8AB-9C33-4D28-9EEE-F27E6227454F}"/>
              </a:ext>
            </a:extLst>
          </p:cNvPr>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b="6044"/>
          <a:stretch/>
        </p:blipFill>
        <p:spPr bwMode="auto">
          <a:xfrm>
            <a:off x="10251357" y="297169"/>
            <a:ext cx="1354394" cy="132556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06847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A8794-E38B-49B1-93E3-DE99748D6599}"/>
              </a:ext>
            </a:extLst>
          </p:cNvPr>
          <p:cNvSpPr>
            <a:spLocks noGrp="1"/>
          </p:cNvSpPr>
          <p:nvPr>
            <p:ph type="title"/>
          </p:nvPr>
        </p:nvSpPr>
        <p:spPr/>
        <p:txBody>
          <a:bodyPr/>
          <a:lstStyle/>
          <a:p>
            <a:r>
              <a:rPr lang="en-GB" b="1" i="1" dirty="0"/>
              <a:t>Vision for travel and transport</a:t>
            </a:r>
            <a:endParaRPr lang="en-GB" i="1" dirty="0"/>
          </a:p>
        </p:txBody>
      </p:sp>
      <p:sp>
        <p:nvSpPr>
          <p:cNvPr id="3" name="Content Placeholder 2">
            <a:extLst>
              <a:ext uri="{FF2B5EF4-FFF2-40B4-BE49-F238E27FC236}">
                <a16:creationId xmlns:a16="http://schemas.microsoft.com/office/drawing/2014/main" id="{3B97F59F-E344-4E5B-ACC4-F5A11ACEADFC}"/>
              </a:ext>
            </a:extLst>
          </p:cNvPr>
          <p:cNvSpPr>
            <a:spLocks noGrp="1"/>
          </p:cNvSpPr>
          <p:nvPr>
            <p:ph idx="1"/>
          </p:nvPr>
        </p:nvSpPr>
        <p:spPr>
          <a:xfrm>
            <a:off x="838200" y="1825625"/>
            <a:ext cx="10515600" cy="4667250"/>
          </a:xfrm>
        </p:spPr>
        <p:txBody>
          <a:bodyPr>
            <a:normAutofit/>
          </a:bodyPr>
          <a:lstStyle/>
          <a:p>
            <a:pPr lvl="0"/>
            <a:r>
              <a:rPr lang="en-GB" dirty="0"/>
              <a:t>Some electric cars will need to be part of ‘vehicle-to-grid’ systems. These store surplus renewable electricity from solar panels in electric car batteries. They help the electricity grid by selling it to the grid when demand is high.</a:t>
            </a:r>
          </a:p>
          <a:p>
            <a:pPr lvl="0"/>
            <a:r>
              <a:rPr lang="en-GB" dirty="0"/>
              <a:t>Alternative travel and transport services, such as ride-sharing, electric car clubs and e-bike share could be used more instead of private car journeys.</a:t>
            </a:r>
          </a:p>
          <a:p>
            <a:pPr lvl="0"/>
            <a:r>
              <a:rPr lang="en-GB" dirty="0"/>
              <a:t>Services and facilities will need to be easy to access without car journeys. This includes making them accessible online, and available nearby within communities.</a:t>
            </a:r>
          </a:p>
        </p:txBody>
      </p:sp>
      <p:pic>
        <p:nvPicPr>
          <p:cNvPr id="4" name="Graphic 3" descr="Cycling">
            <a:extLst>
              <a:ext uri="{FF2B5EF4-FFF2-40B4-BE49-F238E27FC236}">
                <a16:creationId xmlns:a16="http://schemas.microsoft.com/office/drawing/2014/main" id="{73E47E36-62D0-4E2B-93B1-688D6774A89A}"/>
              </a:ext>
            </a:extLst>
          </p:cNvPr>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b="6044"/>
          <a:stretch/>
        </p:blipFill>
        <p:spPr bwMode="auto">
          <a:xfrm>
            <a:off x="10251357" y="297169"/>
            <a:ext cx="1354394" cy="1325563"/>
          </a:xfrm>
          <a:prstGeom prst="rect">
            <a:avLst/>
          </a:prstGeom>
          <a:ln>
            <a:noFill/>
          </a:ln>
          <a:extLst>
            <a:ext uri="{53640926-AAD7-44D8-BBD7-CCE9431645EC}">
              <a14:shadowObscured xmlns:a14="http://schemas.microsoft.com/office/drawing/2010/main"/>
            </a:ext>
          </a:extLst>
        </p:spPr>
      </p:pic>
      <p:sp>
        <p:nvSpPr>
          <p:cNvPr id="5" name="Rectangle 4">
            <a:extLst>
              <a:ext uri="{FF2B5EF4-FFF2-40B4-BE49-F238E27FC236}">
                <a16:creationId xmlns:a16="http://schemas.microsoft.com/office/drawing/2014/main" id="{BB30AA44-807A-4DBA-83BB-7D8DDD17194F}"/>
              </a:ext>
              <a:ext uri="{C183D7F6-B498-43B3-948B-1728B52AA6E4}">
                <adec:decorative xmlns:adec="http://schemas.microsoft.com/office/drawing/2017/decorative" val="1"/>
              </a:ext>
            </a:extLst>
          </p:cNvPr>
          <p:cNvSpPr/>
          <p:nvPr/>
        </p:nvSpPr>
        <p:spPr>
          <a:xfrm>
            <a:off x="218767" y="162232"/>
            <a:ext cx="11754465" cy="6533536"/>
          </a:xfrm>
          <a:prstGeom prst="rect">
            <a:avLst/>
          </a:prstGeom>
          <a:noFill/>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58009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B1E7-38D8-46D0-B65B-4CBDC98C9FDB}"/>
              </a:ext>
            </a:extLst>
          </p:cNvPr>
          <p:cNvSpPr>
            <a:spLocks noGrp="1"/>
          </p:cNvSpPr>
          <p:nvPr>
            <p:ph type="title"/>
          </p:nvPr>
        </p:nvSpPr>
        <p:spPr/>
        <p:txBody>
          <a:bodyPr/>
          <a:lstStyle/>
          <a:p>
            <a:r>
              <a:rPr lang="en-GB" b="1" dirty="0"/>
              <a:t>Our choices as consumers</a:t>
            </a:r>
          </a:p>
        </p:txBody>
      </p:sp>
      <p:sp>
        <p:nvSpPr>
          <p:cNvPr id="3" name="Content Placeholder 2">
            <a:extLst>
              <a:ext uri="{FF2B5EF4-FFF2-40B4-BE49-F238E27FC236}">
                <a16:creationId xmlns:a16="http://schemas.microsoft.com/office/drawing/2014/main" id="{F41DEB7E-CE39-4E25-81C8-A1BB270798FD}"/>
              </a:ext>
            </a:extLst>
          </p:cNvPr>
          <p:cNvSpPr>
            <a:spLocks noGrp="1"/>
          </p:cNvSpPr>
          <p:nvPr>
            <p:ph idx="1"/>
          </p:nvPr>
        </p:nvSpPr>
        <p:spPr>
          <a:xfrm>
            <a:off x="838200" y="1825625"/>
            <a:ext cx="10515600" cy="4667250"/>
          </a:xfrm>
        </p:spPr>
        <p:txBody>
          <a:bodyPr>
            <a:normAutofit lnSpcReduction="10000"/>
          </a:bodyPr>
          <a:lstStyle/>
          <a:p>
            <a:pPr>
              <a:lnSpc>
                <a:spcPct val="150000"/>
              </a:lnSpc>
            </a:pPr>
            <a:r>
              <a:rPr lang="en-GB" dirty="0"/>
              <a:t>As well as the carbon emissions we produce within the city, we are also responsible for emissions elsewhere produced from making and delivering the products and the services we buy in from outside. They could add at least another 40% to the total. For the city to become carbon neutral we have to do something about them too.</a:t>
            </a:r>
          </a:p>
          <a:p>
            <a:pPr>
              <a:lnSpc>
                <a:spcPct val="150000"/>
              </a:lnSpc>
            </a:pPr>
            <a:r>
              <a:rPr lang="en-GB" dirty="0"/>
              <a:t>We think that the following things will need to change in Leicester to deal with our emissions as consumers:</a:t>
            </a:r>
          </a:p>
          <a:p>
            <a:endParaRPr lang="en-GB" dirty="0"/>
          </a:p>
        </p:txBody>
      </p:sp>
      <p:sp>
        <p:nvSpPr>
          <p:cNvPr id="5" name="Rectangle 4">
            <a:extLst>
              <a:ext uri="{FF2B5EF4-FFF2-40B4-BE49-F238E27FC236}">
                <a16:creationId xmlns:a16="http://schemas.microsoft.com/office/drawing/2014/main" id="{21B30C32-6D6C-4122-967E-DD573EE1C22A}"/>
              </a:ext>
              <a:ext uri="{C183D7F6-B498-43B3-948B-1728B52AA6E4}">
                <adec:decorative xmlns:adec="http://schemas.microsoft.com/office/drawing/2017/decorative" val="1"/>
              </a:ext>
            </a:extLst>
          </p:cNvPr>
          <p:cNvSpPr/>
          <p:nvPr/>
        </p:nvSpPr>
        <p:spPr>
          <a:xfrm>
            <a:off x="218767" y="162232"/>
            <a:ext cx="11754465" cy="6533536"/>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Graphic 4" descr="Shopping bag">
            <a:extLst>
              <a:ext uri="{FF2B5EF4-FFF2-40B4-BE49-F238E27FC236}">
                <a16:creationId xmlns:a16="http://schemas.microsoft.com/office/drawing/2014/main" id="{9E202E2D-C431-4A55-B978-2939846D7D0E}"/>
              </a:ext>
            </a:extLst>
          </p:cNvPr>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17726" y="432593"/>
            <a:ext cx="1310148" cy="1325563"/>
          </a:xfrm>
          <a:prstGeom prst="rect">
            <a:avLst/>
          </a:prstGeom>
        </p:spPr>
      </p:pic>
    </p:spTree>
    <p:extLst>
      <p:ext uri="{BB962C8B-B14F-4D97-AF65-F5344CB8AC3E}">
        <p14:creationId xmlns:p14="http://schemas.microsoft.com/office/powerpoint/2010/main" val="31002400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57674-B403-435C-BC17-530F9FE7DE0B}"/>
              </a:ext>
            </a:extLst>
          </p:cNvPr>
          <p:cNvSpPr>
            <a:spLocks noGrp="1"/>
          </p:cNvSpPr>
          <p:nvPr>
            <p:ph type="title"/>
          </p:nvPr>
        </p:nvSpPr>
        <p:spPr/>
        <p:txBody>
          <a:bodyPr/>
          <a:lstStyle/>
          <a:p>
            <a:r>
              <a:rPr lang="en-GB" b="1" i="1" dirty="0"/>
              <a:t>Vision for consumer choices</a:t>
            </a:r>
            <a:endParaRPr lang="en-GB" i="1" dirty="0"/>
          </a:p>
        </p:txBody>
      </p:sp>
      <p:sp>
        <p:nvSpPr>
          <p:cNvPr id="3" name="Content Placeholder 2">
            <a:extLst>
              <a:ext uri="{FF2B5EF4-FFF2-40B4-BE49-F238E27FC236}">
                <a16:creationId xmlns:a16="http://schemas.microsoft.com/office/drawing/2014/main" id="{5345634A-51DF-45C7-B80B-06795CF274CA}"/>
              </a:ext>
            </a:extLst>
          </p:cNvPr>
          <p:cNvSpPr>
            <a:spLocks noGrp="1"/>
          </p:cNvSpPr>
          <p:nvPr>
            <p:ph idx="1"/>
          </p:nvPr>
        </p:nvSpPr>
        <p:spPr/>
        <p:txBody>
          <a:bodyPr>
            <a:normAutofit/>
          </a:bodyPr>
          <a:lstStyle/>
          <a:p>
            <a:pPr lvl="0"/>
            <a:r>
              <a:rPr lang="en-GB" dirty="0"/>
              <a:t>All of us will need to become well-informed about the climate impacts of what we buy – so that we can make climate-friendly choices.</a:t>
            </a:r>
          </a:p>
          <a:p>
            <a:pPr lvl="0"/>
            <a:r>
              <a:rPr lang="en-GB" dirty="0"/>
              <a:t>Customer demand for climate-friendly products and services will need to convince shops, manufacturers and suppliers to provide them.</a:t>
            </a:r>
          </a:p>
          <a:p>
            <a:pPr lvl="0"/>
            <a:r>
              <a:rPr lang="en-GB" dirty="0"/>
              <a:t>Customer demand will need to convince manufacturers to produce long-lasting products which can be repaired. Disposable and short-lived products cause extra carbon emissions when they have to be replaced.</a:t>
            </a:r>
          </a:p>
        </p:txBody>
      </p:sp>
      <p:sp>
        <p:nvSpPr>
          <p:cNvPr id="5" name="Rectangle 4">
            <a:extLst>
              <a:ext uri="{FF2B5EF4-FFF2-40B4-BE49-F238E27FC236}">
                <a16:creationId xmlns:a16="http://schemas.microsoft.com/office/drawing/2014/main" id="{617057CF-5F2B-4AF4-AEB4-6DEA1DEA14C0}"/>
              </a:ext>
              <a:ext uri="{C183D7F6-B498-43B3-948B-1728B52AA6E4}">
                <adec:decorative xmlns:adec="http://schemas.microsoft.com/office/drawing/2017/decorative" val="1"/>
              </a:ext>
            </a:extLst>
          </p:cNvPr>
          <p:cNvSpPr/>
          <p:nvPr/>
        </p:nvSpPr>
        <p:spPr>
          <a:xfrm>
            <a:off x="218767" y="162232"/>
            <a:ext cx="11754465" cy="6533536"/>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Graphic 4" descr="Shopping bag">
            <a:extLst>
              <a:ext uri="{FF2B5EF4-FFF2-40B4-BE49-F238E27FC236}">
                <a16:creationId xmlns:a16="http://schemas.microsoft.com/office/drawing/2014/main" id="{24D54957-0939-468E-A4D7-F22BC1B0D56C}"/>
              </a:ext>
            </a:extLst>
          </p:cNvPr>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17726" y="432593"/>
            <a:ext cx="1310148" cy="1325563"/>
          </a:xfrm>
          <a:prstGeom prst="rect">
            <a:avLst/>
          </a:prstGeom>
        </p:spPr>
      </p:pic>
    </p:spTree>
    <p:extLst>
      <p:ext uri="{BB962C8B-B14F-4D97-AF65-F5344CB8AC3E}">
        <p14:creationId xmlns:p14="http://schemas.microsoft.com/office/powerpoint/2010/main" val="1980062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57674-B403-435C-BC17-530F9FE7DE0B}"/>
              </a:ext>
            </a:extLst>
          </p:cNvPr>
          <p:cNvSpPr>
            <a:spLocks noGrp="1"/>
          </p:cNvSpPr>
          <p:nvPr>
            <p:ph type="title"/>
          </p:nvPr>
        </p:nvSpPr>
        <p:spPr/>
        <p:txBody>
          <a:bodyPr/>
          <a:lstStyle/>
          <a:p>
            <a:r>
              <a:rPr lang="en-GB" b="1" i="1" dirty="0"/>
              <a:t>Vision for consumer choices</a:t>
            </a:r>
            <a:endParaRPr lang="en-GB" i="1" dirty="0"/>
          </a:p>
        </p:txBody>
      </p:sp>
      <p:sp>
        <p:nvSpPr>
          <p:cNvPr id="3" name="Content Placeholder 2">
            <a:extLst>
              <a:ext uri="{FF2B5EF4-FFF2-40B4-BE49-F238E27FC236}">
                <a16:creationId xmlns:a16="http://schemas.microsoft.com/office/drawing/2014/main" id="{5345634A-51DF-45C7-B80B-06795CF274CA}"/>
              </a:ext>
            </a:extLst>
          </p:cNvPr>
          <p:cNvSpPr>
            <a:spLocks noGrp="1"/>
          </p:cNvSpPr>
          <p:nvPr>
            <p:ph idx="1"/>
          </p:nvPr>
        </p:nvSpPr>
        <p:spPr/>
        <p:txBody>
          <a:bodyPr>
            <a:normAutofit/>
          </a:bodyPr>
          <a:lstStyle/>
          <a:p>
            <a:pPr lvl="0">
              <a:lnSpc>
                <a:spcPct val="150000"/>
              </a:lnSpc>
            </a:pPr>
            <a:r>
              <a:rPr lang="en-GB" dirty="0"/>
              <a:t>The overall consumption of beef, lamb and other meat, eggs and dairy produce will need to be a lot lower than today. There will need to be much more emphasis on plant-based ingredients. ‘Food miles’ will need to reduce too.</a:t>
            </a:r>
          </a:p>
          <a:p>
            <a:pPr lvl="0">
              <a:lnSpc>
                <a:spcPct val="150000"/>
              </a:lnSpc>
            </a:pPr>
            <a:r>
              <a:rPr lang="en-GB" dirty="0"/>
              <a:t>Air travel will need to reduce a lot unless zero-carbon flights become possible.</a:t>
            </a:r>
          </a:p>
        </p:txBody>
      </p:sp>
      <p:pic>
        <p:nvPicPr>
          <p:cNvPr id="4" name="Graphic 4" descr="Shopping bag">
            <a:extLst>
              <a:ext uri="{FF2B5EF4-FFF2-40B4-BE49-F238E27FC236}">
                <a16:creationId xmlns:a16="http://schemas.microsoft.com/office/drawing/2014/main" id="{CB9DF549-F6BF-419C-96F4-B81971F55930}"/>
              </a:ext>
            </a:extLst>
          </p:cNvPr>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17726" y="432593"/>
            <a:ext cx="1310148" cy="1325563"/>
          </a:xfrm>
          <a:prstGeom prst="rect">
            <a:avLst/>
          </a:prstGeom>
        </p:spPr>
      </p:pic>
      <p:sp>
        <p:nvSpPr>
          <p:cNvPr id="5" name="Rectangle 4">
            <a:extLst>
              <a:ext uri="{FF2B5EF4-FFF2-40B4-BE49-F238E27FC236}">
                <a16:creationId xmlns:a16="http://schemas.microsoft.com/office/drawing/2014/main" id="{617057CF-5F2B-4AF4-AEB4-6DEA1DEA14C0}"/>
              </a:ext>
              <a:ext uri="{C183D7F6-B498-43B3-948B-1728B52AA6E4}">
                <adec:decorative xmlns:adec="http://schemas.microsoft.com/office/drawing/2017/decorative" val="1"/>
              </a:ext>
            </a:extLst>
          </p:cNvPr>
          <p:cNvSpPr/>
          <p:nvPr/>
        </p:nvSpPr>
        <p:spPr>
          <a:xfrm>
            <a:off x="218767" y="162232"/>
            <a:ext cx="11754465" cy="6533536"/>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72842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020BB-1C9E-4F4B-9C43-176CD6BCBD9E}"/>
              </a:ext>
            </a:extLst>
          </p:cNvPr>
          <p:cNvSpPr>
            <a:spLocks noGrp="1"/>
          </p:cNvSpPr>
          <p:nvPr>
            <p:ph type="title"/>
          </p:nvPr>
        </p:nvSpPr>
        <p:spPr/>
        <p:txBody>
          <a:bodyPr/>
          <a:lstStyle/>
          <a:p>
            <a:r>
              <a:rPr lang="en-GB" b="1" dirty="0"/>
              <a:t>Waste</a:t>
            </a:r>
          </a:p>
        </p:txBody>
      </p:sp>
      <p:sp>
        <p:nvSpPr>
          <p:cNvPr id="3" name="Content Placeholder 2">
            <a:extLst>
              <a:ext uri="{FF2B5EF4-FFF2-40B4-BE49-F238E27FC236}">
                <a16:creationId xmlns:a16="http://schemas.microsoft.com/office/drawing/2014/main" id="{C1524A32-886F-4960-8A35-F25122DD7660}"/>
              </a:ext>
            </a:extLst>
          </p:cNvPr>
          <p:cNvSpPr>
            <a:spLocks noGrp="1"/>
          </p:cNvSpPr>
          <p:nvPr>
            <p:ph idx="1"/>
          </p:nvPr>
        </p:nvSpPr>
        <p:spPr>
          <a:xfrm>
            <a:off x="838199" y="1640204"/>
            <a:ext cx="10515600" cy="4667250"/>
          </a:xfrm>
        </p:spPr>
        <p:txBody>
          <a:bodyPr>
            <a:normAutofit/>
          </a:bodyPr>
          <a:lstStyle/>
          <a:p>
            <a:r>
              <a:rPr lang="en-GB" dirty="0"/>
              <a:t>Disposal and treatment of waste uses a lot of energy, which causes carbon emissions. Things that are sent to landfill also produce greenhouse gases when they decay. More emissions come from producing new things to replace what is thrown away.</a:t>
            </a:r>
          </a:p>
          <a:p>
            <a:r>
              <a:rPr lang="en-GB" dirty="0"/>
              <a:t>The best way to reduce waste is to follow the ‘Waste Hierarchy’. This says that the best thing to do is avoid making waste, and then re-use anything that is made. Things that can’t be re-used should be recycled. If there is anything left it is better to recover energy from it, with sending it to landfill the worst option.</a:t>
            </a:r>
          </a:p>
          <a:p>
            <a:r>
              <a:rPr lang="en-GB" dirty="0"/>
              <a:t>To reduce the carbon emissions of waste in Leicester we think that the following things will need to happen:</a:t>
            </a:r>
          </a:p>
        </p:txBody>
      </p:sp>
      <p:sp>
        <p:nvSpPr>
          <p:cNvPr id="6" name="Rectangle 5">
            <a:extLst>
              <a:ext uri="{FF2B5EF4-FFF2-40B4-BE49-F238E27FC236}">
                <a16:creationId xmlns:a16="http://schemas.microsoft.com/office/drawing/2014/main" id="{43371CD4-84D7-4E74-9D7A-4586A702B5AF}"/>
              </a:ext>
              <a:ext uri="{C183D7F6-B498-43B3-948B-1728B52AA6E4}">
                <adec:decorative xmlns:adec="http://schemas.microsoft.com/office/drawing/2017/decorative" val="1"/>
              </a:ext>
            </a:extLst>
          </p:cNvPr>
          <p:cNvSpPr/>
          <p:nvPr/>
        </p:nvSpPr>
        <p:spPr>
          <a:xfrm>
            <a:off x="218767" y="162232"/>
            <a:ext cx="11754465" cy="6533536"/>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Graphic 5" descr="Recycle sign">
            <a:extLst>
              <a:ext uri="{FF2B5EF4-FFF2-40B4-BE49-F238E27FC236}">
                <a16:creationId xmlns:a16="http://schemas.microsoft.com/office/drawing/2014/main" id="{4419216F-5668-409E-B035-3CE10436B34C}"/>
              </a:ext>
            </a:extLst>
          </p:cNvPr>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b="5872"/>
          <a:stretch/>
        </p:blipFill>
        <p:spPr bwMode="auto">
          <a:xfrm>
            <a:off x="10412361" y="410188"/>
            <a:ext cx="1251155" cy="121254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0136880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6E2BD-E842-4342-A75C-C9216AAE3F49}"/>
              </a:ext>
            </a:extLst>
          </p:cNvPr>
          <p:cNvSpPr>
            <a:spLocks noGrp="1"/>
          </p:cNvSpPr>
          <p:nvPr>
            <p:ph type="title"/>
          </p:nvPr>
        </p:nvSpPr>
        <p:spPr/>
        <p:txBody>
          <a:bodyPr/>
          <a:lstStyle/>
          <a:p>
            <a:r>
              <a:rPr lang="en-GB" b="1" i="1" dirty="0"/>
              <a:t>Vision for waste and recycling</a:t>
            </a:r>
            <a:endParaRPr lang="en-GB" i="1" dirty="0"/>
          </a:p>
        </p:txBody>
      </p:sp>
      <p:sp>
        <p:nvSpPr>
          <p:cNvPr id="3" name="Content Placeholder 2">
            <a:extLst>
              <a:ext uri="{FF2B5EF4-FFF2-40B4-BE49-F238E27FC236}">
                <a16:creationId xmlns:a16="http://schemas.microsoft.com/office/drawing/2014/main" id="{C356FEFE-E37B-4E13-A148-4BCAA1C51174}"/>
              </a:ext>
            </a:extLst>
          </p:cNvPr>
          <p:cNvSpPr>
            <a:spLocks noGrp="1"/>
          </p:cNvSpPr>
          <p:nvPr>
            <p:ph idx="1"/>
          </p:nvPr>
        </p:nvSpPr>
        <p:spPr>
          <a:xfrm>
            <a:off x="838200" y="1825625"/>
            <a:ext cx="10515600" cy="4667250"/>
          </a:xfrm>
        </p:spPr>
        <p:txBody>
          <a:bodyPr>
            <a:normAutofit fontScale="92500"/>
          </a:bodyPr>
          <a:lstStyle/>
          <a:p>
            <a:pPr lvl="0"/>
            <a:r>
              <a:rPr lang="en-GB" dirty="0"/>
              <a:t>Households will need to produce less waste. This will mean not buying things that will be wasted, buying products and services that are produced sustainably and re-using and repairing what they already own.</a:t>
            </a:r>
          </a:p>
          <a:p>
            <a:pPr lvl="0"/>
            <a:r>
              <a:rPr lang="en-GB" dirty="0"/>
              <a:t>Businesses and organisations will need to produce less waste from what they make and sell and the services they provide. Products and packaging will also need to be easier for consumers to re-use, repair and recycle. </a:t>
            </a:r>
          </a:p>
          <a:p>
            <a:pPr lvl="0"/>
            <a:r>
              <a:rPr lang="en-GB" dirty="0"/>
              <a:t>As much waste as possible will need to be recycled. The council will need to support homes to do this through the city’s waste collection service. Businesses and organisations will need make sure their waste is disposed of responsibly. Food and garden waste will need to be composted.</a:t>
            </a:r>
          </a:p>
        </p:txBody>
      </p:sp>
      <p:sp>
        <p:nvSpPr>
          <p:cNvPr id="5" name="Rectangle 4">
            <a:extLst>
              <a:ext uri="{FF2B5EF4-FFF2-40B4-BE49-F238E27FC236}">
                <a16:creationId xmlns:a16="http://schemas.microsoft.com/office/drawing/2014/main" id="{421C2046-C28B-4C42-A970-2651A14A8480}"/>
              </a:ext>
              <a:ext uri="{C183D7F6-B498-43B3-948B-1728B52AA6E4}">
                <adec:decorative xmlns:adec="http://schemas.microsoft.com/office/drawing/2017/decorative" val="1"/>
              </a:ext>
            </a:extLst>
          </p:cNvPr>
          <p:cNvSpPr/>
          <p:nvPr/>
        </p:nvSpPr>
        <p:spPr>
          <a:xfrm>
            <a:off x="218767" y="162232"/>
            <a:ext cx="11754465" cy="6533536"/>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Graphic 5" descr="Recycle sign">
            <a:extLst>
              <a:ext uri="{FF2B5EF4-FFF2-40B4-BE49-F238E27FC236}">
                <a16:creationId xmlns:a16="http://schemas.microsoft.com/office/drawing/2014/main" id="{5A6970AF-D3A2-4044-AA52-0589F593646F}"/>
              </a:ext>
            </a:extLst>
          </p:cNvPr>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b="5872"/>
          <a:stretch/>
        </p:blipFill>
        <p:spPr bwMode="auto">
          <a:xfrm>
            <a:off x="10412361" y="410188"/>
            <a:ext cx="1251155" cy="121254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343106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6E2BD-E842-4342-A75C-C9216AAE3F49}"/>
              </a:ext>
            </a:extLst>
          </p:cNvPr>
          <p:cNvSpPr>
            <a:spLocks noGrp="1"/>
          </p:cNvSpPr>
          <p:nvPr>
            <p:ph type="title"/>
          </p:nvPr>
        </p:nvSpPr>
        <p:spPr/>
        <p:txBody>
          <a:bodyPr/>
          <a:lstStyle/>
          <a:p>
            <a:r>
              <a:rPr lang="en-GB" b="1" i="1" dirty="0"/>
              <a:t>Vision for waste and recycling</a:t>
            </a:r>
            <a:endParaRPr lang="en-GB" i="1" dirty="0"/>
          </a:p>
        </p:txBody>
      </p:sp>
      <p:sp>
        <p:nvSpPr>
          <p:cNvPr id="3" name="Content Placeholder 2">
            <a:extLst>
              <a:ext uri="{FF2B5EF4-FFF2-40B4-BE49-F238E27FC236}">
                <a16:creationId xmlns:a16="http://schemas.microsoft.com/office/drawing/2014/main" id="{C356FEFE-E37B-4E13-A148-4BCAA1C51174}"/>
              </a:ext>
            </a:extLst>
          </p:cNvPr>
          <p:cNvSpPr>
            <a:spLocks noGrp="1"/>
          </p:cNvSpPr>
          <p:nvPr>
            <p:ph idx="1"/>
          </p:nvPr>
        </p:nvSpPr>
        <p:spPr>
          <a:xfrm>
            <a:off x="838200" y="1825625"/>
            <a:ext cx="10515600" cy="4667250"/>
          </a:xfrm>
        </p:spPr>
        <p:txBody>
          <a:bodyPr>
            <a:normAutofit/>
          </a:bodyPr>
          <a:lstStyle/>
          <a:p>
            <a:pPr lvl="0"/>
            <a:r>
              <a:rPr lang="en-GB" dirty="0"/>
              <a:t>Where waste can’t be recycled, it will need to be used for energy instead of landfilled. This includes a small amount of Energy-from-Waste and biogas. </a:t>
            </a:r>
          </a:p>
          <a:p>
            <a:pPr lvl="0"/>
            <a:r>
              <a:rPr lang="en-GB" dirty="0"/>
              <a:t>The council will need to lead by example, to reduce, re-use and recycle waste. The council will also need to educate residents and businesses and promote its existing waste and recycling services.</a:t>
            </a:r>
          </a:p>
          <a:p>
            <a:pPr lvl="0"/>
            <a:r>
              <a:rPr lang="en-GB" dirty="0"/>
              <a:t>The UK government will need to support this through their new Resources and Waste strategy. The council will need to produce a new Waste Strategy for the city based on this.</a:t>
            </a:r>
          </a:p>
        </p:txBody>
      </p:sp>
      <p:pic>
        <p:nvPicPr>
          <p:cNvPr id="4" name="Graphic 5" descr="Recycle sign">
            <a:extLst>
              <a:ext uri="{FF2B5EF4-FFF2-40B4-BE49-F238E27FC236}">
                <a16:creationId xmlns:a16="http://schemas.microsoft.com/office/drawing/2014/main" id="{47446402-23E5-4B00-8A7A-7DD097543076}"/>
              </a:ext>
            </a:extLst>
          </p:cNvPr>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b="5872"/>
          <a:stretch/>
        </p:blipFill>
        <p:spPr bwMode="auto">
          <a:xfrm>
            <a:off x="10412361" y="410188"/>
            <a:ext cx="1251155" cy="1212544"/>
          </a:xfrm>
          <a:prstGeom prst="rect">
            <a:avLst/>
          </a:prstGeom>
          <a:ln>
            <a:noFill/>
          </a:ln>
          <a:extLst>
            <a:ext uri="{53640926-AAD7-44D8-BBD7-CCE9431645EC}">
              <a14:shadowObscured xmlns:a14="http://schemas.microsoft.com/office/drawing/2010/main"/>
            </a:ext>
          </a:extLst>
        </p:spPr>
      </p:pic>
      <p:sp>
        <p:nvSpPr>
          <p:cNvPr id="5" name="Rectangle 4">
            <a:extLst>
              <a:ext uri="{FF2B5EF4-FFF2-40B4-BE49-F238E27FC236}">
                <a16:creationId xmlns:a16="http://schemas.microsoft.com/office/drawing/2014/main" id="{421C2046-C28B-4C42-A970-2651A14A8480}"/>
              </a:ext>
              <a:ext uri="{C183D7F6-B498-43B3-948B-1728B52AA6E4}">
                <adec:decorative xmlns:adec="http://schemas.microsoft.com/office/drawing/2017/decorative" val="1"/>
              </a:ext>
            </a:extLst>
          </p:cNvPr>
          <p:cNvSpPr/>
          <p:nvPr/>
        </p:nvSpPr>
        <p:spPr>
          <a:xfrm>
            <a:off x="218767" y="162232"/>
            <a:ext cx="11754465" cy="6533536"/>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896702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26EC0-74E0-422E-A617-67248E3EE596}"/>
              </a:ext>
            </a:extLst>
          </p:cNvPr>
          <p:cNvSpPr>
            <a:spLocks noGrp="1"/>
          </p:cNvSpPr>
          <p:nvPr>
            <p:ph type="title"/>
          </p:nvPr>
        </p:nvSpPr>
        <p:spPr/>
        <p:txBody>
          <a:bodyPr/>
          <a:lstStyle/>
          <a:p>
            <a:r>
              <a:rPr lang="en-GB" b="1" dirty="0"/>
              <a:t>At Work</a:t>
            </a:r>
          </a:p>
        </p:txBody>
      </p:sp>
      <p:sp>
        <p:nvSpPr>
          <p:cNvPr id="3" name="Content Placeholder 2">
            <a:extLst>
              <a:ext uri="{FF2B5EF4-FFF2-40B4-BE49-F238E27FC236}">
                <a16:creationId xmlns:a16="http://schemas.microsoft.com/office/drawing/2014/main" id="{121C582E-93D3-404A-AF8A-A9744AF06DBE}"/>
              </a:ext>
            </a:extLst>
          </p:cNvPr>
          <p:cNvSpPr>
            <a:spLocks noGrp="1"/>
          </p:cNvSpPr>
          <p:nvPr>
            <p:ph idx="1"/>
          </p:nvPr>
        </p:nvSpPr>
        <p:spPr/>
        <p:txBody>
          <a:bodyPr>
            <a:normAutofit fontScale="92500" lnSpcReduction="10000"/>
          </a:bodyPr>
          <a:lstStyle/>
          <a:p>
            <a:r>
              <a:rPr lang="en-GB" dirty="0"/>
              <a:t>The gas and electricity used by businesses and other employers is one of the largest sources of carbon emissions in the city. Commuting by employees, travel for work, and the transport of goods causes carbon emissions too. The materials bought and used by businesses also have a carbon footprint.</a:t>
            </a:r>
          </a:p>
          <a:p>
            <a:r>
              <a:rPr lang="en-GB" dirty="0"/>
              <a:t>To reduce these emissions employers’ buildings will need to be much more energy efficient and heated differently. They will need to have renewable energy sources fitted. Employers will also need to make sure their products and services are sustainable. This includes using recycled materials and making products easier to reuse and recycle.</a:t>
            </a:r>
          </a:p>
          <a:p>
            <a:r>
              <a:rPr lang="en-GB" dirty="0"/>
              <a:t>This section covers businesses and organisations like charities, schools and universities. It also covers public services including the council and NHS.</a:t>
            </a:r>
          </a:p>
        </p:txBody>
      </p:sp>
      <p:pic>
        <p:nvPicPr>
          <p:cNvPr id="4" name="Graphic 7" descr="Briefcase">
            <a:extLst>
              <a:ext uri="{FF2B5EF4-FFF2-40B4-BE49-F238E27FC236}">
                <a16:creationId xmlns:a16="http://schemas.microsoft.com/office/drawing/2014/main" id="{CAEB2D66-570C-48C1-8510-36100E38880E}"/>
              </a:ext>
            </a:extLst>
          </p:cNvPr>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b="10255"/>
          <a:stretch/>
        </p:blipFill>
        <p:spPr bwMode="auto">
          <a:xfrm>
            <a:off x="10028903" y="230188"/>
            <a:ext cx="1634613" cy="1325563"/>
          </a:xfrm>
          <a:prstGeom prst="rect">
            <a:avLst/>
          </a:prstGeom>
          <a:ln>
            <a:noFill/>
          </a:ln>
          <a:extLst>
            <a:ext uri="{53640926-AAD7-44D8-BBD7-CCE9431645EC}">
              <a14:shadowObscured xmlns:a14="http://schemas.microsoft.com/office/drawing/2010/main"/>
            </a:ext>
          </a:extLst>
        </p:spPr>
      </p:pic>
      <p:sp>
        <p:nvSpPr>
          <p:cNvPr id="5" name="Rectangle 4">
            <a:extLst>
              <a:ext uri="{FF2B5EF4-FFF2-40B4-BE49-F238E27FC236}">
                <a16:creationId xmlns:a16="http://schemas.microsoft.com/office/drawing/2014/main" id="{44BB314D-5C79-488D-9119-B52D8CE07A87}"/>
              </a:ext>
              <a:ext uri="{C183D7F6-B498-43B3-948B-1728B52AA6E4}">
                <adec:decorative xmlns:adec="http://schemas.microsoft.com/office/drawing/2017/decorative" val="1"/>
              </a:ext>
            </a:extLst>
          </p:cNvPr>
          <p:cNvSpPr/>
          <p:nvPr/>
        </p:nvSpPr>
        <p:spPr>
          <a:xfrm>
            <a:off x="218767" y="162232"/>
            <a:ext cx="11754465" cy="6533536"/>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00876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708DB-47C4-47BB-9B40-F7028307539B}"/>
              </a:ext>
            </a:extLst>
          </p:cNvPr>
          <p:cNvSpPr>
            <a:spLocks noGrp="1"/>
          </p:cNvSpPr>
          <p:nvPr>
            <p:ph type="title"/>
          </p:nvPr>
        </p:nvSpPr>
        <p:spPr/>
        <p:txBody>
          <a:bodyPr/>
          <a:lstStyle/>
          <a:p>
            <a:r>
              <a:rPr lang="en-GB" b="1" i="1" dirty="0"/>
              <a:t>Vision for employers</a:t>
            </a:r>
            <a:endParaRPr lang="en-GB" i="1" dirty="0"/>
          </a:p>
        </p:txBody>
      </p:sp>
      <p:sp>
        <p:nvSpPr>
          <p:cNvPr id="3" name="Content Placeholder 2">
            <a:extLst>
              <a:ext uri="{FF2B5EF4-FFF2-40B4-BE49-F238E27FC236}">
                <a16:creationId xmlns:a16="http://schemas.microsoft.com/office/drawing/2014/main" id="{AD78445A-4B62-4283-A58F-4CD32B7F9BF7}"/>
              </a:ext>
            </a:extLst>
          </p:cNvPr>
          <p:cNvSpPr>
            <a:spLocks noGrp="1"/>
          </p:cNvSpPr>
          <p:nvPr>
            <p:ph idx="1"/>
          </p:nvPr>
        </p:nvSpPr>
        <p:spPr/>
        <p:txBody>
          <a:bodyPr>
            <a:normAutofit/>
          </a:bodyPr>
          <a:lstStyle/>
          <a:p>
            <a:pPr lvl="0"/>
            <a:r>
              <a:rPr lang="en-GB" dirty="0"/>
              <a:t>Businesses and other employers will need to use low or zero carbon heating and cooling systems and generate their own renewable electricity wherever possible. Workplaces will also need to be more highly insulated to reduce their heating need.</a:t>
            </a:r>
          </a:p>
          <a:p>
            <a:pPr lvl="0"/>
            <a:r>
              <a:rPr lang="en-GB" dirty="0"/>
              <a:t>Business processes and equipment will need to be much more energy and resource efficient. Production processes will need to be carbon neutral – using renewable energy generated on-site where possible.</a:t>
            </a:r>
          </a:p>
        </p:txBody>
      </p:sp>
      <p:sp>
        <p:nvSpPr>
          <p:cNvPr id="5" name="Rectangle 4">
            <a:extLst>
              <a:ext uri="{FF2B5EF4-FFF2-40B4-BE49-F238E27FC236}">
                <a16:creationId xmlns:a16="http://schemas.microsoft.com/office/drawing/2014/main" id="{47495E8B-C98A-4CAE-B246-FDD78EF4BD8C}"/>
              </a:ext>
              <a:ext uri="{C183D7F6-B498-43B3-948B-1728B52AA6E4}">
                <adec:decorative xmlns:adec="http://schemas.microsoft.com/office/drawing/2017/decorative" val="1"/>
              </a:ext>
            </a:extLst>
          </p:cNvPr>
          <p:cNvSpPr/>
          <p:nvPr/>
        </p:nvSpPr>
        <p:spPr>
          <a:xfrm>
            <a:off x="218767" y="162232"/>
            <a:ext cx="11754465" cy="6533536"/>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Graphic 7" descr="Briefcase">
            <a:extLst>
              <a:ext uri="{FF2B5EF4-FFF2-40B4-BE49-F238E27FC236}">
                <a16:creationId xmlns:a16="http://schemas.microsoft.com/office/drawing/2014/main" id="{F78B4F2E-9FD5-41B6-880C-062D9985A2EA}"/>
              </a:ext>
            </a:extLst>
          </p:cNvPr>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b="10255"/>
          <a:stretch/>
        </p:blipFill>
        <p:spPr bwMode="auto">
          <a:xfrm>
            <a:off x="10028903" y="230188"/>
            <a:ext cx="1634613" cy="132556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463291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Rectangle 8">
            <a:extLst>
              <a:ext uri="{FF2B5EF4-FFF2-40B4-BE49-F238E27FC236}">
                <a16:creationId xmlns:a16="http://schemas.microsoft.com/office/drawing/2014/main" id="{482BD70C-C4A0-46C4-9518-A731098B4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F167F3-8570-4C7F-9C7C-26D46C20FB39}"/>
              </a:ext>
            </a:extLst>
          </p:cNvPr>
          <p:cNvSpPr>
            <a:spLocks noGrp="1"/>
          </p:cNvSpPr>
          <p:nvPr>
            <p:ph type="ctrTitle"/>
          </p:nvPr>
        </p:nvSpPr>
        <p:spPr>
          <a:xfrm>
            <a:off x="6125959" y="2390833"/>
            <a:ext cx="5814250" cy="2022141"/>
          </a:xfrm>
        </p:spPr>
        <p:txBody>
          <a:bodyPr anchor="t">
            <a:normAutofit/>
          </a:bodyPr>
          <a:lstStyle/>
          <a:p>
            <a:pPr algn="l"/>
            <a:r>
              <a:rPr lang="en-GB" sz="4400" b="1" dirty="0">
                <a:solidFill>
                  <a:schemeClr val="bg1"/>
                </a:solidFill>
              </a:rPr>
              <a:t>How will life in the city need to change and what should we do about it?</a:t>
            </a:r>
            <a:endParaRPr lang="en-GB" sz="4400" dirty="0">
              <a:solidFill>
                <a:schemeClr val="bg1"/>
              </a:solidFill>
            </a:endParaRPr>
          </a:p>
        </p:txBody>
      </p:sp>
      <p:sp>
        <p:nvSpPr>
          <p:cNvPr id="11" name="Freeform: Shape 10">
            <a:extLst>
              <a:ext uri="{FF2B5EF4-FFF2-40B4-BE49-F238E27FC236}">
                <a16:creationId xmlns:a16="http://schemas.microsoft.com/office/drawing/2014/main" id="{39B74A45-BDDD-4892-B8C0-B290C0944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C516C73E-9465-4C9E-9B86-9E58FB326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5" descr="City">
            <a:extLst>
              <a:ext uri="{FF2B5EF4-FFF2-40B4-BE49-F238E27FC236}">
                <a16:creationId xmlns:a16="http://schemas.microsoft.com/office/drawing/2014/main" id="{C1FFEDBF-042D-4B4C-B63C-211D7C9F8C4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941" y="1301551"/>
            <a:ext cx="3440610" cy="3440610"/>
          </a:xfrm>
          <a:prstGeom prst="rect">
            <a:avLst/>
          </a:prstGeom>
        </p:spPr>
      </p:pic>
    </p:spTree>
    <p:extLst>
      <p:ext uri="{BB962C8B-B14F-4D97-AF65-F5344CB8AC3E}">
        <p14:creationId xmlns:p14="http://schemas.microsoft.com/office/powerpoint/2010/main" val="1938284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708DB-47C4-47BB-9B40-F7028307539B}"/>
              </a:ext>
            </a:extLst>
          </p:cNvPr>
          <p:cNvSpPr>
            <a:spLocks noGrp="1"/>
          </p:cNvSpPr>
          <p:nvPr>
            <p:ph type="title"/>
          </p:nvPr>
        </p:nvSpPr>
        <p:spPr/>
        <p:txBody>
          <a:bodyPr/>
          <a:lstStyle/>
          <a:p>
            <a:r>
              <a:rPr lang="en-GB" b="1" i="1" dirty="0"/>
              <a:t>Vision for employers</a:t>
            </a:r>
            <a:endParaRPr lang="en-GB" i="1" dirty="0"/>
          </a:p>
        </p:txBody>
      </p:sp>
      <p:sp>
        <p:nvSpPr>
          <p:cNvPr id="3" name="Content Placeholder 2">
            <a:extLst>
              <a:ext uri="{FF2B5EF4-FFF2-40B4-BE49-F238E27FC236}">
                <a16:creationId xmlns:a16="http://schemas.microsoft.com/office/drawing/2014/main" id="{AD78445A-4B62-4283-A58F-4CD32B7F9BF7}"/>
              </a:ext>
            </a:extLst>
          </p:cNvPr>
          <p:cNvSpPr>
            <a:spLocks noGrp="1"/>
          </p:cNvSpPr>
          <p:nvPr>
            <p:ph idx="1"/>
          </p:nvPr>
        </p:nvSpPr>
        <p:spPr/>
        <p:txBody>
          <a:bodyPr>
            <a:normAutofit/>
          </a:bodyPr>
          <a:lstStyle/>
          <a:p>
            <a:pPr lvl="0">
              <a:lnSpc>
                <a:spcPct val="150000"/>
              </a:lnSpc>
            </a:pPr>
            <a:r>
              <a:rPr lang="en-GB" dirty="0"/>
              <a:t>All items and materials procured by businesses and organisations will eventually need to come from sustainable sources, for example using recycled materials.</a:t>
            </a:r>
          </a:p>
          <a:p>
            <a:pPr lvl="0">
              <a:lnSpc>
                <a:spcPct val="150000"/>
              </a:lnSpc>
            </a:pPr>
            <a:r>
              <a:rPr lang="en-GB" dirty="0"/>
              <a:t>Customers will expect the good and services they use and buy to be sustainable and zero carbon, so businesses and organisations will need to achieve this to stay competitive.</a:t>
            </a:r>
          </a:p>
        </p:txBody>
      </p:sp>
      <p:sp>
        <p:nvSpPr>
          <p:cNvPr id="5" name="Rectangle 4">
            <a:extLst>
              <a:ext uri="{FF2B5EF4-FFF2-40B4-BE49-F238E27FC236}">
                <a16:creationId xmlns:a16="http://schemas.microsoft.com/office/drawing/2014/main" id="{47495E8B-C98A-4CAE-B246-FDD78EF4BD8C}"/>
              </a:ext>
              <a:ext uri="{C183D7F6-B498-43B3-948B-1728B52AA6E4}">
                <adec:decorative xmlns:adec="http://schemas.microsoft.com/office/drawing/2017/decorative" val="1"/>
              </a:ext>
            </a:extLst>
          </p:cNvPr>
          <p:cNvSpPr/>
          <p:nvPr/>
        </p:nvSpPr>
        <p:spPr>
          <a:xfrm>
            <a:off x="218767" y="162232"/>
            <a:ext cx="11754465" cy="6533536"/>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Graphic 7" descr="Briefcase">
            <a:extLst>
              <a:ext uri="{FF2B5EF4-FFF2-40B4-BE49-F238E27FC236}">
                <a16:creationId xmlns:a16="http://schemas.microsoft.com/office/drawing/2014/main" id="{FB9A016F-ADD1-4038-93FE-A245053707CB}"/>
              </a:ext>
            </a:extLst>
          </p:cNvPr>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b="10255"/>
          <a:stretch/>
        </p:blipFill>
        <p:spPr bwMode="auto">
          <a:xfrm>
            <a:off x="10028903" y="230188"/>
            <a:ext cx="1634613" cy="132556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488873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7CA2A-D163-41B2-B627-A00F59BC337F}"/>
              </a:ext>
            </a:extLst>
          </p:cNvPr>
          <p:cNvSpPr>
            <a:spLocks noGrp="1"/>
          </p:cNvSpPr>
          <p:nvPr>
            <p:ph type="title"/>
          </p:nvPr>
        </p:nvSpPr>
        <p:spPr>
          <a:xfrm>
            <a:off x="838200" y="483109"/>
            <a:ext cx="10515600" cy="1325563"/>
          </a:xfrm>
        </p:spPr>
        <p:txBody>
          <a:bodyPr>
            <a:normAutofit/>
          </a:bodyPr>
          <a:lstStyle/>
          <a:p>
            <a:r>
              <a:rPr lang="en-GB" b="1" dirty="0"/>
              <a:t>Land use, green space and </a:t>
            </a:r>
            <a:br>
              <a:rPr lang="en-GB" b="1" dirty="0"/>
            </a:br>
            <a:r>
              <a:rPr lang="en-GB" b="1" dirty="0"/>
              <a:t>development of the city</a:t>
            </a:r>
            <a:endParaRPr lang="en-GB" dirty="0"/>
          </a:p>
        </p:txBody>
      </p:sp>
      <p:sp>
        <p:nvSpPr>
          <p:cNvPr id="3" name="Content Placeholder 2">
            <a:extLst>
              <a:ext uri="{FF2B5EF4-FFF2-40B4-BE49-F238E27FC236}">
                <a16:creationId xmlns:a16="http://schemas.microsoft.com/office/drawing/2014/main" id="{87575BEB-1C99-4FF7-BD83-518714A88BD0}"/>
              </a:ext>
            </a:extLst>
          </p:cNvPr>
          <p:cNvSpPr>
            <a:spLocks noGrp="1"/>
          </p:cNvSpPr>
          <p:nvPr>
            <p:ph idx="1"/>
          </p:nvPr>
        </p:nvSpPr>
        <p:spPr>
          <a:xfrm>
            <a:off x="705465" y="2265312"/>
            <a:ext cx="10515600" cy="4351338"/>
          </a:xfrm>
        </p:spPr>
        <p:txBody>
          <a:bodyPr>
            <a:normAutofit/>
          </a:bodyPr>
          <a:lstStyle/>
          <a:p>
            <a:r>
              <a:rPr lang="en-GB" dirty="0"/>
              <a:t>Leicester’s population is expected to keep growing. An estimated 29,104 homes will need to be built by 2036, along with more employment sites, schools, facilities and infrastructure. This could add to Leicester’s carbon footprint unless new development is designed to be carbon neutral.</a:t>
            </a:r>
          </a:p>
          <a:p>
            <a:r>
              <a:rPr lang="en-GB" dirty="0"/>
              <a:t>The climate is also expected to change, with more chance of heatwaves and long dry spells, but also more frequent intense rainfall. New buildings will need to be designed to cope with these challenges. </a:t>
            </a:r>
          </a:p>
        </p:txBody>
      </p:sp>
      <p:pic>
        <p:nvPicPr>
          <p:cNvPr id="4" name="Graphic 8" descr="Hill scene">
            <a:extLst>
              <a:ext uri="{FF2B5EF4-FFF2-40B4-BE49-F238E27FC236}">
                <a16:creationId xmlns:a16="http://schemas.microsoft.com/office/drawing/2014/main" id="{33FAC214-E4F5-4365-B313-CE1E2D9A0BB9}"/>
              </a:ext>
            </a:extLst>
          </p:cNvPr>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20633" y="365125"/>
            <a:ext cx="1442884" cy="1640656"/>
          </a:xfrm>
          <a:prstGeom prst="rect">
            <a:avLst/>
          </a:prstGeom>
        </p:spPr>
      </p:pic>
      <p:sp>
        <p:nvSpPr>
          <p:cNvPr id="5" name="Rectangle 4">
            <a:extLst>
              <a:ext uri="{FF2B5EF4-FFF2-40B4-BE49-F238E27FC236}">
                <a16:creationId xmlns:a16="http://schemas.microsoft.com/office/drawing/2014/main" id="{498DABD9-BF33-4B18-A67E-8FBB98373CD5}"/>
              </a:ext>
              <a:ext uri="{C183D7F6-B498-43B3-948B-1728B52AA6E4}">
                <adec:decorative xmlns:adec="http://schemas.microsoft.com/office/drawing/2017/decorative" val="1"/>
              </a:ext>
            </a:extLst>
          </p:cNvPr>
          <p:cNvSpPr/>
          <p:nvPr/>
        </p:nvSpPr>
        <p:spPr>
          <a:xfrm>
            <a:off x="218767" y="162232"/>
            <a:ext cx="11754465" cy="653353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99005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45A66-3987-4FFF-96BD-F81C4914A9F5}"/>
              </a:ext>
            </a:extLst>
          </p:cNvPr>
          <p:cNvSpPr>
            <a:spLocks noGrp="1"/>
          </p:cNvSpPr>
          <p:nvPr>
            <p:ph type="title"/>
          </p:nvPr>
        </p:nvSpPr>
        <p:spPr>
          <a:xfrm>
            <a:off x="838200" y="438865"/>
            <a:ext cx="10515600" cy="1325563"/>
          </a:xfrm>
        </p:spPr>
        <p:txBody>
          <a:bodyPr>
            <a:normAutofit/>
          </a:bodyPr>
          <a:lstStyle/>
          <a:p>
            <a:r>
              <a:rPr lang="en-GB" b="1" i="1" dirty="0"/>
              <a:t>Vision for land use, green space and development of the city</a:t>
            </a:r>
            <a:endParaRPr lang="en-GB" i="1" dirty="0"/>
          </a:p>
        </p:txBody>
      </p:sp>
      <p:sp>
        <p:nvSpPr>
          <p:cNvPr id="3" name="Content Placeholder 2">
            <a:extLst>
              <a:ext uri="{FF2B5EF4-FFF2-40B4-BE49-F238E27FC236}">
                <a16:creationId xmlns:a16="http://schemas.microsoft.com/office/drawing/2014/main" id="{1DFF4CEE-081A-43F2-8FB3-DBD43C37A17D}"/>
              </a:ext>
            </a:extLst>
          </p:cNvPr>
          <p:cNvSpPr>
            <a:spLocks noGrp="1"/>
          </p:cNvSpPr>
          <p:nvPr>
            <p:ph idx="1"/>
          </p:nvPr>
        </p:nvSpPr>
        <p:spPr>
          <a:xfrm>
            <a:off x="838200" y="2081238"/>
            <a:ext cx="10515600" cy="4351338"/>
          </a:xfrm>
        </p:spPr>
        <p:txBody>
          <a:bodyPr>
            <a:normAutofit/>
          </a:bodyPr>
          <a:lstStyle/>
          <a:p>
            <a:r>
              <a:rPr lang="en-GB" dirty="0"/>
              <a:t>We think that the following things will need to change in Leicester to deal with this:</a:t>
            </a:r>
          </a:p>
          <a:p>
            <a:pPr lvl="0"/>
            <a:r>
              <a:rPr lang="en-GB" dirty="0"/>
              <a:t>All new buildings will need to be designed and built to be carbon neutral. This means they will need to be very highly insulated and use low-carbon heating instead of gas heating. Renewable energy such as solar panels will need to be installed.</a:t>
            </a:r>
          </a:p>
          <a:p>
            <a:pPr lvl="0"/>
            <a:r>
              <a:rPr lang="en-GB" dirty="0"/>
              <a:t>New buildings will need to keep cool in hotter weather without using air conditioning, as it uses a lot of electricity. They will also need to use less water. To reduce the risk of flooding they will need to disperse heavy rainfall without overwhelming drains and rivers. </a:t>
            </a:r>
          </a:p>
          <a:p>
            <a:pPr marL="0" lvl="0" indent="0">
              <a:buNone/>
            </a:pPr>
            <a:endParaRPr lang="en-GB" dirty="0"/>
          </a:p>
        </p:txBody>
      </p:sp>
      <p:sp>
        <p:nvSpPr>
          <p:cNvPr id="5" name="Rectangle 4">
            <a:extLst>
              <a:ext uri="{FF2B5EF4-FFF2-40B4-BE49-F238E27FC236}">
                <a16:creationId xmlns:a16="http://schemas.microsoft.com/office/drawing/2014/main" id="{719BDDFC-0A18-43A6-9922-DB1668292032}"/>
              </a:ext>
              <a:ext uri="{C183D7F6-B498-43B3-948B-1728B52AA6E4}">
                <adec:decorative xmlns:adec="http://schemas.microsoft.com/office/drawing/2017/decorative" val="1"/>
              </a:ext>
            </a:extLst>
          </p:cNvPr>
          <p:cNvSpPr/>
          <p:nvPr/>
        </p:nvSpPr>
        <p:spPr>
          <a:xfrm>
            <a:off x="218767" y="162232"/>
            <a:ext cx="11754465" cy="653353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Graphic 8" descr="Hill scene">
            <a:extLst>
              <a:ext uri="{FF2B5EF4-FFF2-40B4-BE49-F238E27FC236}">
                <a16:creationId xmlns:a16="http://schemas.microsoft.com/office/drawing/2014/main" id="{D48024E5-2A36-4058-AC22-07FC49733101}"/>
              </a:ext>
            </a:extLst>
          </p:cNvPr>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20633" y="365125"/>
            <a:ext cx="1442884" cy="1640656"/>
          </a:xfrm>
          <a:prstGeom prst="rect">
            <a:avLst/>
          </a:prstGeom>
        </p:spPr>
      </p:pic>
    </p:spTree>
    <p:extLst>
      <p:ext uri="{BB962C8B-B14F-4D97-AF65-F5344CB8AC3E}">
        <p14:creationId xmlns:p14="http://schemas.microsoft.com/office/powerpoint/2010/main" val="27609491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45A66-3987-4FFF-96BD-F81C4914A9F5}"/>
              </a:ext>
            </a:extLst>
          </p:cNvPr>
          <p:cNvSpPr>
            <a:spLocks noGrp="1"/>
          </p:cNvSpPr>
          <p:nvPr>
            <p:ph type="title"/>
          </p:nvPr>
        </p:nvSpPr>
        <p:spPr>
          <a:xfrm>
            <a:off x="838200" y="468361"/>
            <a:ext cx="10515600" cy="1325563"/>
          </a:xfrm>
        </p:spPr>
        <p:txBody>
          <a:bodyPr>
            <a:normAutofit/>
          </a:bodyPr>
          <a:lstStyle/>
          <a:p>
            <a:r>
              <a:rPr lang="en-GB" b="1" i="1" dirty="0"/>
              <a:t>Vision for land use, green space and development of the city</a:t>
            </a:r>
            <a:endParaRPr lang="en-GB" i="1" dirty="0"/>
          </a:p>
        </p:txBody>
      </p:sp>
      <p:sp>
        <p:nvSpPr>
          <p:cNvPr id="3" name="Content Placeholder 2">
            <a:extLst>
              <a:ext uri="{FF2B5EF4-FFF2-40B4-BE49-F238E27FC236}">
                <a16:creationId xmlns:a16="http://schemas.microsoft.com/office/drawing/2014/main" id="{1DFF4CEE-081A-43F2-8FB3-DBD43C37A17D}"/>
              </a:ext>
            </a:extLst>
          </p:cNvPr>
          <p:cNvSpPr>
            <a:spLocks noGrp="1"/>
          </p:cNvSpPr>
          <p:nvPr>
            <p:ph idx="1"/>
          </p:nvPr>
        </p:nvSpPr>
        <p:spPr>
          <a:xfrm>
            <a:off x="838200" y="2141537"/>
            <a:ext cx="10515600" cy="4351338"/>
          </a:xfrm>
        </p:spPr>
        <p:txBody>
          <a:bodyPr>
            <a:normAutofit/>
          </a:bodyPr>
          <a:lstStyle/>
          <a:p>
            <a:pPr lvl="0"/>
            <a:r>
              <a:rPr lang="en-GB" dirty="0"/>
              <a:t>Building materials made with much less energy, or with renewable energy, will need to be used. To prevent deforestation, all timber used for construction will need to come from sustainably managed forests </a:t>
            </a:r>
          </a:p>
          <a:p>
            <a:pPr lvl="0"/>
            <a:r>
              <a:rPr lang="en-GB" dirty="0"/>
              <a:t>Travel to and from new developments will need to be easy, convenient and safe on foot, by bike and on public transport. There will need to be charging points for electric vehicles too. </a:t>
            </a:r>
          </a:p>
          <a:p>
            <a:pPr lvl="0"/>
            <a:r>
              <a:rPr lang="en-GB" dirty="0"/>
              <a:t>Tree cover will need to be maintained and increased where possible. New planting will need to provide for recreation, wildlife, flood prevention and respite from heatwaves. It will also need to absorb carbon emissions.</a:t>
            </a:r>
          </a:p>
        </p:txBody>
      </p:sp>
      <p:sp>
        <p:nvSpPr>
          <p:cNvPr id="5" name="Rectangle 4">
            <a:extLst>
              <a:ext uri="{FF2B5EF4-FFF2-40B4-BE49-F238E27FC236}">
                <a16:creationId xmlns:a16="http://schemas.microsoft.com/office/drawing/2014/main" id="{719BDDFC-0A18-43A6-9922-DB1668292032}"/>
              </a:ext>
              <a:ext uri="{C183D7F6-B498-43B3-948B-1728B52AA6E4}">
                <adec:decorative xmlns:adec="http://schemas.microsoft.com/office/drawing/2017/decorative" val="1"/>
              </a:ext>
            </a:extLst>
          </p:cNvPr>
          <p:cNvSpPr/>
          <p:nvPr/>
        </p:nvSpPr>
        <p:spPr>
          <a:xfrm>
            <a:off x="218767" y="162232"/>
            <a:ext cx="11754465" cy="653353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Graphic 8" descr="Hill scene">
            <a:extLst>
              <a:ext uri="{FF2B5EF4-FFF2-40B4-BE49-F238E27FC236}">
                <a16:creationId xmlns:a16="http://schemas.microsoft.com/office/drawing/2014/main" id="{FA1FD9B4-77BF-479F-A8CF-23BFD34BE823}"/>
              </a:ext>
            </a:extLst>
          </p:cNvPr>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20633" y="365125"/>
            <a:ext cx="1442884" cy="1640656"/>
          </a:xfrm>
          <a:prstGeom prst="rect">
            <a:avLst/>
          </a:prstGeom>
        </p:spPr>
      </p:pic>
    </p:spTree>
    <p:extLst>
      <p:ext uri="{BB962C8B-B14F-4D97-AF65-F5344CB8AC3E}">
        <p14:creationId xmlns:p14="http://schemas.microsoft.com/office/powerpoint/2010/main" val="37553693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Rectangle 8">
            <a:extLst>
              <a:ext uri="{FF2B5EF4-FFF2-40B4-BE49-F238E27FC236}">
                <a16:creationId xmlns:a16="http://schemas.microsoft.com/office/drawing/2014/main" id="{482BD70C-C4A0-46C4-9518-A731098B4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F167F3-8570-4C7F-9C7C-26D46C20FB39}"/>
              </a:ext>
            </a:extLst>
          </p:cNvPr>
          <p:cNvSpPr>
            <a:spLocks noGrp="1"/>
          </p:cNvSpPr>
          <p:nvPr>
            <p:ph type="ctrTitle"/>
          </p:nvPr>
        </p:nvSpPr>
        <p:spPr>
          <a:xfrm>
            <a:off x="5691088" y="963167"/>
            <a:ext cx="5814250" cy="5247461"/>
          </a:xfrm>
        </p:spPr>
        <p:txBody>
          <a:bodyPr anchor="t">
            <a:normAutofit/>
          </a:bodyPr>
          <a:lstStyle/>
          <a:p>
            <a:pPr algn="l"/>
            <a:r>
              <a:rPr lang="en-GB" sz="3200" b="1" dirty="0">
                <a:solidFill>
                  <a:schemeClr val="bg1"/>
                </a:solidFill>
              </a:rPr>
              <a:t>Email your feedback to </a:t>
            </a:r>
            <a:br>
              <a:rPr lang="en-GB" sz="3200" b="1" dirty="0">
                <a:solidFill>
                  <a:schemeClr val="bg1"/>
                </a:solidFill>
              </a:rPr>
            </a:br>
            <a:r>
              <a:rPr lang="en-GB" sz="3200" b="1" dirty="0">
                <a:solidFill>
                  <a:schemeClr val="bg1"/>
                </a:solidFill>
                <a:hlinkClick r:id="rId2"/>
              </a:rPr>
              <a:t>sustainability@Leicester.gov.uk</a:t>
            </a:r>
            <a:r>
              <a:rPr lang="en-GB" sz="3200" b="1" dirty="0">
                <a:solidFill>
                  <a:schemeClr val="bg1"/>
                </a:solidFill>
              </a:rPr>
              <a:t> or post to:</a:t>
            </a:r>
            <a:br>
              <a:rPr lang="en-GB" sz="4400" b="1" dirty="0">
                <a:solidFill>
                  <a:schemeClr val="bg1"/>
                </a:solidFill>
              </a:rPr>
            </a:br>
            <a:br>
              <a:rPr lang="en-GB" sz="4400" b="1" dirty="0">
                <a:solidFill>
                  <a:schemeClr val="bg1"/>
                </a:solidFill>
              </a:rPr>
            </a:br>
            <a:r>
              <a:rPr lang="en-GB" sz="3200" b="1" dirty="0">
                <a:solidFill>
                  <a:schemeClr val="bg1"/>
                </a:solidFill>
              </a:rPr>
              <a:t>Phoenix House</a:t>
            </a:r>
            <a:br>
              <a:rPr lang="en-GB" sz="3200" b="1" dirty="0">
                <a:solidFill>
                  <a:schemeClr val="bg1"/>
                </a:solidFill>
              </a:rPr>
            </a:br>
            <a:r>
              <a:rPr lang="en-GB" sz="3200" b="1" dirty="0">
                <a:solidFill>
                  <a:schemeClr val="bg1"/>
                </a:solidFill>
              </a:rPr>
              <a:t>King Street</a:t>
            </a:r>
            <a:br>
              <a:rPr lang="en-GB" sz="3200" b="1" dirty="0">
                <a:solidFill>
                  <a:schemeClr val="bg1"/>
                </a:solidFill>
              </a:rPr>
            </a:br>
            <a:r>
              <a:rPr lang="en-GB" sz="3200" b="1" dirty="0">
                <a:solidFill>
                  <a:schemeClr val="bg1"/>
                </a:solidFill>
              </a:rPr>
              <a:t>Leicester</a:t>
            </a:r>
            <a:br>
              <a:rPr lang="en-GB" sz="3200" b="1" dirty="0">
                <a:solidFill>
                  <a:schemeClr val="bg1"/>
                </a:solidFill>
              </a:rPr>
            </a:br>
            <a:r>
              <a:rPr lang="en-GB" sz="3200" b="1" dirty="0">
                <a:solidFill>
                  <a:schemeClr val="bg1"/>
                </a:solidFill>
              </a:rPr>
              <a:t>LE1 6RN</a:t>
            </a:r>
            <a:br>
              <a:rPr lang="en-GB" sz="3200" b="1" dirty="0">
                <a:solidFill>
                  <a:schemeClr val="bg1"/>
                </a:solidFill>
              </a:rPr>
            </a:br>
            <a:br>
              <a:rPr lang="en-GB" sz="3200" b="1" dirty="0">
                <a:solidFill>
                  <a:schemeClr val="bg1"/>
                </a:solidFill>
              </a:rPr>
            </a:br>
            <a:r>
              <a:rPr lang="en-GB" sz="3200" b="1" dirty="0">
                <a:solidFill>
                  <a:schemeClr val="bg1"/>
                </a:solidFill>
              </a:rPr>
              <a:t>by Sunday 9 February 2020 </a:t>
            </a:r>
            <a:endParaRPr lang="en-GB" sz="3200" dirty="0">
              <a:solidFill>
                <a:schemeClr val="bg1"/>
              </a:solidFill>
            </a:endParaRPr>
          </a:p>
        </p:txBody>
      </p:sp>
      <p:sp>
        <p:nvSpPr>
          <p:cNvPr id="11" name="Freeform: Shape 10">
            <a:extLst>
              <a:ext uri="{FF2B5EF4-FFF2-40B4-BE49-F238E27FC236}">
                <a16:creationId xmlns:a16="http://schemas.microsoft.com/office/drawing/2014/main" id="{39B74A45-BDDD-4892-B8C0-B290C0944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379352" cy="6374535"/>
          </a:xfrm>
          <a:custGeom>
            <a:avLst/>
            <a:gdLst>
              <a:gd name="connsiteX0" fmla="*/ 609861 w 5379352"/>
              <a:gd name="connsiteY0" fmla="*/ 6374535 h 6374535"/>
              <a:gd name="connsiteX1" fmla="*/ 3449004 w 5379352"/>
              <a:gd name="connsiteY1" fmla="*/ 6374535 h 6374535"/>
              <a:gd name="connsiteX2" fmla="*/ 3628245 w 5379352"/>
              <a:gd name="connsiteY2" fmla="*/ 6288190 h 6374535"/>
              <a:gd name="connsiteX3" fmla="*/ 5379352 w 5379352"/>
              <a:gd name="connsiteY3" fmla="*/ 3346018 h 6374535"/>
              <a:gd name="connsiteX4" fmla="*/ 2033334 w 5379352"/>
              <a:gd name="connsiteY4" fmla="*/ 0 h 6374535"/>
              <a:gd name="connsiteX5" fmla="*/ 129310 w 5379352"/>
              <a:gd name="connsiteY5" fmla="*/ 594192 h 6374535"/>
              <a:gd name="connsiteX6" fmla="*/ 0 w 5379352"/>
              <a:gd name="connsiteY6" fmla="*/ 692103 h 6374535"/>
              <a:gd name="connsiteX7" fmla="*/ 0 w 5379352"/>
              <a:gd name="connsiteY7" fmla="*/ 5999934 h 6374535"/>
              <a:gd name="connsiteX8" fmla="*/ 129311 w 5379352"/>
              <a:gd name="connsiteY8" fmla="*/ 6097845 h 6374535"/>
              <a:gd name="connsiteX9" fmla="*/ 367831 w 5379352"/>
              <a:gd name="connsiteY9" fmla="*/ 6248727 h 6374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79352" h="6374535">
                <a:moveTo>
                  <a:pt x="609861" y="6374535"/>
                </a:moveTo>
                <a:lnTo>
                  <a:pt x="3449004" y="6374535"/>
                </a:lnTo>
                <a:lnTo>
                  <a:pt x="3628245" y="6288190"/>
                </a:lnTo>
                <a:cubicBezTo>
                  <a:pt x="4671283" y="5721578"/>
                  <a:pt x="5379352" y="4616487"/>
                  <a:pt x="5379352" y="3346018"/>
                </a:cubicBezTo>
                <a:cubicBezTo>
                  <a:pt x="5379352" y="1498063"/>
                  <a:pt x="3881289" y="0"/>
                  <a:pt x="2033334" y="0"/>
                </a:cubicBezTo>
                <a:cubicBezTo>
                  <a:pt x="1325914" y="0"/>
                  <a:pt x="669769" y="219535"/>
                  <a:pt x="129310" y="594192"/>
                </a:cubicBezTo>
                <a:lnTo>
                  <a:pt x="0" y="692103"/>
                </a:lnTo>
                <a:lnTo>
                  <a:pt x="0" y="5999934"/>
                </a:lnTo>
                <a:lnTo>
                  <a:pt x="129311" y="6097845"/>
                </a:lnTo>
                <a:cubicBezTo>
                  <a:pt x="206519" y="6151367"/>
                  <a:pt x="286089" y="6201724"/>
                  <a:pt x="367831" y="6248727"/>
                </a:cubicBez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C516C73E-9465-4C9E-9B86-9E58FB326B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9" y="0"/>
            <a:ext cx="5210147" cy="6210629"/>
          </a:xfrm>
          <a:custGeom>
            <a:avLst/>
            <a:gdLst>
              <a:gd name="connsiteX0" fmla="*/ 1058223 w 5210147"/>
              <a:gd name="connsiteY0" fmla="*/ 0 h 6210629"/>
              <a:gd name="connsiteX1" fmla="*/ 3003078 w 5210147"/>
              <a:gd name="connsiteY1" fmla="*/ 0 h 6210629"/>
              <a:gd name="connsiteX2" fmla="*/ 3266657 w 5210147"/>
              <a:gd name="connsiteY2" fmla="*/ 96471 h 6210629"/>
              <a:gd name="connsiteX3" fmla="*/ 5210147 w 5210147"/>
              <a:gd name="connsiteY3" fmla="*/ 3028517 h 6210629"/>
              <a:gd name="connsiteX4" fmla="*/ 2028035 w 5210147"/>
              <a:gd name="connsiteY4" fmla="*/ 6210629 h 6210629"/>
              <a:gd name="connsiteX5" fmla="*/ 3916 w 5210147"/>
              <a:gd name="connsiteY5" fmla="*/ 5483989 h 6210629"/>
              <a:gd name="connsiteX6" fmla="*/ 0 w 5210147"/>
              <a:gd name="connsiteY6" fmla="*/ 5480430 h 6210629"/>
              <a:gd name="connsiteX7" fmla="*/ 0 w 5210147"/>
              <a:gd name="connsiteY7" fmla="*/ 576603 h 6210629"/>
              <a:gd name="connsiteX8" fmla="*/ 3916 w 5210147"/>
              <a:gd name="connsiteY8" fmla="*/ 573044 h 6210629"/>
              <a:gd name="connsiteX9" fmla="*/ 933918 w 5210147"/>
              <a:gd name="connsiteY9" fmla="*/ 39494 h 621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210147" h="6210629">
                <a:moveTo>
                  <a:pt x="1058223" y="0"/>
                </a:moveTo>
                <a:lnTo>
                  <a:pt x="3003078" y="0"/>
                </a:lnTo>
                <a:lnTo>
                  <a:pt x="3266657" y="96471"/>
                </a:lnTo>
                <a:cubicBezTo>
                  <a:pt x="4408765" y="579542"/>
                  <a:pt x="5210147" y="1710443"/>
                  <a:pt x="5210147" y="3028517"/>
                </a:cubicBezTo>
                <a:cubicBezTo>
                  <a:pt x="5210147" y="4785949"/>
                  <a:pt x="3785467" y="6210629"/>
                  <a:pt x="2028035" y="6210629"/>
                </a:cubicBezTo>
                <a:cubicBezTo>
                  <a:pt x="1259159" y="6210629"/>
                  <a:pt x="553973" y="5937936"/>
                  <a:pt x="3916" y="5483989"/>
                </a:cubicBezTo>
                <a:lnTo>
                  <a:pt x="0" y="5480430"/>
                </a:lnTo>
                <a:lnTo>
                  <a:pt x="0" y="576603"/>
                </a:lnTo>
                <a:lnTo>
                  <a:pt x="3916" y="573044"/>
                </a:lnTo>
                <a:cubicBezTo>
                  <a:pt x="278945" y="346070"/>
                  <a:pt x="592755" y="164410"/>
                  <a:pt x="933918" y="39494"/>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Graphic 5" descr="City">
            <a:extLst>
              <a:ext uri="{FF2B5EF4-FFF2-40B4-BE49-F238E27FC236}">
                <a16:creationId xmlns:a16="http://schemas.microsoft.com/office/drawing/2014/main" id="{C1FFEDBF-042D-4B4C-B63C-211D7C9F8C4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0941" y="1301551"/>
            <a:ext cx="3440610" cy="3440610"/>
          </a:xfrm>
          <a:prstGeom prst="rect">
            <a:avLst/>
          </a:prstGeom>
        </p:spPr>
      </p:pic>
    </p:spTree>
    <p:extLst>
      <p:ext uri="{BB962C8B-B14F-4D97-AF65-F5344CB8AC3E}">
        <p14:creationId xmlns:p14="http://schemas.microsoft.com/office/powerpoint/2010/main" val="3844568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BF136DD-63C5-4CFC-9A77-586F38173AED}"/>
              </a:ext>
            </a:extLst>
          </p:cNvPr>
          <p:cNvSpPr>
            <a:spLocks noGrp="1"/>
          </p:cNvSpPr>
          <p:nvPr>
            <p:ph type="title"/>
          </p:nvPr>
        </p:nvSpPr>
        <p:spPr>
          <a:xfrm>
            <a:off x="863029" y="1012004"/>
            <a:ext cx="3416158" cy="4795408"/>
          </a:xfrm>
        </p:spPr>
        <p:txBody>
          <a:bodyPr>
            <a:normAutofit/>
          </a:bodyPr>
          <a:lstStyle/>
          <a:p>
            <a:r>
              <a:rPr lang="en-GB" b="1">
                <a:solidFill>
                  <a:srgbClr val="FFFFFF"/>
                </a:solidFill>
              </a:rPr>
              <a:t>The proposals are divided into six themes:</a:t>
            </a:r>
          </a:p>
        </p:txBody>
      </p:sp>
      <p:graphicFrame>
        <p:nvGraphicFramePr>
          <p:cNvPr id="5" name="Content Placeholder 2">
            <a:extLst>
              <a:ext uri="{FF2B5EF4-FFF2-40B4-BE49-F238E27FC236}">
                <a16:creationId xmlns:a16="http://schemas.microsoft.com/office/drawing/2014/main" id="{B0162503-6DBF-42A1-948D-3C8D5A25E6A8}"/>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3197830395"/>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56533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79063D5-AED5-442F-9B8F-FCEA047ACC31}"/>
              </a:ext>
            </a:extLst>
          </p:cNvPr>
          <p:cNvSpPr>
            <a:spLocks noGrp="1"/>
          </p:cNvSpPr>
          <p:nvPr>
            <p:ph type="title"/>
          </p:nvPr>
        </p:nvSpPr>
        <p:spPr>
          <a:xfrm>
            <a:off x="863029" y="1012004"/>
            <a:ext cx="3416158" cy="4795408"/>
          </a:xfrm>
        </p:spPr>
        <p:txBody>
          <a:bodyPr>
            <a:normAutofit/>
          </a:bodyPr>
          <a:lstStyle/>
          <a:p>
            <a:r>
              <a:rPr lang="en-GB" b="1">
                <a:solidFill>
                  <a:srgbClr val="FFFFFF"/>
                </a:solidFill>
              </a:rPr>
              <a:t>What does ‘carbon neutral’ mean?</a:t>
            </a:r>
            <a:endParaRPr lang="en-GB" dirty="0">
              <a:solidFill>
                <a:srgbClr val="FFFFFF"/>
              </a:solidFill>
            </a:endParaRPr>
          </a:p>
        </p:txBody>
      </p:sp>
      <p:graphicFrame>
        <p:nvGraphicFramePr>
          <p:cNvPr id="5" name="Content Placeholder 2">
            <a:extLst>
              <a:ext uri="{FF2B5EF4-FFF2-40B4-BE49-F238E27FC236}">
                <a16:creationId xmlns:a16="http://schemas.microsoft.com/office/drawing/2014/main" id="{E0BABEE3-C221-43A5-B96A-B93128B4D71F}"/>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707600329"/>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0879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E9D6F29-97F4-4A73-B0CD-21BA3D5728ED}"/>
              </a:ext>
            </a:extLst>
          </p:cNvPr>
          <p:cNvSpPr>
            <a:spLocks noGrp="1"/>
          </p:cNvSpPr>
          <p:nvPr>
            <p:ph type="title"/>
          </p:nvPr>
        </p:nvSpPr>
        <p:spPr>
          <a:xfrm>
            <a:off x="863029" y="1012004"/>
            <a:ext cx="3416158" cy="4795408"/>
          </a:xfrm>
        </p:spPr>
        <p:txBody>
          <a:bodyPr>
            <a:normAutofit/>
          </a:bodyPr>
          <a:lstStyle/>
          <a:p>
            <a:r>
              <a:rPr lang="en-GB" b="1">
                <a:solidFill>
                  <a:srgbClr val="FFFFFF"/>
                </a:solidFill>
              </a:rPr>
              <a:t>Discussing our proposals</a:t>
            </a:r>
            <a:endParaRPr lang="en-GB">
              <a:solidFill>
                <a:srgbClr val="FFFFFF"/>
              </a:solidFill>
            </a:endParaRPr>
          </a:p>
        </p:txBody>
      </p:sp>
      <p:graphicFrame>
        <p:nvGraphicFramePr>
          <p:cNvPr id="5" name="Content Placeholder 2">
            <a:extLst>
              <a:ext uri="{FF2B5EF4-FFF2-40B4-BE49-F238E27FC236}">
                <a16:creationId xmlns:a16="http://schemas.microsoft.com/office/drawing/2014/main" id="{8AC018D6-BE46-4C4B-BD69-8FD68769A6A5}"/>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015819164"/>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660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4D2D517-D2A9-4647-ACE1-ACE836569383}"/>
              </a:ext>
              <a:ext uri="{C183D7F6-B498-43B3-948B-1728B52AA6E4}">
                <adec:decorative xmlns:adec="http://schemas.microsoft.com/office/drawing/2017/decorative" val="1"/>
              </a:ext>
            </a:extLst>
          </p:cNvPr>
          <p:cNvSpPr/>
          <p:nvPr/>
        </p:nvSpPr>
        <p:spPr>
          <a:xfrm>
            <a:off x="218767" y="162232"/>
            <a:ext cx="11754465" cy="653353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DECBF3B6-AC20-409B-B2CE-0775C3C17E8C}"/>
              </a:ext>
            </a:extLst>
          </p:cNvPr>
          <p:cNvSpPr>
            <a:spLocks noGrp="1"/>
          </p:cNvSpPr>
          <p:nvPr>
            <p:ph type="title"/>
          </p:nvPr>
        </p:nvSpPr>
        <p:spPr>
          <a:xfrm>
            <a:off x="1029929" y="437484"/>
            <a:ext cx="10515600" cy="1325563"/>
          </a:xfrm>
        </p:spPr>
        <p:txBody>
          <a:bodyPr/>
          <a:lstStyle/>
          <a:p>
            <a:r>
              <a:rPr lang="en-GB" b="1" dirty="0"/>
              <a:t>At Home</a:t>
            </a:r>
          </a:p>
        </p:txBody>
      </p:sp>
      <p:pic>
        <p:nvPicPr>
          <p:cNvPr id="6" name="Graphic 2" descr="House">
            <a:extLst>
              <a:ext uri="{FF2B5EF4-FFF2-40B4-BE49-F238E27FC236}">
                <a16:creationId xmlns:a16="http://schemas.microsoft.com/office/drawing/2014/main" id="{F84E020B-C3FE-45E8-A4AF-62F4C41AAC31}"/>
              </a:ext>
            </a:extLst>
          </p:cNvPr>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t="9896" b="10989"/>
          <a:stretch/>
        </p:blipFill>
        <p:spPr bwMode="auto">
          <a:xfrm>
            <a:off x="9910916" y="421634"/>
            <a:ext cx="1752600" cy="1212544"/>
          </a:xfrm>
          <a:prstGeom prst="rect">
            <a:avLst/>
          </a:prstGeom>
          <a:ln>
            <a:noFill/>
          </a:ln>
          <a:extLst>
            <a:ext uri="{53640926-AAD7-44D8-BBD7-CCE9431645EC}">
              <a14:shadowObscured xmlns:a14="http://schemas.microsoft.com/office/drawing/2010/main"/>
            </a:ext>
          </a:extLst>
        </p:spPr>
      </p:pic>
      <p:sp>
        <p:nvSpPr>
          <p:cNvPr id="3" name="Content Placeholder 2">
            <a:extLst>
              <a:ext uri="{FF2B5EF4-FFF2-40B4-BE49-F238E27FC236}">
                <a16:creationId xmlns:a16="http://schemas.microsoft.com/office/drawing/2014/main" id="{4471AB95-4835-4928-923F-D9219113F9F2}"/>
              </a:ext>
            </a:extLst>
          </p:cNvPr>
          <p:cNvSpPr>
            <a:spLocks noGrp="1"/>
          </p:cNvSpPr>
          <p:nvPr>
            <p:ph idx="1"/>
          </p:nvPr>
        </p:nvSpPr>
        <p:spPr/>
        <p:txBody>
          <a:bodyPr>
            <a:normAutofit lnSpcReduction="10000"/>
          </a:bodyPr>
          <a:lstStyle/>
          <a:p>
            <a:pPr>
              <a:lnSpc>
                <a:spcPct val="150000"/>
              </a:lnSpc>
            </a:pPr>
            <a:r>
              <a:rPr lang="en-GB" dirty="0"/>
              <a:t>Heating of homes and the use of electricity for lighting, appliances and gadgets causes about a third of carbon emissions in Leicester from our direct fuel and energy use. </a:t>
            </a:r>
          </a:p>
          <a:p>
            <a:pPr>
              <a:lnSpc>
                <a:spcPct val="150000"/>
              </a:lnSpc>
            </a:pPr>
            <a:r>
              <a:rPr lang="en-GB" dirty="0"/>
              <a:t>To reduce these emissions, housing will need to be made a lot more energy efficient and heating will need to change. A big increase in renewable energy will be needed too. Many people will need help to make these changes.</a:t>
            </a:r>
          </a:p>
        </p:txBody>
      </p:sp>
    </p:spTree>
    <p:extLst>
      <p:ext uri="{BB962C8B-B14F-4D97-AF65-F5344CB8AC3E}">
        <p14:creationId xmlns:p14="http://schemas.microsoft.com/office/powerpoint/2010/main" val="1696216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3B123-81CF-4476-AC61-0EF9AE15A097}"/>
              </a:ext>
            </a:extLst>
          </p:cNvPr>
          <p:cNvSpPr>
            <a:spLocks noGrp="1"/>
          </p:cNvSpPr>
          <p:nvPr>
            <p:ph type="title"/>
          </p:nvPr>
        </p:nvSpPr>
        <p:spPr/>
        <p:txBody>
          <a:bodyPr/>
          <a:lstStyle/>
          <a:p>
            <a:r>
              <a:rPr lang="en-GB" b="1" i="1" dirty="0"/>
              <a:t>Vision for existing homes</a:t>
            </a:r>
            <a:endParaRPr lang="en-GB" i="1" dirty="0"/>
          </a:p>
        </p:txBody>
      </p:sp>
      <p:sp>
        <p:nvSpPr>
          <p:cNvPr id="3" name="Content Placeholder 2">
            <a:extLst>
              <a:ext uri="{FF2B5EF4-FFF2-40B4-BE49-F238E27FC236}">
                <a16:creationId xmlns:a16="http://schemas.microsoft.com/office/drawing/2014/main" id="{C41241A9-D45A-49E1-9518-4110E97A99B6}"/>
              </a:ext>
            </a:extLst>
          </p:cNvPr>
          <p:cNvSpPr>
            <a:spLocks noGrp="1"/>
          </p:cNvSpPr>
          <p:nvPr>
            <p:ph idx="1"/>
          </p:nvPr>
        </p:nvSpPr>
        <p:spPr/>
        <p:txBody>
          <a:bodyPr>
            <a:normAutofit fontScale="85000" lnSpcReduction="10000"/>
          </a:bodyPr>
          <a:lstStyle/>
          <a:p>
            <a:pPr lvl="0">
              <a:lnSpc>
                <a:spcPct val="110000"/>
              </a:lnSpc>
            </a:pPr>
            <a:r>
              <a:rPr lang="en-GB" dirty="0"/>
              <a:t>Homes need to be highly insulated to keep warm using much less energy. This will mean that fewer people get health problems from cold homes. </a:t>
            </a:r>
          </a:p>
          <a:p>
            <a:pPr lvl="0">
              <a:lnSpc>
                <a:spcPct val="110000"/>
              </a:lnSpc>
            </a:pPr>
            <a:r>
              <a:rPr lang="en-GB" dirty="0"/>
              <a:t>Heat pumps that take heat from the ground or air replace gas heating and hot water.</a:t>
            </a:r>
          </a:p>
          <a:p>
            <a:pPr lvl="0">
              <a:lnSpc>
                <a:spcPct val="110000"/>
              </a:lnSpc>
            </a:pPr>
            <a:r>
              <a:rPr lang="en-GB" dirty="0"/>
              <a:t>Low-carbon heat networks will need to be used in areas with denser housing providing heat and hot water to whole neighbourhoods through underground pipes.</a:t>
            </a:r>
          </a:p>
          <a:p>
            <a:pPr lvl="0">
              <a:lnSpc>
                <a:spcPct val="110000"/>
              </a:lnSpc>
            </a:pPr>
            <a:r>
              <a:rPr lang="en-GB" dirty="0"/>
              <a:t>The move away from gas will increase electricity demand. Homes will need to have their own renewable energy like solar panels. These will provide power to the house and owners could get money for selling back excess electricity. </a:t>
            </a:r>
          </a:p>
        </p:txBody>
      </p:sp>
      <p:sp>
        <p:nvSpPr>
          <p:cNvPr id="5" name="Rectangle 4">
            <a:extLst>
              <a:ext uri="{FF2B5EF4-FFF2-40B4-BE49-F238E27FC236}">
                <a16:creationId xmlns:a16="http://schemas.microsoft.com/office/drawing/2014/main" id="{D674F28E-0C3F-412F-B738-80767630A023}"/>
              </a:ext>
              <a:ext uri="{C183D7F6-B498-43B3-948B-1728B52AA6E4}">
                <adec:decorative xmlns:adec="http://schemas.microsoft.com/office/drawing/2017/decorative" val="1"/>
              </a:ext>
            </a:extLst>
          </p:cNvPr>
          <p:cNvSpPr/>
          <p:nvPr/>
        </p:nvSpPr>
        <p:spPr>
          <a:xfrm>
            <a:off x="218767" y="162232"/>
            <a:ext cx="11754465" cy="653353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Graphic 2" descr="House">
            <a:extLst>
              <a:ext uri="{FF2B5EF4-FFF2-40B4-BE49-F238E27FC236}">
                <a16:creationId xmlns:a16="http://schemas.microsoft.com/office/drawing/2014/main" id="{35F3D72C-7B85-4D4F-AF74-68EDE2ACF5CE}"/>
              </a:ext>
            </a:extLst>
          </p:cNvPr>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t="9896" b="10989"/>
          <a:stretch/>
        </p:blipFill>
        <p:spPr bwMode="auto">
          <a:xfrm>
            <a:off x="9910916" y="421634"/>
            <a:ext cx="1752600" cy="121254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167944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3B123-81CF-4476-AC61-0EF9AE15A097}"/>
              </a:ext>
            </a:extLst>
          </p:cNvPr>
          <p:cNvSpPr>
            <a:spLocks noGrp="1"/>
          </p:cNvSpPr>
          <p:nvPr>
            <p:ph type="title"/>
          </p:nvPr>
        </p:nvSpPr>
        <p:spPr/>
        <p:txBody>
          <a:bodyPr/>
          <a:lstStyle/>
          <a:p>
            <a:r>
              <a:rPr lang="en-GB" b="1" i="1" dirty="0"/>
              <a:t>Vision for existing homes</a:t>
            </a:r>
            <a:endParaRPr lang="en-GB" i="1" dirty="0"/>
          </a:p>
        </p:txBody>
      </p:sp>
      <p:sp>
        <p:nvSpPr>
          <p:cNvPr id="3" name="Content Placeholder 2">
            <a:extLst>
              <a:ext uri="{FF2B5EF4-FFF2-40B4-BE49-F238E27FC236}">
                <a16:creationId xmlns:a16="http://schemas.microsoft.com/office/drawing/2014/main" id="{C41241A9-D45A-49E1-9518-4110E97A99B6}"/>
              </a:ext>
            </a:extLst>
          </p:cNvPr>
          <p:cNvSpPr>
            <a:spLocks noGrp="1"/>
          </p:cNvSpPr>
          <p:nvPr>
            <p:ph idx="1"/>
          </p:nvPr>
        </p:nvSpPr>
        <p:spPr/>
        <p:txBody>
          <a:bodyPr>
            <a:normAutofit fontScale="85000" lnSpcReduction="10000"/>
          </a:bodyPr>
          <a:lstStyle/>
          <a:p>
            <a:pPr lvl="0">
              <a:lnSpc>
                <a:spcPct val="160000"/>
              </a:lnSpc>
            </a:pPr>
            <a:r>
              <a:rPr lang="en-GB" dirty="0"/>
              <a:t>Houses will need ‘smart’ systems such as remote control for heating and lighting, and batteries to store extra energy from solar panels. They will also need to be able to charge electric cars.</a:t>
            </a:r>
          </a:p>
          <a:p>
            <a:pPr lvl="0">
              <a:lnSpc>
                <a:spcPct val="160000"/>
              </a:lnSpc>
            </a:pPr>
            <a:r>
              <a:rPr lang="en-GB" dirty="0"/>
              <a:t>Homes will also need to be kept cool without air conditioning, as this uses a lot of energy. This might mean fitting shades and shutters, or planting trees for shade.</a:t>
            </a:r>
          </a:p>
          <a:p>
            <a:pPr lvl="0">
              <a:lnSpc>
                <a:spcPct val="160000"/>
              </a:lnSpc>
            </a:pPr>
            <a:r>
              <a:rPr lang="en-GB" dirty="0"/>
              <a:t>Water use will need to fall, as low rainfall could become more of a problem.</a:t>
            </a:r>
          </a:p>
        </p:txBody>
      </p:sp>
      <p:pic>
        <p:nvPicPr>
          <p:cNvPr id="4" name="Graphic 2" descr="House">
            <a:extLst>
              <a:ext uri="{FF2B5EF4-FFF2-40B4-BE49-F238E27FC236}">
                <a16:creationId xmlns:a16="http://schemas.microsoft.com/office/drawing/2014/main" id="{3ED5C0B1-E1D2-41EE-9A21-81B133716CC8}"/>
              </a:ext>
            </a:extLst>
          </p:cNvPr>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t="9896" b="10989"/>
          <a:stretch/>
        </p:blipFill>
        <p:spPr bwMode="auto">
          <a:xfrm>
            <a:off x="9910916" y="421634"/>
            <a:ext cx="1752600" cy="1212544"/>
          </a:xfrm>
          <a:prstGeom prst="rect">
            <a:avLst/>
          </a:prstGeom>
          <a:ln>
            <a:noFill/>
          </a:ln>
          <a:extLst>
            <a:ext uri="{53640926-AAD7-44D8-BBD7-CCE9431645EC}">
              <a14:shadowObscured xmlns:a14="http://schemas.microsoft.com/office/drawing/2010/main"/>
            </a:ext>
          </a:extLst>
        </p:spPr>
      </p:pic>
      <p:sp>
        <p:nvSpPr>
          <p:cNvPr id="5" name="Rectangle 4">
            <a:extLst>
              <a:ext uri="{FF2B5EF4-FFF2-40B4-BE49-F238E27FC236}">
                <a16:creationId xmlns:a16="http://schemas.microsoft.com/office/drawing/2014/main" id="{D674F28E-0C3F-412F-B738-80767630A023}"/>
              </a:ext>
              <a:ext uri="{C183D7F6-B498-43B3-948B-1728B52AA6E4}">
                <adec:decorative xmlns:adec="http://schemas.microsoft.com/office/drawing/2017/decorative" val="1"/>
              </a:ext>
            </a:extLst>
          </p:cNvPr>
          <p:cNvSpPr/>
          <p:nvPr/>
        </p:nvSpPr>
        <p:spPr>
          <a:xfrm>
            <a:off x="218767" y="162232"/>
            <a:ext cx="11754465" cy="6533536"/>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81422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01A63-01BA-4FB0-9FBB-645725B500AA}"/>
              </a:ext>
            </a:extLst>
          </p:cNvPr>
          <p:cNvSpPr>
            <a:spLocks noGrp="1"/>
          </p:cNvSpPr>
          <p:nvPr>
            <p:ph type="title"/>
          </p:nvPr>
        </p:nvSpPr>
        <p:spPr/>
        <p:txBody>
          <a:bodyPr/>
          <a:lstStyle/>
          <a:p>
            <a:r>
              <a:rPr lang="en-GB" b="1" dirty="0"/>
              <a:t>Travel and transport</a:t>
            </a:r>
          </a:p>
        </p:txBody>
      </p:sp>
      <p:sp>
        <p:nvSpPr>
          <p:cNvPr id="3" name="Content Placeholder 2">
            <a:extLst>
              <a:ext uri="{FF2B5EF4-FFF2-40B4-BE49-F238E27FC236}">
                <a16:creationId xmlns:a16="http://schemas.microsoft.com/office/drawing/2014/main" id="{C051B058-4224-4F54-950E-7176BB7D5390}"/>
              </a:ext>
            </a:extLst>
          </p:cNvPr>
          <p:cNvSpPr>
            <a:spLocks noGrp="1"/>
          </p:cNvSpPr>
          <p:nvPr>
            <p:ph idx="1"/>
          </p:nvPr>
        </p:nvSpPr>
        <p:spPr/>
        <p:txBody>
          <a:bodyPr/>
          <a:lstStyle/>
          <a:p>
            <a:pPr>
              <a:lnSpc>
                <a:spcPct val="150000"/>
              </a:lnSpc>
            </a:pPr>
            <a:r>
              <a:rPr lang="en-GB" dirty="0"/>
              <a:t>Travel and transport are a large source of carbon emissions in Leicester. These emissions come from petrol, diesel and LPG vehicles.</a:t>
            </a:r>
          </a:p>
          <a:p>
            <a:pPr>
              <a:lnSpc>
                <a:spcPct val="150000"/>
              </a:lnSpc>
            </a:pPr>
            <a:r>
              <a:rPr lang="en-GB" dirty="0"/>
              <a:t>Leicester’s population is expected keep growing, so more people will need to access work and facilities. If changes are not made this will add to Leicester’s carbon emissions.</a:t>
            </a:r>
          </a:p>
        </p:txBody>
      </p:sp>
      <p:sp>
        <p:nvSpPr>
          <p:cNvPr id="5" name="Rectangle 4">
            <a:extLst>
              <a:ext uri="{FF2B5EF4-FFF2-40B4-BE49-F238E27FC236}">
                <a16:creationId xmlns:a16="http://schemas.microsoft.com/office/drawing/2014/main" id="{0347F54E-03C5-4BE0-8EEF-961037EF9CB3}"/>
              </a:ext>
              <a:ext uri="{C183D7F6-B498-43B3-948B-1728B52AA6E4}">
                <adec:decorative xmlns:adec="http://schemas.microsoft.com/office/drawing/2017/decorative" val="1"/>
              </a:ext>
            </a:extLst>
          </p:cNvPr>
          <p:cNvSpPr/>
          <p:nvPr/>
        </p:nvSpPr>
        <p:spPr>
          <a:xfrm>
            <a:off x="218767" y="162232"/>
            <a:ext cx="11754465" cy="6533536"/>
          </a:xfrm>
          <a:prstGeom prst="rect">
            <a:avLst/>
          </a:prstGeom>
          <a:noFill/>
          <a:ln w="38100">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Graphic 5" descr="Cycling">
            <a:extLst>
              <a:ext uri="{FF2B5EF4-FFF2-40B4-BE49-F238E27FC236}">
                <a16:creationId xmlns:a16="http://schemas.microsoft.com/office/drawing/2014/main" id="{774CC4D5-28F9-4435-A547-76A96D1A9560}"/>
              </a:ext>
            </a:extLst>
          </p:cNvPr>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b="6044"/>
          <a:stretch/>
        </p:blipFill>
        <p:spPr bwMode="auto">
          <a:xfrm>
            <a:off x="10251357" y="297169"/>
            <a:ext cx="1354394" cy="132556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662362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TotalTime>
  <Words>2046</Words>
  <Application>Microsoft Office PowerPoint</Application>
  <PresentationFormat>Widescreen</PresentationFormat>
  <Paragraphs>111</Paragraphs>
  <Slides>24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Calibri Light</vt:lpstr>
      <vt:lpstr>Office Theme</vt:lpstr>
      <vt:lpstr>Leicester’s Climate Emergency </vt:lpstr>
      <vt:lpstr>How will life in the city need to change and what should we do about it?</vt:lpstr>
      <vt:lpstr>The proposals are divided into six themes:</vt:lpstr>
      <vt:lpstr>What does ‘carbon neutral’ mean?</vt:lpstr>
      <vt:lpstr>Discussing our proposals</vt:lpstr>
      <vt:lpstr>At Home</vt:lpstr>
      <vt:lpstr>Vision for existing homes</vt:lpstr>
      <vt:lpstr>Vision for existing homes</vt:lpstr>
      <vt:lpstr>Travel and transport</vt:lpstr>
      <vt:lpstr>Vision for travel and transport</vt:lpstr>
      <vt:lpstr>Vision for travel and transport</vt:lpstr>
      <vt:lpstr>Our choices as consumers</vt:lpstr>
      <vt:lpstr>Vision for consumer choices</vt:lpstr>
      <vt:lpstr>Vision for consumer choices</vt:lpstr>
      <vt:lpstr>Waste</vt:lpstr>
      <vt:lpstr>Vision for waste and recycling</vt:lpstr>
      <vt:lpstr>Vision for waste and recycling</vt:lpstr>
      <vt:lpstr>At Work</vt:lpstr>
      <vt:lpstr>Vision for employers</vt:lpstr>
      <vt:lpstr>Vision for employers</vt:lpstr>
      <vt:lpstr>Land use, green space and  development of the city</vt:lpstr>
      <vt:lpstr>Vision for land use, green space and development of the city</vt:lpstr>
      <vt:lpstr>Vision for land use, green space and development of the city</vt:lpstr>
      <vt:lpstr>Email your feedback to  sustainability@Leicester.gov.uk or post to:  Phoenix House King Street Leicester LE1 6RN  by Sunday 9 February 2020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Leicester’s Climate Emergency</dc:title>
  <dc:creator>Amy Peace</dc:creator>
  <cp:lastModifiedBy>Amy Peace</cp:lastModifiedBy>
  <cp:revision>15</cp:revision>
  <dcterms:created xsi:type="dcterms:W3CDTF">2020-01-02T14:47:58Z</dcterms:created>
  <dcterms:modified xsi:type="dcterms:W3CDTF">2020-01-09T18:06:40Z</dcterms:modified>
</cp:coreProperties>
</file>