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1"/>
  </p:notesMasterIdLst>
  <p:sldIdLst>
    <p:sldId id="270" r:id="rId6"/>
    <p:sldId id="287" r:id="rId7"/>
    <p:sldId id="288" r:id="rId8"/>
    <p:sldId id="260" r:id="rId9"/>
    <p:sldId id="28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vril Wilson-George" initials="AW"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1748"/>
    <a:srgbClr val="00DB93"/>
    <a:srgbClr val="F93544"/>
    <a:srgbClr val="00DB91"/>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5" autoAdjust="0"/>
    <p:restoredTop sz="49355" autoAdjust="0"/>
  </p:normalViewPr>
  <p:slideViewPr>
    <p:cSldViewPr snapToGrid="0">
      <p:cViewPr varScale="1">
        <p:scale>
          <a:sx n="32" d="100"/>
          <a:sy n="32" d="100"/>
        </p:scale>
        <p:origin x="2016" y="24"/>
      </p:cViewPr>
      <p:guideLst>
        <p:guide orient="horz" pos="2160"/>
        <p:guide pos="3840"/>
      </p:guideLst>
    </p:cSldViewPr>
  </p:slideViewPr>
  <p:notesTextViewPr>
    <p:cViewPr>
      <p:scale>
        <a:sx n="1" d="1"/>
        <a:sy n="1" d="1"/>
      </p:scale>
      <p:origin x="0" y="0"/>
    </p:cViewPr>
  </p:notesTextViewPr>
  <p:notesViewPr>
    <p:cSldViewPr snapToGrid="0">
      <p:cViewPr varScale="1">
        <p:scale>
          <a:sx n="55" d="100"/>
          <a:sy n="55" d="100"/>
        </p:scale>
        <p:origin x="206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6477AC-008D-49EE-B6EA-5BF6D2AE28D7}" type="datetimeFigureOut">
              <a:rPr lang="en-GB" smtClean="0"/>
              <a:t>17/12/2019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975D66-A90E-46B4-9B06-494309063561}" type="slidenum">
              <a:rPr lang="en-GB" smtClean="0"/>
              <a:t>‹#›</a:t>
            </a:fld>
            <a:endParaRPr lang="en-GB"/>
          </a:p>
        </p:txBody>
      </p:sp>
    </p:spTree>
    <p:extLst>
      <p:ext uri="{BB962C8B-B14F-4D97-AF65-F5344CB8AC3E}">
        <p14:creationId xmlns:p14="http://schemas.microsoft.com/office/powerpoint/2010/main" val="1204570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Launch assembly for </a:t>
            </a:r>
            <a:r>
              <a:rPr lang="en-GB" b="1" dirty="0"/>
              <a:t>Switch off your engine for cleaner air campaign</a:t>
            </a:r>
            <a:r>
              <a:rPr lang="en-GB" dirty="0"/>
              <a:t>.</a:t>
            </a:r>
          </a:p>
          <a:p>
            <a:endParaRPr lang="en-GB" dirty="0"/>
          </a:p>
          <a:p>
            <a:r>
              <a:rPr lang="en-GB" dirty="0"/>
              <a:t>Introduce assembly through asking children if they have seen the switch your engine off for cleaner air posters outside of school.</a:t>
            </a:r>
          </a:p>
          <a:p>
            <a:endParaRPr lang="en-GB" dirty="0"/>
          </a:p>
          <a:p>
            <a:r>
              <a:rPr lang="en-GB" dirty="0"/>
              <a:t>Ask children </a:t>
            </a:r>
            <a:r>
              <a:rPr lang="en-GB" b="1" dirty="0"/>
              <a:t>why do they think we need to switch our engines off for cleaner air </a:t>
            </a:r>
            <a:r>
              <a:rPr lang="en-GB" dirty="0"/>
              <a:t>– what’s the problem with leaving our engine on?</a:t>
            </a:r>
          </a:p>
          <a:p>
            <a:endParaRPr lang="en-GB" dirty="0"/>
          </a:p>
          <a:p>
            <a:r>
              <a:rPr lang="en-GB" b="1" dirty="0"/>
              <a:t>Air pollution </a:t>
            </a:r>
            <a:r>
              <a:rPr lang="en-GB" dirty="0"/>
              <a:t>– lots of toxic pollutants in engine emissions and particulate matter is harming our health and the environment.</a:t>
            </a:r>
          </a:p>
        </p:txBody>
      </p:sp>
      <p:sp>
        <p:nvSpPr>
          <p:cNvPr id="4" name="Slide Number Placeholder 3"/>
          <p:cNvSpPr>
            <a:spLocks noGrp="1"/>
          </p:cNvSpPr>
          <p:nvPr>
            <p:ph type="sldNum" sz="quarter" idx="5"/>
          </p:nvPr>
        </p:nvSpPr>
        <p:spPr/>
        <p:txBody>
          <a:bodyPr/>
          <a:lstStyle/>
          <a:p>
            <a:fld id="{6F975D66-A90E-46B4-9B06-494309063561}" type="slidenum">
              <a:rPr lang="en-GB" smtClean="0"/>
              <a:t>1</a:t>
            </a:fld>
            <a:endParaRPr lang="en-GB"/>
          </a:p>
        </p:txBody>
      </p:sp>
    </p:spTree>
    <p:extLst>
      <p:ext uri="{BB962C8B-B14F-4D97-AF65-F5344CB8AC3E}">
        <p14:creationId xmlns:p14="http://schemas.microsoft.com/office/powerpoint/2010/main" val="2901091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Ask the children what do these items having in common?</a:t>
            </a:r>
          </a:p>
          <a:p>
            <a:endParaRPr lang="en-GB" dirty="0"/>
          </a:p>
          <a:p>
            <a:pPr marL="228600" indent="-228600">
              <a:buAutoNum type="arabicPeriod"/>
            </a:pPr>
            <a:r>
              <a:rPr lang="en-GB" dirty="0"/>
              <a:t>Watching too much tv</a:t>
            </a:r>
          </a:p>
          <a:p>
            <a:pPr marL="228600" indent="-228600">
              <a:buAutoNum type="arabicPeriod"/>
            </a:pPr>
            <a:r>
              <a:rPr lang="en-GB" dirty="0"/>
              <a:t>Drinking too much fizzy pop</a:t>
            </a:r>
          </a:p>
          <a:p>
            <a:pPr marL="228600" indent="-228600">
              <a:buAutoNum type="arabicPeriod"/>
            </a:pPr>
            <a:r>
              <a:rPr lang="en-GB" dirty="0"/>
              <a:t>Eating too many sweets</a:t>
            </a:r>
          </a:p>
          <a:p>
            <a:pPr marL="228600" indent="-228600">
              <a:buAutoNum type="arabicPeriod"/>
            </a:pPr>
            <a:r>
              <a:rPr lang="en-GB" dirty="0"/>
              <a:t>Spending too much time on a tablet or smart phone</a:t>
            </a:r>
          </a:p>
          <a:p>
            <a:pPr marL="228600" indent="-228600">
              <a:buAutoNum type="arabicPeriod"/>
            </a:pPr>
            <a:r>
              <a:rPr lang="en-GB" dirty="0"/>
              <a:t>Not brushing your teeth</a:t>
            </a:r>
          </a:p>
          <a:p>
            <a:pPr marL="228600" indent="-228600">
              <a:buAutoNum type="arabicPeriod"/>
            </a:pPr>
            <a:r>
              <a:rPr lang="en-GB" dirty="0"/>
              <a:t>Biting your nails</a:t>
            </a:r>
          </a:p>
          <a:p>
            <a:pPr marL="228600" indent="-228600">
              <a:buAutoNum type="arabicPeriod"/>
            </a:pPr>
            <a:r>
              <a:rPr lang="en-GB" dirty="0"/>
              <a:t>Picking your nose</a:t>
            </a:r>
          </a:p>
          <a:p>
            <a:pPr marL="228600" indent="-228600">
              <a:buAutoNum type="arabicPeriod"/>
            </a:pPr>
            <a:endParaRPr lang="en-GB" dirty="0"/>
          </a:p>
          <a:p>
            <a:pPr marL="0" indent="0">
              <a:buNone/>
            </a:pPr>
            <a:r>
              <a:rPr lang="en-GB" dirty="0"/>
              <a:t>… All are bad habits…</a:t>
            </a:r>
          </a:p>
          <a:p>
            <a:pPr marL="0" indent="0">
              <a:buNone/>
            </a:pPr>
            <a:endParaRPr lang="en-GB" dirty="0"/>
          </a:p>
          <a:p>
            <a:pPr marL="0" indent="0">
              <a:buNone/>
            </a:pPr>
            <a:r>
              <a:rPr lang="en-GB" dirty="0"/>
              <a:t>Everyone has a bad habit. A bad habit is something that people keep doing, when they know they’re not supposed to…</a:t>
            </a:r>
          </a:p>
          <a:p>
            <a:pPr marL="0" indent="0">
              <a:buNone/>
            </a:pPr>
            <a:endParaRPr lang="en-GB" dirty="0"/>
          </a:p>
          <a:p>
            <a:pPr marL="0" indent="0">
              <a:buNone/>
            </a:pPr>
            <a:r>
              <a:rPr lang="en-GB" dirty="0"/>
              <a:t>Today’s assembly is about one bad habit in particular… engine idling!</a:t>
            </a:r>
          </a:p>
        </p:txBody>
      </p:sp>
      <p:sp>
        <p:nvSpPr>
          <p:cNvPr id="4" name="Slide Number Placeholder 3"/>
          <p:cNvSpPr>
            <a:spLocks noGrp="1"/>
          </p:cNvSpPr>
          <p:nvPr>
            <p:ph type="sldNum" sz="quarter" idx="10"/>
          </p:nvPr>
        </p:nvSpPr>
        <p:spPr/>
        <p:txBody>
          <a:bodyPr/>
          <a:lstStyle/>
          <a:p>
            <a:fld id="{6F975D66-A90E-46B4-9B06-494309063561}" type="slidenum">
              <a:rPr lang="en-GB" smtClean="0"/>
              <a:t>2</a:t>
            </a:fld>
            <a:endParaRPr lang="en-GB"/>
          </a:p>
        </p:txBody>
      </p:sp>
    </p:spTree>
    <p:extLst>
      <p:ext uri="{BB962C8B-B14F-4D97-AF65-F5344CB8AC3E}">
        <p14:creationId xmlns:p14="http://schemas.microsoft.com/office/powerpoint/2010/main" val="2752461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But what is engine idling? </a:t>
            </a:r>
            <a:r>
              <a:rPr lang="en-GB" dirty="0"/>
              <a:t>I hear you cry?</a:t>
            </a:r>
          </a:p>
          <a:p>
            <a:endParaRPr lang="en-GB" dirty="0"/>
          </a:p>
          <a:p>
            <a:r>
              <a:rPr lang="en-GB" dirty="0"/>
              <a:t>Idling happens when you leave the car engine running (and after you’ve parked or the car has stopped for more than 1 minute).</a:t>
            </a:r>
          </a:p>
          <a:p>
            <a:endParaRPr lang="en-GB" dirty="0"/>
          </a:p>
          <a:p>
            <a:r>
              <a:rPr lang="en-GB" b="1" u="sng" dirty="0"/>
              <a:t>Examples of idling:</a:t>
            </a:r>
          </a:p>
          <a:p>
            <a:r>
              <a:rPr lang="en-GB" dirty="0"/>
              <a:t>Engine left on when…</a:t>
            </a:r>
          </a:p>
          <a:p>
            <a:r>
              <a:rPr lang="en-GB" dirty="0"/>
              <a:t> - Parked outside of school at home time, or when dropping children off at the school gates</a:t>
            </a:r>
          </a:p>
          <a:p>
            <a:r>
              <a:rPr lang="en-GB" dirty="0"/>
              <a:t> - Parked outside of the shop (even if you’ll </a:t>
            </a:r>
            <a:r>
              <a:rPr lang="en-GB" b="1" dirty="0"/>
              <a:t>only</a:t>
            </a:r>
            <a:r>
              <a:rPr lang="en-GB" dirty="0"/>
              <a:t> be one minute!)</a:t>
            </a:r>
          </a:p>
          <a:p>
            <a:endParaRPr lang="en-GB" dirty="0"/>
          </a:p>
          <a:p>
            <a:r>
              <a:rPr lang="en-GB" b="1" i="0" u="sng" dirty="0"/>
              <a:t>You are NOT idling when</a:t>
            </a:r>
            <a:r>
              <a:rPr lang="en-GB" dirty="0"/>
              <a:t>:</a:t>
            </a:r>
          </a:p>
          <a:p>
            <a:r>
              <a:rPr lang="en-GB" dirty="0"/>
              <a:t>Your engine is left on when…</a:t>
            </a:r>
          </a:p>
          <a:p>
            <a:r>
              <a:rPr lang="en-GB" dirty="0"/>
              <a:t> - You’re stopped at the traffic lights waiting to go</a:t>
            </a:r>
          </a:p>
          <a:p>
            <a:r>
              <a:rPr lang="en-GB" dirty="0"/>
              <a:t> - You’ve stopped in a traffic jam on the motorway (although, if it is a long time, you could switch your engine off if you haven’t moved for a while)</a:t>
            </a:r>
          </a:p>
          <a:p>
            <a:endParaRPr lang="en-GB" dirty="0"/>
          </a:p>
        </p:txBody>
      </p:sp>
      <p:sp>
        <p:nvSpPr>
          <p:cNvPr id="4" name="Slide Number Placeholder 3"/>
          <p:cNvSpPr>
            <a:spLocks noGrp="1"/>
          </p:cNvSpPr>
          <p:nvPr>
            <p:ph type="sldNum" sz="quarter" idx="5"/>
          </p:nvPr>
        </p:nvSpPr>
        <p:spPr/>
        <p:txBody>
          <a:bodyPr/>
          <a:lstStyle/>
          <a:p>
            <a:fld id="{6F975D66-A90E-46B4-9B06-494309063561}" type="slidenum">
              <a:rPr lang="en-GB" smtClean="0"/>
              <a:t>3</a:t>
            </a:fld>
            <a:endParaRPr lang="en-GB"/>
          </a:p>
        </p:txBody>
      </p:sp>
    </p:spTree>
    <p:extLst>
      <p:ext uri="{BB962C8B-B14F-4D97-AF65-F5344CB8AC3E}">
        <p14:creationId xmlns:p14="http://schemas.microsoft.com/office/powerpoint/2010/main" val="1554077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What’s the matter with leaving the engine running? Why is it a problem?</a:t>
            </a:r>
          </a:p>
          <a:p>
            <a:endParaRPr lang="en-GB" dirty="0"/>
          </a:p>
          <a:p>
            <a:pPr marL="228600" indent="-228600">
              <a:buAutoNum type="arabicPeriod"/>
            </a:pPr>
            <a:r>
              <a:rPr lang="en-GB" dirty="0"/>
              <a:t>It’s confusing – If a car has it’s engine running, but it’s parked – is it staying or is it going?</a:t>
            </a:r>
          </a:p>
          <a:p>
            <a:pPr marL="228600" indent="-228600">
              <a:buAutoNum type="arabicPeriod"/>
            </a:pPr>
            <a:r>
              <a:rPr lang="en-GB" dirty="0"/>
              <a:t>It wastes money and fuel – think about all of the petrol / diesel being wasted – money literally going down the drain. Did you know that you could also be fined up to £70? </a:t>
            </a:r>
          </a:p>
          <a:p>
            <a:pPr marL="228600" indent="-228600">
              <a:buAutoNum type="arabicPeriod"/>
            </a:pPr>
            <a:r>
              <a:rPr lang="en-GB" dirty="0"/>
              <a:t>Idling is bad for the environment – vehicle emissions contain harmful and toxic chemicals, which is bad for us* and the environment*.  </a:t>
            </a:r>
          </a:p>
          <a:p>
            <a:pPr marL="228600" indent="-228600">
              <a:buAutoNum type="arabicPeriod"/>
            </a:pPr>
            <a:r>
              <a:rPr lang="en-GB" dirty="0"/>
              <a:t>Idling is breaking the law. "Stationary idling is an offence under section 42 of the Road Traffic Act 1988" and don’t forget the Highway code - Rule 123 states: “You must not leave a vehicle’s engine running unnecessarily while that vehicle is stationary on a public road." </a:t>
            </a:r>
          </a:p>
          <a:p>
            <a:pPr marL="228600" indent="-228600">
              <a:buAutoNum type="arabicPeriod"/>
            </a:pPr>
            <a:endParaRPr lang="en-GB" dirty="0"/>
          </a:p>
          <a:p>
            <a:pPr marL="0" indent="0">
              <a:buNone/>
            </a:pPr>
            <a:r>
              <a:rPr lang="en-GB" dirty="0"/>
              <a:t>*How air pollution harms health: https://www.gov.uk/government/publications/health-matters-air-pollution/health-matters-air-pollution </a:t>
            </a:r>
          </a:p>
          <a:p>
            <a:pPr marL="0" indent="0">
              <a:buNone/>
            </a:pPr>
            <a:endParaRPr lang="en-GB" dirty="0"/>
          </a:p>
          <a:p>
            <a:pPr marL="0" indent="0">
              <a:buNone/>
            </a:pPr>
            <a:r>
              <a:rPr lang="en-GB" dirty="0"/>
              <a:t>*How air pollution harms the environment: https://greentumble.com/environmental-impacts-of-air-pollution/ </a:t>
            </a:r>
          </a:p>
        </p:txBody>
      </p:sp>
      <p:sp>
        <p:nvSpPr>
          <p:cNvPr id="4" name="Slide Number Placeholder 3"/>
          <p:cNvSpPr>
            <a:spLocks noGrp="1"/>
          </p:cNvSpPr>
          <p:nvPr>
            <p:ph type="sldNum" sz="quarter" idx="10"/>
          </p:nvPr>
        </p:nvSpPr>
        <p:spPr/>
        <p:txBody>
          <a:bodyPr/>
          <a:lstStyle/>
          <a:p>
            <a:fld id="{6F975D66-A90E-46B4-9B06-494309063561}" type="slidenum">
              <a:rPr lang="en-GB" smtClean="0"/>
              <a:t>4</a:t>
            </a:fld>
            <a:endParaRPr lang="en-GB"/>
          </a:p>
        </p:txBody>
      </p:sp>
    </p:spTree>
    <p:extLst>
      <p:ext uri="{BB962C8B-B14F-4D97-AF65-F5344CB8AC3E}">
        <p14:creationId xmlns:p14="http://schemas.microsoft.com/office/powerpoint/2010/main" val="3297513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What can we do to help?</a:t>
            </a:r>
          </a:p>
          <a:p>
            <a:endParaRPr lang="en-US" baseline="0" dirty="0"/>
          </a:p>
          <a:p>
            <a:r>
              <a:rPr lang="en-US" b="1" baseline="0" dirty="0"/>
              <a:t>Ask the children for their ideas of how they can help.</a:t>
            </a:r>
          </a:p>
          <a:p>
            <a:endParaRPr lang="en-US" baseline="0" dirty="0"/>
          </a:p>
          <a:p>
            <a:r>
              <a:rPr lang="en-US" baseline="0" dirty="0"/>
              <a:t>Explain to the children that the switch your engine posters will appear, if not already up around the school gates and areas known for problem idling. Each child will also be given a flyer to take home in their book bag. </a:t>
            </a:r>
          </a:p>
          <a:p>
            <a:endParaRPr lang="en-US" baseline="0" dirty="0"/>
          </a:p>
          <a:p>
            <a:pPr marL="228600" indent="-228600">
              <a:buAutoNum type="arabicPeriod"/>
            </a:pPr>
            <a:r>
              <a:rPr lang="en-US" baseline="0" dirty="0"/>
              <a:t>Make sure you </a:t>
            </a:r>
            <a:r>
              <a:rPr lang="en-US" b="1" baseline="0" dirty="0"/>
              <a:t>give the flyer to whoever looks after you</a:t>
            </a:r>
          </a:p>
          <a:p>
            <a:pPr marL="228600" indent="-228600">
              <a:buAutoNum type="arabicPeriod"/>
            </a:pPr>
            <a:r>
              <a:rPr lang="en-US" b="1" baseline="0" dirty="0"/>
              <a:t>Play spot the sign </a:t>
            </a:r>
            <a:r>
              <a:rPr lang="en-US" baseline="0" dirty="0"/>
              <a:t>on your way to and from school – point it out to who is looking after you – tell everyone what it means and why it’s the right thing to do – to switch our engines off for cleaner air</a:t>
            </a:r>
          </a:p>
          <a:p>
            <a:pPr marL="228600" indent="-228600">
              <a:buAutoNum type="arabicPeriod"/>
            </a:pPr>
            <a:r>
              <a:rPr lang="en-US" b="1" baseline="0" dirty="0"/>
              <a:t>Get to school more actively</a:t>
            </a:r>
            <a:r>
              <a:rPr lang="en-US" baseline="0" dirty="0"/>
              <a:t>, try at least once a week at first and build it up. Take up waking, cycling or scooting if you can. Park and stride is also an option. Check awareness of park and stride (how many minutes walking should you do after you park up, for a good park and stride?</a:t>
            </a:r>
          </a:p>
          <a:p>
            <a:pPr marL="228600" indent="-228600">
              <a:buAutoNum type="arabicPeriod"/>
            </a:pPr>
            <a:r>
              <a:rPr lang="en-US" baseline="0" dirty="0"/>
              <a:t>Read through the </a:t>
            </a:r>
            <a:r>
              <a:rPr lang="en-US" b="1" baseline="0" dirty="0"/>
              <a:t>fact and fiction </a:t>
            </a:r>
            <a:r>
              <a:rPr lang="en-US" baseline="0" dirty="0"/>
              <a:t>on the back of the flyer – and test your parents.</a:t>
            </a:r>
          </a:p>
          <a:p>
            <a:pPr marL="228600" indent="-228600">
              <a:buAutoNum type="arabicPeriod"/>
            </a:pPr>
            <a:r>
              <a:rPr lang="en-US" b="1" baseline="0" dirty="0"/>
              <a:t>Ask drivers NICELY </a:t>
            </a:r>
            <a:r>
              <a:rPr lang="en-US" baseline="0" dirty="0"/>
              <a:t>to switch their engines off for cleaner air. Don’t go approaching anyone by yourself. </a:t>
            </a:r>
          </a:p>
          <a:p>
            <a:pPr marL="228600" indent="-228600">
              <a:buAutoNum type="arabicPeriod"/>
            </a:pPr>
            <a:endParaRPr lang="en-US" baseline="0" dirty="0"/>
          </a:p>
        </p:txBody>
      </p:sp>
      <p:sp>
        <p:nvSpPr>
          <p:cNvPr id="4" name="Slide Number Placeholder 3"/>
          <p:cNvSpPr>
            <a:spLocks noGrp="1"/>
          </p:cNvSpPr>
          <p:nvPr>
            <p:ph type="sldNum" sz="quarter" idx="10"/>
          </p:nvPr>
        </p:nvSpPr>
        <p:spPr/>
        <p:txBody>
          <a:bodyPr/>
          <a:lstStyle/>
          <a:p>
            <a:fld id="{6F975D66-A90E-46B4-9B06-494309063561}" type="slidenum">
              <a:rPr lang="en-GB" smtClean="0"/>
              <a:t>5</a:t>
            </a:fld>
            <a:endParaRPr lang="en-GB"/>
          </a:p>
        </p:txBody>
      </p:sp>
    </p:spTree>
    <p:extLst>
      <p:ext uri="{BB962C8B-B14F-4D97-AF65-F5344CB8AC3E}">
        <p14:creationId xmlns:p14="http://schemas.microsoft.com/office/powerpoint/2010/main" val="1590453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563BF90-8871-4E8F-AF37-9F7C3B1E210F}" type="datetimeFigureOut">
              <a:rPr lang="en-GB" smtClean="0"/>
              <a:t>17/12/2019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6DFBC0-E77E-49DB-9923-4620D44CC641}" type="slidenum">
              <a:rPr lang="en-GB" smtClean="0"/>
              <a:t>‹#›</a:t>
            </a:fld>
            <a:endParaRPr lang="en-GB"/>
          </a:p>
        </p:txBody>
      </p:sp>
    </p:spTree>
    <p:extLst>
      <p:ext uri="{BB962C8B-B14F-4D97-AF65-F5344CB8AC3E}">
        <p14:creationId xmlns:p14="http://schemas.microsoft.com/office/powerpoint/2010/main" val="1656156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563BF90-8871-4E8F-AF37-9F7C3B1E210F}" type="datetimeFigureOut">
              <a:rPr lang="en-GB" smtClean="0"/>
              <a:t>17/12/2019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6DFBC0-E77E-49DB-9923-4620D44CC641}" type="slidenum">
              <a:rPr lang="en-GB" smtClean="0"/>
              <a:t>‹#›</a:t>
            </a:fld>
            <a:endParaRPr lang="en-GB"/>
          </a:p>
        </p:txBody>
      </p:sp>
    </p:spTree>
    <p:extLst>
      <p:ext uri="{BB962C8B-B14F-4D97-AF65-F5344CB8AC3E}">
        <p14:creationId xmlns:p14="http://schemas.microsoft.com/office/powerpoint/2010/main" val="3025204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563BF90-8871-4E8F-AF37-9F7C3B1E210F}" type="datetimeFigureOut">
              <a:rPr lang="en-GB" smtClean="0"/>
              <a:t>17/12/2019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6DFBC0-E77E-49DB-9923-4620D44CC641}" type="slidenum">
              <a:rPr lang="en-GB" smtClean="0"/>
              <a:t>‹#›</a:t>
            </a:fld>
            <a:endParaRPr lang="en-GB"/>
          </a:p>
        </p:txBody>
      </p:sp>
    </p:spTree>
    <p:extLst>
      <p:ext uri="{BB962C8B-B14F-4D97-AF65-F5344CB8AC3E}">
        <p14:creationId xmlns:p14="http://schemas.microsoft.com/office/powerpoint/2010/main" val="3182951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563BF90-8871-4E8F-AF37-9F7C3B1E210F}" type="datetimeFigureOut">
              <a:rPr lang="en-GB" smtClean="0"/>
              <a:t>17/12/2019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6DFBC0-E77E-49DB-9923-4620D44CC641}" type="slidenum">
              <a:rPr lang="en-GB" smtClean="0"/>
              <a:t>‹#›</a:t>
            </a:fld>
            <a:endParaRPr lang="en-GB"/>
          </a:p>
        </p:txBody>
      </p:sp>
    </p:spTree>
    <p:extLst>
      <p:ext uri="{BB962C8B-B14F-4D97-AF65-F5344CB8AC3E}">
        <p14:creationId xmlns:p14="http://schemas.microsoft.com/office/powerpoint/2010/main" val="759596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63BF90-8871-4E8F-AF37-9F7C3B1E210F}" type="datetimeFigureOut">
              <a:rPr lang="en-GB" smtClean="0"/>
              <a:t>17/12/2019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6DFBC0-E77E-49DB-9923-4620D44CC641}" type="slidenum">
              <a:rPr lang="en-GB" smtClean="0"/>
              <a:t>‹#›</a:t>
            </a:fld>
            <a:endParaRPr lang="en-GB"/>
          </a:p>
        </p:txBody>
      </p:sp>
    </p:spTree>
    <p:extLst>
      <p:ext uri="{BB962C8B-B14F-4D97-AF65-F5344CB8AC3E}">
        <p14:creationId xmlns:p14="http://schemas.microsoft.com/office/powerpoint/2010/main" val="2032460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563BF90-8871-4E8F-AF37-9F7C3B1E210F}" type="datetimeFigureOut">
              <a:rPr lang="en-GB" smtClean="0"/>
              <a:t>17/12/2019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6DFBC0-E77E-49DB-9923-4620D44CC641}" type="slidenum">
              <a:rPr lang="en-GB" smtClean="0"/>
              <a:t>‹#›</a:t>
            </a:fld>
            <a:endParaRPr lang="en-GB"/>
          </a:p>
        </p:txBody>
      </p:sp>
    </p:spTree>
    <p:extLst>
      <p:ext uri="{BB962C8B-B14F-4D97-AF65-F5344CB8AC3E}">
        <p14:creationId xmlns:p14="http://schemas.microsoft.com/office/powerpoint/2010/main" val="1211762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563BF90-8871-4E8F-AF37-9F7C3B1E210F}" type="datetimeFigureOut">
              <a:rPr lang="en-GB" smtClean="0"/>
              <a:t>17/12/2019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06DFBC0-E77E-49DB-9923-4620D44CC641}" type="slidenum">
              <a:rPr lang="en-GB" smtClean="0"/>
              <a:t>‹#›</a:t>
            </a:fld>
            <a:endParaRPr lang="en-GB"/>
          </a:p>
        </p:txBody>
      </p:sp>
    </p:spTree>
    <p:extLst>
      <p:ext uri="{BB962C8B-B14F-4D97-AF65-F5344CB8AC3E}">
        <p14:creationId xmlns:p14="http://schemas.microsoft.com/office/powerpoint/2010/main" val="789608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563BF90-8871-4E8F-AF37-9F7C3B1E210F}" type="datetimeFigureOut">
              <a:rPr lang="en-GB" smtClean="0"/>
              <a:t>17/12/2019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06DFBC0-E77E-49DB-9923-4620D44CC641}" type="slidenum">
              <a:rPr lang="en-GB" smtClean="0"/>
              <a:t>‹#›</a:t>
            </a:fld>
            <a:endParaRPr lang="en-GB"/>
          </a:p>
        </p:txBody>
      </p:sp>
    </p:spTree>
    <p:extLst>
      <p:ext uri="{BB962C8B-B14F-4D97-AF65-F5344CB8AC3E}">
        <p14:creationId xmlns:p14="http://schemas.microsoft.com/office/powerpoint/2010/main" val="3937286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63BF90-8871-4E8F-AF37-9F7C3B1E210F}" type="datetimeFigureOut">
              <a:rPr lang="en-GB" smtClean="0"/>
              <a:t>17/12/2019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06DFBC0-E77E-49DB-9923-4620D44CC641}" type="slidenum">
              <a:rPr lang="en-GB" smtClean="0"/>
              <a:t>‹#›</a:t>
            </a:fld>
            <a:endParaRPr lang="en-GB"/>
          </a:p>
        </p:txBody>
      </p:sp>
    </p:spTree>
    <p:extLst>
      <p:ext uri="{BB962C8B-B14F-4D97-AF65-F5344CB8AC3E}">
        <p14:creationId xmlns:p14="http://schemas.microsoft.com/office/powerpoint/2010/main" val="1140599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63BF90-8871-4E8F-AF37-9F7C3B1E210F}" type="datetimeFigureOut">
              <a:rPr lang="en-GB" smtClean="0"/>
              <a:t>17/12/2019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6DFBC0-E77E-49DB-9923-4620D44CC641}" type="slidenum">
              <a:rPr lang="en-GB" smtClean="0"/>
              <a:t>‹#›</a:t>
            </a:fld>
            <a:endParaRPr lang="en-GB"/>
          </a:p>
        </p:txBody>
      </p:sp>
    </p:spTree>
    <p:extLst>
      <p:ext uri="{BB962C8B-B14F-4D97-AF65-F5344CB8AC3E}">
        <p14:creationId xmlns:p14="http://schemas.microsoft.com/office/powerpoint/2010/main" val="1161197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63BF90-8871-4E8F-AF37-9F7C3B1E210F}" type="datetimeFigureOut">
              <a:rPr lang="en-GB" smtClean="0"/>
              <a:t>17/12/2019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6DFBC0-E77E-49DB-9923-4620D44CC641}" type="slidenum">
              <a:rPr lang="en-GB" smtClean="0"/>
              <a:t>‹#›</a:t>
            </a:fld>
            <a:endParaRPr lang="en-GB"/>
          </a:p>
        </p:txBody>
      </p:sp>
    </p:spTree>
    <p:extLst>
      <p:ext uri="{BB962C8B-B14F-4D97-AF65-F5344CB8AC3E}">
        <p14:creationId xmlns:p14="http://schemas.microsoft.com/office/powerpoint/2010/main" val="829969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63BF90-8871-4E8F-AF37-9F7C3B1E210F}" type="datetimeFigureOut">
              <a:rPr lang="en-GB" smtClean="0"/>
              <a:t>17/12/2019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6DFBC0-E77E-49DB-9923-4620D44CC641}" type="slidenum">
              <a:rPr lang="en-GB" smtClean="0"/>
              <a:t>‹#›</a:t>
            </a:fld>
            <a:endParaRPr lang="en-GB"/>
          </a:p>
        </p:txBody>
      </p:sp>
    </p:spTree>
    <p:extLst>
      <p:ext uri="{BB962C8B-B14F-4D97-AF65-F5344CB8AC3E}">
        <p14:creationId xmlns:p14="http://schemas.microsoft.com/office/powerpoint/2010/main" val="17962640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sv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svg"/><Relationship Id="rId9" Type="http://schemas.openxmlformats.org/officeDocument/2006/relationships/image" Target="../media/image7.gif"/></Relationships>
</file>

<file path=ppt/slides/_rels/slide2.xml.rels><?xml version="1.0" encoding="UTF-8" standalone="yes"?>
<Relationships xmlns="http://schemas.openxmlformats.org/package/2006/relationships"><Relationship Id="rId8" Type="http://schemas.openxmlformats.org/officeDocument/2006/relationships/hyperlink" Target="https://huesofdesign.wordpress.com/2013/12/26/vector-for-imac-ipad-and-iphone/" TargetMode="External"/><Relationship Id="rId13" Type="http://schemas.openxmlformats.org/officeDocument/2006/relationships/image" Target="../media/image16.png"/><Relationship Id="rId3" Type="http://schemas.openxmlformats.org/officeDocument/2006/relationships/image" Target="../media/image5.png"/><Relationship Id="rId7" Type="http://schemas.openxmlformats.org/officeDocument/2006/relationships/image" Target="../media/image13.png"/><Relationship Id="rId12" Type="http://schemas.openxmlformats.org/officeDocument/2006/relationships/hyperlink" Target="https://pixabay.com/en/chocolate-sweets-bitten-s%C5%82odycz-2696873/"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pixabay.com/en/display-monitor-computer-led-tft-296470/" TargetMode="External"/><Relationship Id="rId11" Type="http://schemas.openxmlformats.org/officeDocument/2006/relationships/image" Target="../media/image15.png"/><Relationship Id="rId5" Type="http://schemas.openxmlformats.org/officeDocument/2006/relationships/image" Target="../media/image12.png"/><Relationship Id="rId10" Type="http://schemas.openxmlformats.org/officeDocument/2006/relationships/hyperlink" Target="https://openclipart.org/detail/217155/soda-bottle" TargetMode="External"/><Relationship Id="rId4" Type="http://schemas.openxmlformats.org/officeDocument/2006/relationships/image" Target="../media/image6.svg"/><Relationship Id="rId9" Type="http://schemas.openxmlformats.org/officeDocument/2006/relationships/image" Target="../media/image14.png"/><Relationship Id="rId14" Type="http://schemas.openxmlformats.org/officeDocument/2006/relationships/hyperlink" Target="https://pixabay.com/en/toothbrush-toothpaste-dental-tooth-307179/"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21.png"/><Relationship Id="rId18" Type="http://schemas.openxmlformats.org/officeDocument/2006/relationships/image" Target="../media/image26.svg"/><Relationship Id="rId3" Type="http://schemas.openxmlformats.org/officeDocument/2006/relationships/image" Target="../media/image17.jpg"/><Relationship Id="rId7" Type="http://schemas.openxmlformats.org/officeDocument/2006/relationships/image" Target="../media/image8.png"/><Relationship Id="rId12" Type="http://schemas.openxmlformats.org/officeDocument/2006/relationships/image" Target="../media/image20.svg"/><Relationship Id="rId17" Type="http://schemas.openxmlformats.org/officeDocument/2006/relationships/image" Target="../media/image25.png"/><Relationship Id="rId2" Type="http://schemas.openxmlformats.org/officeDocument/2006/relationships/notesSlide" Target="../notesSlides/notesSlide3.xml"/><Relationship Id="rId16" Type="http://schemas.openxmlformats.org/officeDocument/2006/relationships/image" Target="../media/image24.sv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9.png"/><Relationship Id="rId5" Type="http://schemas.openxmlformats.org/officeDocument/2006/relationships/image" Target="../media/image18.png"/><Relationship Id="rId15" Type="http://schemas.openxmlformats.org/officeDocument/2006/relationships/image" Target="../media/image23.png"/><Relationship Id="rId10" Type="http://schemas.openxmlformats.org/officeDocument/2006/relationships/image" Target="../media/image11.svg"/><Relationship Id="rId4" Type="http://schemas.openxmlformats.org/officeDocument/2006/relationships/hyperlink" Target="http://usa.streetsblog.org/2016/02/17/4-things-schools-can-do-to-reduce-the-asthma-threat-from-idling-cars/comment-page-1/" TargetMode="External"/><Relationship Id="rId9" Type="http://schemas.openxmlformats.org/officeDocument/2006/relationships/image" Target="../media/image10.png"/><Relationship Id="rId14" Type="http://schemas.openxmlformats.org/officeDocument/2006/relationships/image" Target="../media/image22.svg"/></Relationships>
</file>

<file path=ppt/slides/_rels/slide4.xml.rels><?xml version="1.0" encoding="UTF-8" standalone="yes"?>
<Relationships xmlns="http://schemas.openxmlformats.org/package/2006/relationships"><Relationship Id="rId8" Type="http://schemas.openxmlformats.org/officeDocument/2006/relationships/hyperlink" Target="https://www.pictofigo.com/image-detail/838/Global+warming" TargetMode="External"/><Relationship Id="rId3" Type="http://schemas.openxmlformats.org/officeDocument/2006/relationships/image" Target="../media/image5.png"/><Relationship Id="rId7"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commons.wikimedia.org/wiki/File:Emojione_1F914.svg" TargetMode="External"/><Relationship Id="rId5" Type="http://schemas.openxmlformats.org/officeDocument/2006/relationships/image" Target="../media/image27.png"/><Relationship Id="rId10" Type="http://schemas.openxmlformats.org/officeDocument/2006/relationships/hyperlink" Target="http://english.stackexchange.com/questions/368277/what-is-the-word-or-saying-for-when-you-pay-money-for-something-but-dont-end-u/368332" TargetMode="External"/><Relationship Id="rId4" Type="http://schemas.openxmlformats.org/officeDocument/2006/relationships/image" Target="../media/image6.svg"/><Relationship Id="rId9" Type="http://schemas.openxmlformats.org/officeDocument/2006/relationships/image" Target="../media/image29.jp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0.jpg"/><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EBC49F33-736F-4CFF-88DD-FF89FAC4036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18698" y="240782"/>
            <a:ext cx="2865492" cy="2865492"/>
          </a:xfrm>
          <a:prstGeom prst="rect">
            <a:avLst/>
          </a:prstGeom>
        </p:spPr>
      </p:pic>
      <p:pic>
        <p:nvPicPr>
          <p:cNvPr id="20" name="Picture 19">
            <a:extLst>
              <a:ext uri="{FF2B5EF4-FFF2-40B4-BE49-F238E27FC236}">
                <a16:creationId xmlns:a16="http://schemas.microsoft.com/office/drawing/2014/main" id="{F8ACE2FA-C0B5-4EAA-ADB6-0BD0F3358170}"/>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59393" y="3362279"/>
            <a:ext cx="15522841" cy="2744224"/>
          </a:xfrm>
          <a:prstGeom prst="rect">
            <a:avLst/>
          </a:prstGeom>
        </p:spPr>
      </p:pic>
      <p:pic>
        <p:nvPicPr>
          <p:cNvPr id="19" name="Picture 4">
            <a:extLst>
              <a:ext uri="{FF2B5EF4-FFF2-40B4-BE49-F238E27FC236}">
                <a16:creationId xmlns:a16="http://schemas.microsoft.com/office/drawing/2014/main" id="{8499E152-E8B3-4300-9931-68CBFF951D4F}"/>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3246" y="5272886"/>
            <a:ext cx="13194637" cy="2029944"/>
          </a:xfrm>
          <a:prstGeom prst="rect">
            <a:avLst/>
          </a:prstGeom>
          <a:noFill/>
          <a:extLst>
            <a:ext uri="{909E8E84-426E-40DD-AFC4-6F175D3DCCD1}">
              <a14:hiddenFill xmlns:a14="http://schemas.microsoft.com/office/drawing/2010/main">
                <a:solidFill>
                  <a:srgbClr val="FFFFFF"/>
                </a:solidFill>
              </a14:hiddenFill>
            </a:ext>
          </a:extLst>
        </p:spPr>
      </p:pic>
      <p:pic>
        <p:nvPicPr>
          <p:cNvPr id="6" name="Graphic 5">
            <a:extLst>
              <a:ext uri="{FF2B5EF4-FFF2-40B4-BE49-F238E27FC236}">
                <a16:creationId xmlns:a16="http://schemas.microsoft.com/office/drawing/2014/main" id="{79F5A6EC-C86F-4024-B4FE-A3737C2E180C}"/>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172629" y="-2102924"/>
            <a:ext cx="9328706" cy="9328706"/>
          </a:xfrm>
          <a:prstGeom prst="rect">
            <a:avLst/>
          </a:prstGeom>
        </p:spPr>
      </p:pic>
      <p:pic>
        <p:nvPicPr>
          <p:cNvPr id="3" name="Picture 2">
            <a:extLst>
              <a:ext uri="{FF2B5EF4-FFF2-40B4-BE49-F238E27FC236}">
                <a16:creationId xmlns:a16="http://schemas.microsoft.com/office/drawing/2014/main" id="{8685176F-F3C6-417F-B590-843DF816C914}"/>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86827" y="240782"/>
            <a:ext cx="1905000" cy="1905000"/>
          </a:xfrm>
          <a:prstGeom prst="rect">
            <a:avLst/>
          </a:prstGeom>
        </p:spPr>
      </p:pic>
      <p:pic>
        <p:nvPicPr>
          <p:cNvPr id="11" name="Graphic 10">
            <a:extLst>
              <a:ext uri="{FF2B5EF4-FFF2-40B4-BE49-F238E27FC236}">
                <a16:creationId xmlns:a16="http://schemas.microsoft.com/office/drawing/2014/main" id="{FAFF6E22-CB8E-480B-82DE-F87659338551}"/>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377947" y="4570887"/>
            <a:ext cx="2865492" cy="2865492"/>
          </a:xfrm>
          <a:prstGeom prst="rect">
            <a:avLst/>
          </a:prstGeom>
        </p:spPr>
      </p:pic>
      <p:pic>
        <p:nvPicPr>
          <p:cNvPr id="13" name="Graphic 12">
            <a:extLst>
              <a:ext uri="{FF2B5EF4-FFF2-40B4-BE49-F238E27FC236}">
                <a16:creationId xmlns:a16="http://schemas.microsoft.com/office/drawing/2014/main" id="{4092BCC0-75FF-41FF-A640-ACCF80E700D7}"/>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H="1">
            <a:off x="2597465" y="4449057"/>
            <a:ext cx="1899998" cy="1899998"/>
          </a:xfrm>
          <a:prstGeom prst="rect">
            <a:avLst/>
          </a:prstGeom>
        </p:spPr>
      </p:pic>
      <p:pic>
        <p:nvPicPr>
          <p:cNvPr id="16" name="Graphic 15">
            <a:extLst>
              <a:ext uri="{FF2B5EF4-FFF2-40B4-BE49-F238E27FC236}">
                <a16:creationId xmlns:a16="http://schemas.microsoft.com/office/drawing/2014/main" id="{6DAFE468-87C1-427B-BE6F-9C19E9E5CC1E}"/>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H="1">
            <a:off x="9116505" y="4188047"/>
            <a:ext cx="2350232" cy="2350232"/>
          </a:xfrm>
          <a:prstGeom prst="rect">
            <a:avLst/>
          </a:prstGeom>
        </p:spPr>
      </p:pic>
      <p:pic>
        <p:nvPicPr>
          <p:cNvPr id="18" name="Graphic 17">
            <a:extLst>
              <a:ext uri="{FF2B5EF4-FFF2-40B4-BE49-F238E27FC236}">
                <a16:creationId xmlns:a16="http://schemas.microsoft.com/office/drawing/2014/main" id="{9416C80E-1B18-45EC-88E7-5B2E6F01E474}"/>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5030" y="2300002"/>
            <a:ext cx="3261332" cy="3261332"/>
          </a:xfrm>
          <a:prstGeom prst="rect">
            <a:avLst/>
          </a:prstGeom>
        </p:spPr>
      </p:pic>
      <p:sp>
        <p:nvSpPr>
          <p:cNvPr id="9" name="Title 8">
            <a:extLst>
              <a:ext uri="{FF2B5EF4-FFF2-40B4-BE49-F238E27FC236}">
                <a16:creationId xmlns:a16="http://schemas.microsoft.com/office/drawing/2014/main" id="{442F78F3-65E7-4507-BC55-BB5090277524}"/>
              </a:ext>
            </a:extLst>
          </p:cNvPr>
          <p:cNvSpPr>
            <a:spLocks noGrp="1"/>
          </p:cNvSpPr>
          <p:nvPr>
            <p:ph type="ctrTitle"/>
          </p:nvPr>
        </p:nvSpPr>
        <p:spPr>
          <a:xfrm>
            <a:off x="3616979" y="1756642"/>
            <a:ext cx="6560340" cy="3074730"/>
          </a:xfrm>
        </p:spPr>
        <p:txBody>
          <a:bodyPr>
            <a:noAutofit/>
          </a:bodyPr>
          <a:lstStyle/>
          <a:p>
            <a:r>
              <a:rPr lang="en-GB" sz="7500" dirty="0">
                <a:latin typeface="Impact" panose="020B0806030902050204" pitchFamily="34" charset="0"/>
              </a:rPr>
              <a:t>Switch your engine off for cleaner air!</a:t>
            </a:r>
          </a:p>
        </p:txBody>
      </p:sp>
    </p:spTree>
    <p:extLst>
      <p:ext uri="{BB962C8B-B14F-4D97-AF65-F5344CB8AC3E}">
        <p14:creationId xmlns:p14="http://schemas.microsoft.com/office/powerpoint/2010/main" val="2804502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44F6A-B58D-43B5-BFE1-75303ACE4345}"/>
              </a:ext>
            </a:extLst>
          </p:cNvPr>
          <p:cNvSpPr>
            <a:spLocks noGrp="1"/>
          </p:cNvSpPr>
          <p:nvPr>
            <p:ph type="title"/>
          </p:nvPr>
        </p:nvSpPr>
        <p:spPr>
          <a:xfrm>
            <a:off x="245873" y="312994"/>
            <a:ext cx="10515600" cy="1325563"/>
          </a:xfrm>
        </p:spPr>
        <p:txBody>
          <a:bodyPr>
            <a:normAutofit fontScale="90000"/>
          </a:bodyPr>
          <a:lstStyle/>
          <a:p>
            <a:r>
              <a:rPr lang="en-GB" sz="5400" dirty="0">
                <a:latin typeface="Impact" panose="020B0806030902050204" pitchFamily="34" charset="0"/>
              </a:rPr>
              <a:t>What do these </a:t>
            </a:r>
            <a:br>
              <a:rPr lang="en-GB" sz="5400" dirty="0">
                <a:latin typeface="Impact" panose="020B0806030902050204" pitchFamily="34" charset="0"/>
              </a:rPr>
            </a:br>
            <a:r>
              <a:rPr lang="en-GB" sz="5400" dirty="0">
                <a:latin typeface="Impact" panose="020B0806030902050204" pitchFamily="34" charset="0"/>
              </a:rPr>
              <a:t>have in common?</a:t>
            </a:r>
          </a:p>
        </p:txBody>
      </p:sp>
      <p:grpSp>
        <p:nvGrpSpPr>
          <p:cNvPr id="19" name="Group 18" descr="Picking your nose">
            <a:extLst>
              <a:ext uri="{FF2B5EF4-FFF2-40B4-BE49-F238E27FC236}">
                <a16:creationId xmlns:a16="http://schemas.microsoft.com/office/drawing/2014/main" id="{19CA7686-C2FB-4355-AABE-8BFDBCB28531}"/>
              </a:ext>
            </a:extLst>
          </p:cNvPr>
          <p:cNvGrpSpPr/>
          <p:nvPr/>
        </p:nvGrpSpPr>
        <p:grpSpPr>
          <a:xfrm>
            <a:off x="5953948" y="-584080"/>
            <a:ext cx="2928927" cy="2928927"/>
            <a:chOff x="5953948" y="-584080"/>
            <a:chExt cx="2928927" cy="2928927"/>
          </a:xfrm>
        </p:grpSpPr>
        <p:pic>
          <p:nvPicPr>
            <p:cNvPr id="7" name="Graphic 6">
              <a:extLst>
                <a:ext uri="{FF2B5EF4-FFF2-40B4-BE49-F238E27FC236}">
                  <a16:creationId xmlns:a16="http://schemas.microsoft.com/office/drawing/2014/main" id="{5F8C6F4D-F250-4BAA-8618-8CD0677632B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53948" y="-584080"/>
              <a:ext cx="2928927" cy="2928927"/>
            </a:xfrm>
            <a:prstGeom prst="rect">
              <a:avLst/>
            </a:prstGeom>
          </p:spPr>
        </p:pic>
        <p:sp>
          <p:nvSpPr>
            <p:cNvPr id="10" name="TextBox 9">
              <a:extLst>
                <a:ext uri="{FF2B5EF4-FFF2-40B4-BE49-F238E27FC236}">
                  <a16:creationId xmlns:a16="http://schemas.microsoft.com/office/drawing/2014/main" id="{EC9727DD-173A-4A18-B2CC-ABED5C3E9AA9}"/>
                </a:ext>
              </a:extLst>
            </p:cNvPr>
            <p:cNvSpPr txBox="1"/>
            <p:nvPr/>
          </p:nvSpPr>
          <p:spPr>
            <a:xfrm>
              <a:off x="6283906" y="454701"/>
              <a:ext cx="2228370" cy="1077218"/>
            </a:xfrm>
            <a:prstGeom prst="rect">
              <a:avLst/>
            </a:prstGeom>
            <a:noFill/>
          </p:spPr>
          <p:txBody>
            <a:bodyPr wrap="square" rtlCol="0">
              <a:spAutoFit/>
            </a:bodyPr>
            <a:lstStyle/>
            <a:p>
              <a:pPr algn="ctr"/>
              <a:r>
                <a:rPr lang="en-GB" sz="3200" dirty="0">
                  <a:latin typeface="Impact" panose="020B0806030902050204" pitchFamily="34" charset="0"/>
                </a:rPr>
                <a:t>Picking your nose</a:t>
              </a:r>
            </a:p>
          </p:txBody>
        </p:sp>
      </p:grpSp>
      <p:grpSp>
        <p:nvGrpSpPr>
          <p:cNvPr id="24" name="Group 23" descr="Biting your nails">
            <a:extLst>
              <a:ext uri="{FF2B5EF4-FFF2-40B4-BE49-F238E27FC236}">
                <a16:creationId xmlns:a16="http://schemas.microsoft.com/office/drawing/2014/main" id="{94AC81BB-2960-490D-BFFE-98947C0CE9EA}"/>
              </a:ext>
            </a:extLst>
          </p:cNvPr>
          <p:cNvGrpSpPr/>
          <p:nvPr/>
        </p:nvGrpSpPr>
        <p:grpSpPr>
          <a:xfrm>
            <a:off x="9215482" y="-700149"/>
            <a:ext cx="2928927" cy="2928927"/>
            <a:chOff x="9215482" y="-700149"/>
            <a:chExt cx="2928927" cy="2928927"/>
          </a:xfrm>
        </p:grpSpPr>
        <p:pic>
          <p:nvPicPr>
            <p:cNvPr id="15" name="Graphic 14">
              <a:extLst>
                <a:ext uri="{FF2B5EF4-FFF2-40B4-BE49-F238E27FC236}">
                  <a16:creationId xmlns:a16="http://schemas.microsoft.com/office/drawing/2014/main" id="{92DBC3AF-184E-49F4-81BB-614BAF65296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15482" y="-700149"/>
              <a:ext cx="2928927" cy="2928927"/>
            </a:xfrm>
            <a:prstGeom prst="rect">
              <a:avLst/>
            </a:prstGeom>
          </p:spPr>
        </p:pic>
        <p:sp>
          <p:nvSpPr>
            <p:cNvPr id="17" name="TextBox 16">
              <a:extLst>
                <a:ext uri="{FF2B5EF4-FFF2-40B4-BE49-F238E27FC236}">
                  <a16:creationId xmlns:a16="http://schemas.microsoft.com/office/drawing/2014/main" id="{2A232983-9AB1-41A1-8042-7BC4ABE61477}"/>
                </a:ext>
              </a:extLst>
            </p:cNvPr>
            <p:cNvSpPr txBox="1"/>
            <p:nvPr/>
          </p:nvSpPr>
          <p:spPr>
            <a:xfrm>
              <a:off x="9565760" y="376517"/>
              <a:ext cx="2228370" cy="1077218"/>
            </a:xfrm>
            <a:prstGeom prst="rect">
              <a:avLst/>
            </a:prstGeom>
            <a:noFill/>
          </p:spPr>
          <p:txBody>
            <a:bodyPr wrap="square" rtlCol="0">
              <a:spAutoFit/>
            </a:bodyPr>
            <a:lstStyle/>
            <a:p>
              <a:pPr algn="ctr"/>
              <a:r>
                <a:rPr lang="en-GB" sz="3200" dirty="0">
                  <a:latin typeface="Impact" panose="020B0806030902050204" pitchFamily="34" charset="0"/>
                </a:rPr>
                <a:t>Biting </a:t>
              </a:r>
            </a:p>
            <a:p>
              <a:pPr algn="ctr"/>
              <a:r>
                <a:rPr lang="en-GB" sz="3200" dirty="0">
                  <a:latin typeface="Impact" panose="020B0806030902050204" pitchFamily="34" charset="0"/>
                </a:rPr>
                <a:t>your nails</a:t>
              </a:r>
            </a:p>
          </p:txBody>
        </p:sp>
      </p:grpSp>
      <p:grpSp>
        <p:nvGrpSpPr>
          <p:cNvPr id="16" name="Group 15" descr="Watching too much tv ">
            <a:extLst>
              <a:ext uri="{FF2B5EF4-FFF2-40B4-BE49-F238E27FC236}">
                <a16:creationId xmlns:a16="http://schemas.microsoft.com/office/drawing/2014/main" id="{2B0879A4-A3D8-485B-AE4C-783D0867D02B}"/>
              </a:ext>
            </a:extLst>
          </p:cNvPr>
          <p:cNvGrpSpPr/>
          <p:nvPr/>
        </p:nvGrpSpPr>
        <p:grpSpPr>
          <a:xfrm>
            <a:off x="245873" y="1673343"/>
            <a:ext cx="2766601" cy="2317028"/>
            <a:chOff x="245873" y="1673343"/>
            <a:chExt cx="2766601" cy="2317028"/>
          </a:xfrm>
        </p:grpSpPr>
        <p:pic>
          <p:nvPicPr>
            <p:cNvPr id="30" name="Picture 29" descr="A TV screen">
              <a:extLst>
                <a:ext uri="{FF2B5EF4-FFF2-40B4-BE49-F238E27FC236}">
                  <a16:creationId xmlns:a16="http://schemas.microsoft.com/office/drawing/2014/main" id="{F465771F-A2AE-49BC-8007-388C273ABDD5}"/>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245873" y="1673343"/>
              <a:ext cx="2766601" cy="2317028"/>
            </a:xfrm>
            <a:prstGeom prst="rect">
              <a:avLst/>
            </a:prstGeom>
          </p:spPr>
        </p:pic>
        <p:sp>
          <p:nvSpPr>
            <p:cNvPr id="20" name="TextBox 19">
              <a:extLst>
                <a:ext uri="{FF2B5EF4-FFF2-40B4-BE49-F238E27FC236}">
                  <a16:creationId xmlns:a16="http://schemas.microsoft.com/office/drawing/2014/main" id="{72C89C7D-6D91-4789-8CA7-B029F1979125}"/>
                </a:ext>
              </a:extLst>
            </p:cNvPr>
            <p:cNvSpPr txBox="1"/>
            <p:nvPr/>
          </p:nvSpPr>
          <p:spPr>
            <a:xfrm>
              <a:off x="480181" y="2087877"/>
              <a:ext cx="2228370" cy="1077218"/>
            </a:xfrm>
            <a:prstGeom prst="rect">
              <a:avLst/>
            </a:prstGeom>
            <a:noFill/>
          </p:spPr>
          <p:txBody>
            <a:bodyPr wrap="square" rtlCol="0">
              <a:spAutoFit/>
            </a:bodyPr>
            <a:lstStyle/>
            <a:p>
              <a:pPr algn="ctr"/>
              <a:r>
                <a:rPr lang="en-GB" sz="3200" dirty="0">
                  <a:latin typeface="Impact" panose="020B0806030902050204" pitchFamily="34" charset="0"/>
                </a:rPr>
                <a:t>Watching too much TV</a:t>
              </a:r>
            </a:p>
          </p:txBody>
        </p:sp>
      </p:grpSp>
      <p:grpSp>
        <p:nvGrpSpPr>
          <p:cNvPr id="5" name="Group 4" descr="Spending too much time on a tablet or smart phone">
            <a:extLst>
              <a:ext uri="{FF2B5EF4-FFF2-40B4-BE49-F238E27FC236}">
                <a16:creationId xmlns:a16="http://schemas.microsoft.com/office/drawing/2014/main" id="{612B8FDD-4FD5-4D19-BABC-B0416624912B}"/>
              </a:ext>
            </a:extLst>
          </p:cNvPr>
          <p:cNvGrpSpPr/>
          <p:nvPr/>
        </p:nvGrpSpPr>
        <p:grpSpPr>
          <a:xfrm>
            <a:off x="6635423" y="3200377"/>
            <a:ext cx="5725366" cy="4099696"/>
            <a:chOff x="6635423" y="3200377"/>
            <a:chExt cx="5725366" cy="4099696"/>
          </a:xfrm>
        </p:grpSpPr>
        <p:pic>
          <p:nvPicPr>
            <p:cNvPr id="32" name="Picture 31" descr="a picture of a computer screen, tablet and smart phone">
              <a:extLst>
                <a:ext uri="{FF2B5EF4-FFF2-40B4-BE49-F238E27FC236}">
                  <a16:creationId xmlns:a16="http://schemas.microsoft.com/office/drawing/2014/main" id="{B47BDADF-5F4F-48AE-B6CF-C43CFA916F5D}"/>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6635423" y="3200377"/>
              <a:ext cx="5725366" cy="4099696"/>
            </a:xfrm>
            <a:prstGeom prst="rect">
              <a:avLst/>
            </a:prstGeom>
          </p:spPr>
        </p:pic>
        <p:sp>
          <p:nvSpPr>
            <p:cNvPr id="11" name="TextBox 10">
              <a:extLst>
                <a:ext uri="{FF2B5EF4-FFF2-40B4-BE49-F238E27FC236}">
                  <a16:creationId xmlns:a16="http://schemas.microsoft.com/office/drawing/2014/main" id="{A2E71A5A-9F1F-414E-BC74-83D81DF8B21D}"/>
                </a:ext>
              </a:extLst>
            </p:cNvPr>
            <p:cNvSpPr txBox="1"/>
            <p:nvPr/>
          </p:nvSpPr>
          <p:spPr>
            <a:xfrm>
              <a:off x="7856256" y="3880526"/>
              <a:ext cx="3806175" cy="1569660"/>
            </a:xfrm>
            <a:prstGeom prst="rect">
              <a:avLst/>
            </a:prstGeom>
            <a:solidFill>
              <a:schemeClr val="bg1"/>
            </a:solidFill>
          </p:spPr>
          <p:txBody>
            <a:bodyPr wrap="square" rtlCol="0">
              <a:spAutoFit/>
            </a:bodyPr>
            <a:lstStyle/>
            <a:p>
              <a:pPr algn="ctr"/>
              <a:r>
                <a:rPr lang="en-GB" sz="3200" dirty="0">
                  <a:latin typeface="Impact" panose="020B0806030902050204" pitchFamily="34" charset="0"/>
                </a:rPr>
                <a:t>Spending too much time on a tablet or smart phone</a:t>
              </a:r>
            </a:p>
          </p:txBody>
        </p:sp>
      </p:grpSp>
      <p:grpSp>
        <p:nvGrpSpPr>
          <p:cNvPr id="13" name="Group 12" descr="Drinking too much fizzy pop">
            <a:extLst>
              <a:ext uri="{FF2B5EF4-FFF2-40B4-BE49-F238E27FC236}">
                <a16:creationId xmlns:a16="http://schemas.microsoft.com/office/drawing/2014/main" id="{D5C7BCAD-9933-4466-A5EA-DC35CFFFE868}"/>
              </a:ext>
            </a:extLst>
          </p:cNvPr>
          <p:cNvGrpSpPr/>
          <p:nvPr/>
        </p:nvGrpSpPr>
        <p:grpSpPr>
          <a:xfrm>
            <a:off x="67908" y="3600599"/>
            <a:ext cx="4843464" cy="4110980"/>
            <a:chOff x="67908" y="3600599"/>
            <a:chExt cx="4843464" cy="4110980"/>
          </a:xfrm>
        </p:grpSpPr>
        <p:pic>
          <p:nvPicPr>
            <p:cNvPr id="21" name="Graphic 20">
              <a:extLst>
                <a:ext uri="{FF2B5EF4-FFF2-40B4-BE49-F238E27FC236}">
                  <a16:creationId xmlns:a16="http://schemas.microsoft.com/office/drawing/2014/main" id="{BC52182D-F72A-4473-AB35-EC2F8458C4E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392" y="3600599"/>
              <a:ext cx="4110980" cy="4110980"/>
            </a:xfrm>
            <a:prstGeom prst="rect">
              <a:avLst/>
            </a:prstGeom>
          </p:spPr>
        </p:pic>
        <p:grpSp>
          <p:nvGrpSpPr>
            <p:cNvPr id="12" name="Group 11">
              <a:extLst>
                <a:ext uri="{FF2B5EF4-FFF2-40B4-BE49-F238E27FC236}">
                  <a16:creationId xmlns:a16="http://schemas.microsoft.com/office/drawing/2014/main" id="{ED83212C-B9CA-4369-96A5-2800C3B02450}"/>
                </a:ext>
              </a:extLst>
            </p:cNvPr>
            <p:cNvGrpSpPr/>
            <p:nvPr/>
          </p:nvGrpSpPr>
          <p:grpSpPr>
            <a:xfrm>
              <a:off x="67908" y="4547771"/>
              <a:ext cx="4326013" cy="1954226"/>
              <a:chOff x="67908" y="4547771"/>
              <a:chExt cx="4326013" cy="1954226"/>
            </a:xfrm>
          </p:grpSpPr>
          <p:sp>
            <p:nvSpPr>
              <p:cNvPr id="22" name="TextBox 21">
                <a:extLst>
                  <a:ext uri="{FF2B5EF4-FFF2-40B4-BE49-F238E27FC236}">
                    <a16:creationId xmlns:a16="http://schemas.microsoft.com/office/drawing/2014/main" id="{AFD7F436-ABCA-4C2A-A0F3-D960CF20F15B}"/>
                  </a:ext>
                </a:extLst>
              </p:cNvPr>
              <p:cNvSpPr txBox="1"/>
              <p:nvPr/>
            </p:nvSpPr>
            <p:spPr>
              <a:xfrm>
                <a:off x="1258642" y="5373991"/>
                <a:ext cx="3135279" cy="1077218"/>
              </a:xfrm>
              <a:prstGeom prst="rect">
                <a:avLst/>
              </a:prstGeom>
              <a:noFill/>
            </p:spPr>
            <p:txBody>
              <a:bodyPr wrap="square" rtlCol="0">
                <a:spAutoFit/>
              </a:bodyPr>
              <a:lstStyle/>
              <a:p>
                <a:pPr algn="ctr"/>
                <a:r>
                  <a:rPr lang="en-GB" sz="3200" dirty="0">
                    <a:latin typeface="Impact" panose="020B0806030902050204" pitchFamily="34" charset="0"/>
                  </a:rPr>
                  <a:t>Drinking too much  fizzy pop</a:t>
                </a:r>
              </a:p>
            </p:txBody>
          </p:sp>
          <p:pic>
            <p:nvPicPr>
              <p:cNvPr id="26" name="Picture 25" descr="Cola fizzy drink bottle">
                <a:extLst>
                  <a:ext uri="{FF2B5EF4-FFF2-40B4-BE49-F238E27FC236}">
                    <a16:creationId xmlns:a16="http://schemas.microsoft.com/office/drawing/2014/main" id="{9B065681-6857-43A4-A971-079912CFBA81}"/>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67908" y="4547771"/>
                <a:ext cx="1574780" cy="1954226"/>
              </a:xfrm>
              <a:prstGeom prst="rect">
                <a:avLst/>
              </a:prstGeom>
            </p:spPr>
          </p:pic>
        </p:grpSp>
      </p:grpSp>
      <p:grpSp>
        <p:nvGrpSpPr>
          <p:cNvPr id="8" name="Group 7" descr="Eating too many sweets">
            <a:extLst>
              <a:ext uri="{FF2B5EF4-FFF2-40B4-BE49-F238E27FC236}">
                <a16:creationId xmlns:a16="http://schemas.microsoft.com/office/drawing/2014/main" id="{65022651-BBB8-463D-993F-9B791EA3658C}"/>
              </a:ext>
            </a:extLst>
          </p:cNvPr>
          <p:cNvGrpSpPr/>
          <p:nvPr/>
        </p:nvGrpSpPr>
        <p:grpSpPr>
          <a:xfrm>
            <a:off x="3945606" y="4436308"/>
            <a:ext cx="3578377" cy="2210451"/>
            <a:chOff x="3945606" y="4436308"/>
            <a:chExt cx="3578377" cy="2210451"/>
          </a:xfrm>
        </p:grpSpPr>
        <p:sp>
          <p:nvSpPr>
            <p:cNvPr id="23" name="TextBox 22">
              <a:extLst>
                <a:ext uri="{FF2B5EF4-FFF2-40B4-BE49-F238E27FC236}">
                  <a16:creationId xmlns:a16="http://schemas.microsoft.com/office/drawing/2014/main" id="{C77B7168-328A-4910-B44A-09246C761D99}"/>
                </a:ext>
              </a:extLst>
            </p:cNvPr>
            <p:cNvSpPr txBox="1"/>
            <p:nvPr/>
          </p:nvSpPr>
          <p:spPr>
            <a:xfrm>
              <a:off x="5043829" y="5569541"/>
              <a:ext cx="2480154" cy="1077218"/>
            </a:xfrm>
            <a:prstGeom prst="rect">
              <a:avLst/>
            </a:prstGeom>
            <a:solidFill>
              <a:schemeClr val="bg1"/>
            </a:solidFill>
          </p:spPr>
          <p:txBody>
            <a:bodyPr wrap="square" rtlCol="0">
              <a:spAutoFit/>
            </a:bodyPr>
            <a:lstStyle/>
            <a:p>
              <a:pPr algn="ctr"/>
              <a:r>
                <a:rPr lang="en-GB" sz="3200" dirty="0">
                  <a:latin typeface="Impact" panose="020B0806030902050204" pitchFamily="34" charset="0"/>
                </a:rPr>
                <a:t>Eating too many sweets</a:t>
              </a:r>
            </a:p>
          </p:txBody>
        </p:sp>
        <p:pic>
          <p:nvPicPr>
            <p:cNvPr id="28" name="Picture 27" descr="chocolate bar with a bite in it">
              <a:extLst>
                <a:ext uri="{FF2B5EF4-FFF2-40B4-BE49-F238E27FC236}">
                  <a16:creationId xmlns:a16="http://schemas.microsoft.com/office/drawing/2014/main" id="{22FB9412-8195-4EE1-8252-78B4D480C25F}"/>
                </a:ext>
              </a:extLst>
            </p:cNvPr>
            <p:cNvPicPr>
              <a:picLocks noChangeAspect="1"/>
            </p:cNvPicPr>
            <p:nvPr/>
          </p:nvPicPr>
          <p:blipFill>
            <a:blip r:embed="rId11" cstate="print">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3945606" y="4436308"/>
              <a:ext cx="2316976" cy="1524136"/>
            </a:xfrm>
            <a:prstGeom prst="rect">
              <a:avLst/>
            </a:prstGeom>
          </p:spPr>
        </p:pic>
      </p:grpSp>
      <p:grpSp>
        <p:nvGrpSpPr>
          <p:cNvPr id="18" name="Group 17" descr="Not brushing your teeth">
            <a:extLst>
              <a:ext uri="{FF2B5EF4-FFF2-40B4-BE49-F238E27FC236}">
                <a16:creationId xmlns:a16="http://schemas.microsoft.com/office/drawing/2014/main" id="{CF06B4F6-DBA3-433E-AD8F-F2B53401535A}"/>
              </a:ext>
            </a:extLst>
          </p:cNvPr>
          <p:cNvGrpSpPr/>
          <p:nvPr/>
        </p:nvGrpSpPr>
        <p:grpSpPr>
          <a:xfrm>
            <a:off x="7065657" y="1654535"/>
            <a:ext cx="4339047" cy="2034491"/>
            <a:chOff x="7065657" y="1654535"/>
            <a:chExt cx="4339047" cy="2034491"/>
          </a:xfrm>
        </p:grpSpPr>
        <p:sp>
          <p:nvSpPr>
            <p:cNvPr id="25" name="TextBox 24">
              <a:extLst>
                <a:ext uri="{FF2B5EF4-FFF2-40B4-BE49-F238E27FC236}">
                  <a16:creationId xmlns:a16="http://schemas.microsoft.com/office/drawing/2014/main" id="{BBFDFDF2-E96B-48EE-9EE8-97E515F54083}"/>
                </a:ext>
              </a:extLst>
            </p:cNvPr>
            <p:cNvSpPr txBox="1"/>
            <p:nvPr/>
          </p:nvSpPr>
          <p:spPr>
            <a:xfrm>
              <a:off x="8075225" y="1736429"/>
              <a:ext cx="3329479" cy="1077218"/>
            </a:xfrm>
            <a:prstGeom prst="rect">
              <a:avLst/>
            </a:prstGeom>
            <a:solidFill>
              <a:schemeClr val="bg1"/>
            </a:solidFill>
          </p:spPr>
          <p:txBody>
            <a:bodyPr wrap="square" rtlCol="0">
              <a:spAutoFit/>
            </a:bodyPr>
            <a:lstStyle/>
            <a:p>
              <a:pPr algn="ctr"/>
              <a:r>
                <a:rPr lang="en-GB" sz="3200" dirty="0">
                  <a:latin typeface="Impact" panose="020B0806030902050204" pitchFamily="34" charset="0"/>
                </a:rPr>
                <a:t>Not brushing </a:t>
              </a:r>
            </a:p>
            <a:p>
              <a:pPr algn="ctr"/>
              <a:r>
                <a:rPr lang="en-GB" sz="3200" dirty="0">
                  <a:latin typeface="Impact" panose="020B0806030902050204" pitchFamily="34" charset="0"/>
                </a:rPr>
                <a:t>your teeth</a:t>
              </a:r>
            </a:p>
          </p:txBody>
        </p:sp>
        <p:pic>
          <p:nvPicPr>
            <p:cNvPr id="35" name="Picture 34" descr="tooth brush">
              <a:extLst>
                <a:ext uri="{FF2B5EF4-FFF2-40B4-BE49-F238E27FC236}">
                  <a16:creationId xmlns:a16="http://schemas.microsoft.com/office/drawing/2014/main" id="{65367CD1-3711-4C0F-9A08-E8A5B1E36304}"/>
                </a:ext>
              </a:extLst>
            </p:cNvPr>
            <p:cNvPicPr>
              <a:picLocks noChangeAspect="1"/>
            </p:cNvPicPr>
            <p:nvPr/>
          </p:nvPicPr>
          <p:blipFill>
            <a:blip r:embed="rId13" cstate="print">
              <a:extLst>
                <a:ext uri="{28A0092B-C50C-407E-A947-70E740481C1C}">
                  <a14:useLocalDpi xmlns:a14="http://schemas.microsoft.com/office/drawing/2010/main" val="0"/>
                </a:ext>
                <a:ext uri="{837473B0-CC2E-450A-ABE3-18F120FF3D39}">
                  <a1611:picAttrSrcUrl xmlns:a1611="http://schemas.microsoft.com/office/drawing/2016/11/main" r:id="rId14"/>
                </a:ext>
              </a:extLst>
            </a:blip>
            <a:stretch>
              <a:fillRect/>
            </a:stretch>
          </p:blipFill>
          <p:spPr>
            <a:xfrm rot="3502399">
              <a:off x="6557034" y="2163158"/>
              <a:ext cx="2034491" cy="1017246"/>
            </a:xfrm>
            <a:prstGeom prst="rect">
              <a:avLst/>
            </a:prstGeom>
          </p:spPr>
        </p:pic>
      </p:grpSp>
      <p:grpSp>
        <p:nvGrpSpPr>
          <p:cNvPr id="14" name="Group 13" descr="Bad habits">
            <a:extLst>
              <a:ext uri="{FF2B5EF4-FFF2-40B4-BE49-F238E27FC236}">
                <a16:creationId xmlns:a16="http://schemas.microsoft.com/office/drawing/2014/main" id="{B80612C2-5CFC-44A6-81EE-DEC22E74218C}"/>
              </a:ext>
            </a:extLst>
          </p:cNvPr>
          <p:cNvGrpSpPr/>
          <p:nvPr/>
        </p:nvGrpSpPr>
        <p:grpSpPr>
          <a:xfrm>
            <a:off x="2018305" y="304115"/>
            <a:ext cx="5671477" cy="5671477"/>
            <a:chOff x="2018305" y="304115"/>
            <a:chExt cx="5671477" cy="5671477"/>
          </a:xfrm>
        </p:grpSpPr>
        <p:pic>
          <p:nvPicPr>
            <p:cNvPr id="4" name="Graphic 3">
              <a:extLst>
                <a:ext uri="{FF2B5EF4-FFF2-40B4-BE49-F238E27FC236}">
                  <a16:creationId xmlns:a16="http://schemas.microsoft.com/office/drawing/2014/main" id="{8B9F4669-4F51-484B-BAF2-1B99DD52967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2018305" y="304115"/>
              <a:ext cx="5671477" cy="5671477"/>
            </a:xfrm>
            <a:prstGeom prst="rect">
              <a:avLst/>
            </a:prstGeom>
          </p:spPr>
        </p:pic>
        <p:sp>
          <p:nvSpPr>
            <p:cNvPr id="6" name="TextBox 5">
              <a:extLst>
                <a:ext uri="{FF2B5EF4-FFF2-40B4-BE49-F238E27FC236}">
                  <a16:creationId xmlns:a16="http://schemas.microsoft.com/office/drawing/2014/main" id="{A198364B-782C-4651-AB5F-ACA47A684DE7}"/>
                </a:ext>
              </a:extLst>
            </p:cNvPr>
            <p:cNvSpPr txBox="1"/>
            <p:nvPr/>
          </p:nvSpPr>
          <p:spPr>
            <a:xfrm>
              <a:off x="3091081" y="2228685"/>
              <a:ext cx="3149600" cy="2308324"/>
            </a:xfrm>
            <a:prstGeom prst="rect">
              <a:avLst/>
            </a:prstGeom>
            <a:noFill/>
          </p:spPr>
          <p:txBody>
            <a:bodyPr wrap="square" rtlCol="0">
              <a:spAutoFit/>
            </a:bodyPr>
            <a:lstStyle/>
            <a:p>
              <a:pPr algn="ctr"/>
              <a:r>
                <a:rPr lang="en-GB" sz="7200" dirty="0">
                  <a:latin typeface="Impact" panose="020B0806030902050204" pitchFamily="34" charset="0"/>
                </a:rPr>
                <a:t>Bad Habits</a:t>
              </a:r>
            </a:p>
          </p:txBody>
        </p:sp>
      </p:grpSp>
    </p:spTree>
    <p:extLst>
      <p:ext uri="{BB962C8B-B14F-4D97-AF65-F5344CB8AC3E}">
        <p14:creationId xmlns:p14="http://schemas.microsoft.com/office/powerpoint/2010/main" val="331942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24E86-239B-421D-8EB7-112691469FF8}"/>
              </a:ext>
            </a:extLst>
          </p:cNvPr>
          <p:cNvSpPr>
            <a:spLocks noGrp="1"/>
          </p:cNvSpPr>
          <p:nvPr>
            <p:ph type="title"/>
          </p:nvPr>
        </p:nvSpPr>
        <p:spPr>
          <a:xfrm>
            <a:off x="175539" y="308499"/>
            <a:ext cx="10515600" cy="1325563"/>
          </a:xfrm>
        </p:spPr>
        <p:txBody>
          <a:bodyPr>
            <a:normAutofit/>
          </a:bodyPr>
          <a:lstStyle/>
          <a:p>
            <a:r>
              <a:rPr lang="en-GB" sz="6600" dirty="0">
                <a:solidFill>
                  <a:schemeClr val="bg1"/>
                </a:solidFill>
                <a:latin typeface="Impact" panose="020B0806030902050204" pitchFamily="34" charset="0"/>
              </a:rPr>
              <a:t>What is idling?</a:t>
            </a:r>
          </a:p>
        </p:txBody>
      </p:sp>
      <p:sp>
        <p:nvSpPr>
          <p:cNvPr id="9" name="TextBox 8">
            <a:extLst>
              <a:ext uri="{FF2B5EF4-FFF2-40B4-BE49-F238E27FC236}">
                <a16:creationId xmlns:a16="http://schemas.microsoft.com/office/drawing/2014/main" id="{C9ADAD9A-EBF5-41F1-954A-82D728949C48}"/>
              </a:ext>
            </a:extLst>
          </p:cNvPr>
          <p:cNvSpPr txBox="1"/>
          <p:nvPr/>
        </p:nvSpPr>
        <p:spPr>
          <a:xfrm>
            <a:off x="239751" y="1619203"/>
            <a:ext cx="5546515" cy="2554545"/>
          </a:xfrm>
          <a:prstGeom prst="rect">
            <a:avLst/>
          </a:prstGeom>
          <a:solidFill>
            <a:schemeClr val="bg1"/>
          </a:solidFill>
        </p:spPr>
        <p:txBody>
          <a:bodyPr wrap="square" rtlCol="0">
            <a:spAutoFit/>
          </a:bodyPr>
          <a:lstStyle/>
          <a:p>
            <a:r>
              <a:rPr lang="en-GB" sz="4000" dirty="0">
                <a:latin typeface="Impact" panose="020B0806030902050204" pitchFamily="34" charset="0"/>
              </a:rPr>
              <a:t>Idling happens when you leave the car engine running, after you have stopped or parked.</a:t>
            </a:r>
          </a:p>
        </p:txBody>
      </p:sp>
      <p:pic>
        <p:nvPicPr>
          <p:cNvPr id="7" name="Picture 6" descr="A row of parked up idling cars next to a pavement">
            <a:extLst>
              <a:ext uri="{FF2B5EF4-FFF2-40B4-BE49-F238E27FC236}">
                <a16:creationId xmlns:a16="http://schemas.microsoft.com/office/drawing/2014/main" id="{144C8A3F-8966-490C-9DEC-4B981F7D95D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365016" y="193936"/>
            <a:ext cx="5591811" cy="3727874"/>
          </a:xfrm>
          <a:prstGeom prst="rect">
            <a:avLst/>
          </a:prstGeom>
        </p:spPr>
      </p:pic>
      <p:pic>
        <p:nvPicPr>
          <p:cNvPr id="20" name="Picture 6">
            <a:extLst>
              <a:ext uri="{FF2B5EF4-FFF2-40B4-BE49-F238E27FC236}">
                <a16:creationId xmlns:a16="http://schemas.microsoft.com/office/drawing/2014/main" id="{E13744FB-2617-4E48-B146-7B697FA0D14E}"/>
              </a:ext>
              <a:ext uri="{C183D7F6-B498-43B3-948B-1728B52AA6E4}">
                <adec:decorative xmlns:adec="http://schemas.microsoft.com/office/drawing/2017/decorative" val="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66141" y="4078638"/>
            <a:ext cx="2896207" cy="175697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a:extLst>
              <a:ext uri="{FF2B5EF4-FFF2-40B4-BE49-F238E27FC236}">
                <a16:creationId xmlns:a16="http://schemas.microsoft.com/office/drawing/2014/main" id="{86FE0C03-5B68-4523-9B67-B2DB3A210323}"/>
              </a:ext>
              <a:ext uri="{C183D7F6-B498-43B3-948B-1728B52AA6E4}">
                <adec:decorative xmlns:adec="http://schemas.microsoft.com/office/drawing/2017/decorative" val="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35620" y="4031886"/>
            <a:ext cx="2896207" cy="175697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id="{8E95B869-9804-4CD8-B251-4872C53650C8}"/>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3246" y="5272886"/>
            <a:ext cx="13194637" cy="2029944"/>
          </a:xfrm>
          <a:prstGeom prst="rect">
            <a:avLst/>
          </a:prstGeom>
          <a:noFill/>
          <a:extLst>
            <a:ext uri="{909E8E84-426E-40DD-AFC4-6F175D3DCCD1}">
              <a14:hiddenFill xmlns:a14="http://schemas.microsoft.com/office/drawing/2010/main">
                <a:solidFill>
                  <a:srgbClr val="FFFFFF"/>
                </a:solidFill>
              </a14:hiddenFill>
            </a:ext>
          </a:extLst>
        </p:spPr>
      </p:pic>
      <p:pic>
        <p:nvPicPr>
          <p:cNvPr id="12" name="Graphic 11">
            <a:extLst>
              <a:ext uri="{FF2B5EF4-FFF2-40B4-BE49-F238E27FC236}">
                <a16:creationId xmlns:a16="http://schemas.microsoft.com/office/drawing/2014/main" id="{4852FE04-4E74-49D2-8895-EBC8BC305B28}"/>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1328055" y="4139184"/>
            <a:ext cx="1899998" cy="1899998"/>
          </a:xfrm>
          <a:prstGeom prst="rect">
            <a:avLst/>
          </a:prstGeom>
        </p:spPr>
      </p:pic>
      <p:pic>
        <p:nvPicPr>
          <p:cNvPr id="14" name="Graphic 13">
            <a:extLst>
              <a:ext uri="{FF2B5EF4-FFF2-40B4-BE49-F238E27FC236}">
                <a16:creationId xmlns:a16="http://schemas.microsoft.com/office/drawing/2014/main" id="{D825D98A-6CC4-4503-AF8F-4625C13EAF3B}"/>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3533341" y="4272440"/>
            <a:ext cx="1899998" cy="1899998"/>
          </a:xfrm>
          <a:prstGeom prst="rect">
            <a:avLst/>
          </a:prstGeom>
        </p:spPr>
      </p:pic>
      <p:pic>
        <p:nvPicPr>
          <p:cNvPr id="15" name="Graphic 14">
            <a:extLst>
              <a:ext uri="{FF2B5EF4-FFF2-40B4-BE49-F238E27FC236}">
                <a16:creationId xmlns:a16="http://schemas.microsoft.com/office/drawing/2014/main" id="{4D5926BB-331E-42B3-81EF-A8012CDB358B}"/>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5954262" y="4150797"/>
            <a:ext cx="1899998" cy="1899998"/>
          </a:xfrm>
          <a:prstGeom prst="rect">
            <a:avLst/>
          </a:prstGeom>
        </p:spPr>
      </p:pic>
      <p:pic>
        <p:nvPicPr>
          <p:cNvPr id="17" name="Graphic 16">
            <a:extLst>
              <a:ext uri="{FF2B5EF4-FFF2-40B4-BE49-F238E27FC236}">
                <a16:creationId xmlns:a16="http://schemas.microsoft.com/office/drawing/2014/main" id="{E31B26D3-182F-493C-93E1-F69A406DD6FD}"/>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830399" y="1468182"/>
            <a:ext cx="4844542" cy="4844542"/>
          </a:xfrm>
          <a:prstGeom prst="rect">
            <a:avLst/>
          </a:prstGeom>
        </p:spPr>
      </p:pic>
      <p:pic>
        <p:nvPicPr>
          <p:cNvPr id="18" name="Picture 6">
            <a:extLst>
              <a:ext uri="{FF2B5EF4-FFF2-40B4-BE49-F238E27FC236}">
                <a16:creationId xmlns:a16="http://schemas.microsoft.com/office/drawing/2014/main" id="{ACC27E43-329E-45BD-864D-555C42FDFEBC}"/>
              </a:ext>
              <a:ext uri="{C183D7F6-B498-43B3-948B-1728B52AA6E4}">
                <adec:decorative xmlns:adec="http://schemas.microsoft.com/office/drawing/2017/decorative" val="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21747" y="4010472"/>
            <a:ext cx="2896207" cy="1756979"/>
          </a:xfrm>
          <a:prstGeom prst="rect">
            <a:avLst/>
          </a:prstGeom>
          <a:noFill/>
          <a:extLst>
            <a:ext uri="{909E8E84-426E-40DD-AFC4-6F175D3DCCD1}">
              <a14:hiddenFill xmlns:a14="http://schemas.microsoft.com/office/drawing/2010/main">
                <a:solidFill>
                  <a:srgbClr val="FFFFFF"/>
                </a:solidFill>
              </a14:hiddenFill>
            </a:ext>
          </a:extLst>
        </p:spPr>
      </p:pic>
      <p:pic>
        <p:nvPicPr>
          <p:cNvPr id="22" name="Graphic 21">
            <a:extLst>
              <a:ext uri="{FF2B5EF4-FFF2-40B4-BE49-F238E27FC236}">
                <a16:creationId xmlns:a16="http://schemas.microsoft.com/office/drawing/2014/main" id="{A7175E62-8794-4251-A11D-144FD379A5B7}"/>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01573" y="4631983"/>
            <a:ext cx="914400" cy="914400"/>
          </a:xfrm>
          <a:prstGeom prst="rect">
            <a:avLst/>
          </a:prstGeom>
        </p:spPr>
      </p:pic>
      <p:pic>
        <p:nvPicPr>
          <p:cNvPr id="24" name="Graphic 23">
            <a:extLst>
              <a:ext uri="{FF2B5EF4-FFF2-40B4-BE49-F238E27FC236}">
                <a16:creationId xmlns:a16="http://schemas.microsoft.com/office/drawing/2014/main" id="{359C7679-2D89-4323-8AC9-BA7B3F194058}"/>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135620" y="4993376"/>
            <a:ext cx="914400" cy="914400"/>
          </a:xfrm>
          <a:prstGeom prst="rect">
            <a:avLst/>
          </a:prstGeom>
        </p:spPr>
      </p:pic>
      <p:pic>
        <p:nvPicPr>
          <p:cNvPr id="26" name="Graphic 25">
            <a:extLst>
              <a:ext uri="{FF2B5EF4-FFF2-40B4-BE49-F238E27FC236}">
                <a16:creationId xmlns:a16="http://schemas.microsoft.com/office/drawing/2014/main" id="{2E08475B-CFA3-4828-868A-9E30228D902F}"/>
              </a:ext>
              <a:ext uri="{C183D7F6-B498-43B3-948B-1728B52AA6E4}">
                <adec:decorative xmlns:adec="http://schemas.microsoft.com/office/drawing/2017/decorative" val="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1042427" y="4721965"/>
            <a:ext cx="914400" cy="914400"/>
          </a:xfrm>
          <a:prstGeom prst="rect">
            <a:avLst/>
          </a:prstGeom>
        </p:spPr>
      </p:pic>
      <p:pic>
        <p:nvPicPr>
          <p:cNvPr id="28" name="Graphic 27">
            <a:extLst>
              <a:ext uri="{FF2B5EF4-FFF2-40B4-BE49-F238E27FC236}">
                <a16:creationId xmlns:a16="http://schemas.microsoft.com/office/drawing/2014/main" id="{800F46DC-A7FF-4E82-866E-E03B194AAD40}"/>
              </a:ext>
              <a:ext uri="{C183D7F6-B498-43B3-948B-1728B52AA6E4}">
                <adec:decorative xmlns:adec="http://schemas.microsoft.com/office/drawing/2017/decorative" val="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888720" y="4731971"/>
            <a:ext cx="914400" cy="914400"/>
          </a:xfrm>
          <a:prstGeom prst="rect">
            <a:avLst/>
          </a:prstGeom>
        </p:spPr>
      </p:pic>
    </p:spTree>
    <p:extLst>
      <p:ext uri="{BB962C8B-B14F-4D97-AF65-F5344CB8AC3E}">
        <p14:creationId xmlns:p14="http://schemas.microsoft.com/office/powerpoint/2010/main" val="124999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42F78F3-65E7-4507-BC55-BB5090277524}"/>
              </a:ext>
            </a:extLst>
          </p:cNvPr>
          <p:cNvSpPr>
            <a:spLocks noGrp="1"/>
          </p:cNvSpPr>
          <p:nvPr>
            <p:ph type="ctrTitle"/>
          </p:nvPr>
        </p:nvSpPr>
        <p:spPr>
          <a:xfrm>
            <a:off x="-20563" y="5669280"/>
            <a:ext cx="12242941" cy="1204594"/>
          </a:xfrm>
          <a:solidFill>
            <a:schemeClr val="bg1"/>
          </a:solidFill>
        </p:spPr>
        <p:txBody>
          <a:bodyPr>
            <a:noAutofit/>
          </a:bodyPr>
          <a:lstStyle/>
          <a:p>
            <a:r>
              <a:rPr lang="en-GB" sz="7200" dirty="0">
                <a:latin typeface="Impact" panose="020B0806030902050204" pitchFamily="34" charset="0"/>
              </a:rPr>
              <a:t>WHAT’S THE PROBLEM?</a:t>
            </a:r>
          </a:p>
        </p:txBody>
      </p:sp>
      <p:grpSp>
        <p:nvGrpSpPr>
          <p:cNvPr id="4" name="Group 3" descr="It's confusing">
            <a:extLst>
              <a:ext uri="{FF2B5EF4-FFF2-40B4-BE49-F238E27FC236}">
                <a16:creationId xmlns:a16="http://schemas.microsoft.com/office/drawing/2014/main" id="{8B5DE129-B67C-468D-A0D2-1E070D8954D0}"/>
              </a:ext>
            </a:extLst>
          </p:cNvPr>
          <p:cNvGrpSpPr/>
          <p:nvPr/>
        </p:nvGrpSpPr>
        <p:grpSpPr>
          <a:xfrm>
            <a:off x="429402" y="-745588"/>
            <a:ext cx="4991059" cy="3496829"/>
            <a:chOff x="429402" y="-745588"/>
            <a:chExt cx="4991059" cy="3496829"/>
          </a:xfrm>
        </p:grpSpPr>
        <p:grpSp>
          <p:nvGrpSpPr>
            <p:cNvPr id="3" name="Group 2" descr="It's confusing">
              <a:extLst>
                <a:ext uri="{FF2B5EF4-FFF2-40B4-BE49-F238E27FC236}">
                  <a16:creationId xmlns:a16="http://schemas.microsoft.com/office/drawing/2014/main" id="{CE2DDA73-8BB1-47B9-951F-502926BF6DB2}"/>
                </a:ext>
              </a:extLst>
            </p:cNvPr>
            <p:cNvGrpSpPr/>
            <p:nvPr/>
          </p:nvGrpSpPr>
          <p:grpSpPr>
            <a:xfrm>
              <a:off x="429402" y="-745588"/>
              <a:ext cx="3496829" cy="3496829"/>
              <a:chOff x="429402" y="-745588"/>
              <a:chExt cx="3496829" cy="3496829"/>
            </a:xfrm>
          </p:grpSpPr>
          <p:pic>
            <p:nvPicPr>
              <p:cNvPr id="5" name="Graphic 4">
                <a:extLst>
                  <a:ext uri="{FF2B5EF4-FFF2-40B4-BE49-F238E27FC236}">
                    <a16:creationId xmlns:a16="http://schemas.microsoft.com/office/drawing/2014/main" id="{D360131D-071D-41EF-9F97-19DBECF56FA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9402" y="-745588"/>
                <a:ext cx="3496829" cy="3496829"/>
              </a:xfrm>
              <a:prstGeom prst="rect">
                <a:avLst/>
              </a:prstGeom>
            </p:spPr>
          </p:pic>
          <p:sp>
            <p:nvSpPr>
              <p:cNvPr id="2" name="TextBox 1">
                <a:extLst>
                  <a:ext uri="{FF2B5EF4-FFF2-40B4-BE49-F238E27FC236}">
                    <a16:creationId xmlns:a16="http://schemas.microsoft.com/office/drawing/2014/main" id="{3A0B6C86-250F-4A43-803B-D2DD94CAA4CD}"/>
                  </a:ext>
                </a:extLst>
              </p:cNvPr>
              <p:cNvSpPr txBox="1"/>
              <p:nvPr/>
            </p:nvSpPr>
            <p:spPr>
              <a:xfrm>
                <a:off x="687086" y="357822"/>
                <a:ext cx="2778259" cy="1323439"/>
              </a:xfrm>
              <a:prstGeom prst="rect">
                <a:avLst/>
              </a:prstGeom>
              <a:noFill/>
            </p:spPr>
            <p:txBody>
              <a:bodyPr wrap="square" rtlCol="0">
                <a:spAutoFit/>
              </a:bodyPr>
              <a:lstStyle/>
              <a:p>
                <a:pPr algn="ctr"/>
                <a:r>
                  <a:rPr lang="en-GB" sz="4000" dirty="0">
                    <a:latin typeface="Impact" panose="020B0806030902050204" pitchFamily="34" charset="0"/>
                  </a:rPr>
                  <a:t>It’s confusing</a:t>
                </a:r>
              </a:p>
            </p:txBody>
          </p:sp>
        </p:grpSp>
        <p:pic>
          <p:nvPicPr>
            <p:cNvPr id="11" name="Picture 10" descr="Thinking emoji face">
              <a:extLst>
                <a:ext uri="{FF2B5EF4-FFF2-40B4-BE49-F238E27FC236}">
                  <a16:creationId xmlns:a16="http://schemas.microsoft.com/office/drawing/2014/main" id="{E0BB1844-733C-4673-B978-ED87C10AE8B8}"/>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326940" y="135548"/>
              <a:ext cx="2093521" cy="2093521"/>
            </a:xfrm>
            <a:prstGeom prst="rect">
              <a:avLst/>
            </a:prstGeom>
          </p:spPr>
        </p:pic>
      </p:grpSp>
      <p:grpSp>
        <p:nvGrpSpPr>
          <p:cNvPr id="6" name="Group 5" descr="It's bad for the environment">
            <a:extLst>
              <a:ext uri="{FF2B5EF4-FFF2-40B4-BE49-F238E27FC236}">
                <a16:creationId xmlns:a16="http://schemas.microsoft.com/office/drawing/2014/main" id="{21BFB21F-8D4F-4288-931C-6E7E077491B2}"/>
              </a:ext>
            </a:extLst>
          </p:cNvPr>
          <p:cNvGrpSpPr/>
          <p:nvPr/>
        </p:nvGrpSpPr>
        <p:grpSpPr>
          <a:xfrm>
            <a:off x="5027277" y="210120"/>
            <a:ext cx="7195101" cy="6477578"/>
            <a:chOff x="5457581" y="210120"/>
            <a:chExt cx="7195101" cy="6477578"/>
          </a:xfrm>
        </p:grpSpPr>
        <p:grpSp>
          <p:nvGrpSpPr>
            <p:cNvPr id="10" name="Group 9" descr="It's bad for the environment">
              <a:extLst>
                <a:ext uri="{FF2B5EF4-FFF2-40B4-BE49-F238E27FC236}">
                  <a16:creationId xmlns:a16="http://schemas.microsoft.com/office/drawing/2014/main" id="{4DF8FB9F-81F9-4528-8282-D505F02DB93D}"/>
                </a:ext>
              </a:extLst>
            </p:cNvPr>
            <p:cNvGrpSpPr/>
            <p:nvPr/>
          </p:nvGrpSpPr>
          <p:grpSpPr>
            <a:xfrm>
              <a:off x="5457581" y="2019425"/>
              <a:ext cx="5019384" cy="4668273"/>
              <a:chOff x="6792483" y="2398715"/>
              <a:chExt cx="3883621" cy="3883621"/>
            </a:xfrm>
          </p:grpSpPr>
          <p:pic>
            <p:nvPicPr>
              <p:cNvPr id="7" name="Graphic 6">
                <a:extLst>
                  <a:ext uri="{FF2B5EF4-FFF2-40B4-BE49-F238E27FC236}">
                    <a16:creationId xmlns:a16="http://schemas.microsoft.com/office/drawing/2014/main" id="{9B96F871-7540-4211-8A3B-5767220B4E8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92483" y="2398715"/>
                <a:ext cx="3883621" cy="3883621"/>
              </a:xfrm>
              <a:prstGeom prst="rect">
                <a:avLst/>
              </a:prstGeom>
            </p:spPr>
          </p:pic>
          <p:sp>
            <p:nvSpPr>
              <p:cNvPr id="8" name="TextBox 7">
                <a:extLst>
                  <a:ext uri="{FF2B5EF4-FFF2-40B4-BE49-F238E27FC236}">
                    <a16:creationId xmlns:a16="http://schemas.microsoft.com/office/drawing/2014/main" id="{4D00355E-A63F-4869-BC88-D0CDE8B648A0}"/>
                  </a:ext>
                </a:extLst>
              </p:cNvPr>
              <p:cNvSpPr txBox="1"/>
              <p:nvPr/>
            </p:nvSpPr>
            <p:spPr>
              <a:xfrm>
                <a:off x="7069058" y="3767455"/>
                <a:ext cx="3308119" cy="1459456"/>
              </a:xfrm>
              <a:prstGeom prst="rect">
                <a:avLst/>
              </a:prstGeom>
              <a:noFill/>
            </p:spPr>
            <p:txBody>
              <a:bodyPr wrap="square" rtlCol="0">
                <a:spAutoFit/>
              </a:bodyPr>
              <a:lstStyle/>
              <a:p>
                <a:pPr algn="ctr"/>
                <a:r>
                  <a:rPr lang="en-GB" sz="3600" dirty="0">
                    <a:latin typeface="Impact" panose="020B0806030902050204" pitchFamily="34" charset="0"/>
                  </a:rPr>
                  <a:t>It’s bad for </a:t>
                </a:r>
              </a:p>
              <a:p>
                <a:pPr algn="ctr"/>
                <a:r>
                  <a:rPr lang="en-GB" sz="3600" dirty="0">
                    <a:latin typeface="Impact" panose="020B0806030902050204" pitchFamily="34" charset="0"/>
                  </a:rPr>
                  <a:t>the environment </a:t>
                </a:r>
              </a:p>
              <a:p>
                <a:pPr algn="ctr"/>
                <a:r>
                  <a:rPr lang="en-GB" sz="3600" dirty="0">
                    <a:latin typeface="Impact" panose="020B0806030902050204" pitchFamily="34" charset="0"/>
                  </a:rPr>
                  <a:t>and our health</a:t>
                </a:r>
              </a:p>
            </p:txBody>
          </p:sp>
        </p:grpSp>
        <p:pic>
          <p:nvPicPr>
            <p:cNvPr id="18" name="Picture 17" descr="a picture of the world surrounded by different sources of air pollution, including factories, vehicles and a power station">
              <a:extLst>
                <a:ext uri="{FF2B5EF4-FFF2-40B4-BE49-F238E27FC236}">
                  <a16:creationId xmlns:a16="http://schemas.microsoft.com/office/drawing/2014/main" id="{919ED590-30E0-4B07-9D51-172BA6F7042F}"/>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9354377" y="210120"/>
              <a:ext cx="3298305" cy="3435734"/>
            </a:xfrm>
            <a:prstGeom prst="rect">
              <a:avLst/>
            </a:prstGeom>
          </p:spPr>
        </p:pic>
      </p:grpSp>
      <p:grpSp>
        <p:nvGrpSpPr>
          <p:cNvPr id="12" name="Group 11" descr="Wastes fuel and money">
            <a:extLst>
              <a:ext uri="{FF2B5EF4-FFF2-40B4-BE49-F238E27FC236}">
                <a16:creationId xmlns:a16="http://schemas.microsoft.com/office/drawing/2014/main" id="{BBF80479-FD6F-4249-96B0-0E7F368E4829}"/>
              </a:ext>
            </a:extLst>
          </p:cNvPr>
          <p:cNvGrpSpPr/>
          <p:nvPr/>
        </p:nvGrpSpPr>
        <p:grpSpPr>
          <a:xfrm>
            <a:off x="-29938" y="2286653"/>
            <a:ext cx="5105277" cy="3237723"/>
            <a:chOff x="-29938" y="2286653"/>
            <a:chExt cx="5105277" cy="3237723"/>
          </a:xfrm>
        </p:grpSpPr>
        <p:pic>
          <p:nvPicPr>
            <p:cNvPr id="21" name="Picture 20" descr="Money going down the drain">
              <a:extLst>
                <a:ext uri="{FF2B5EF4-FFF2-40B4-BE49-F238E27FC236}">
                  <a16:creationId xmlns:a16="http://schemas.microsoft.com/office/drawing/2014/main" id="{E6263C1D-B0BB-4E70-AFCD-94B009FAD664}"/>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110242" y="2286653"/>
              <a:ext cx="4945992" cy="3237723"/>
            </a:xfrm>
            <a:prstGeom prst="rect">
              <a:avLst/>
            </a:prstGeom>
          </p:spPr>
        </p:pic>
        <p:sp>
          <p:nvSpPr>
            <p:cNvPr id="23" name="TextBox 22">
              <a:extLst>
                <a:ext uri="{FF2B5EF4-FFF2-40B4-BE49-F238E27FC236}">
                  <a16:creationId xmlns:a16="http://schemas.microsoft.com/office/drawing/2014/main" id="{7733DD02-8987-423E-AFE5-9671D6BCF915}"/>
                </a:ext>
              </a:extLst>
            </p:cNvPr>
            <p:cNvSpPr txBox="1"/>
            <p:nvPr/>
          </p:nvSpPr>
          <p:spPr>
            <a:xfrm>
              <a:off x="-29938" y="4878045"/>
              <a:ext cx="5105277" cy="646331"/>
            </a:xfrm>
            <a:prstGeom prst="rect">
              <a:avLst/>
            </a:prstGeom>
            <a:noFill/>
          </p:spPr>
          <p:txBody>
            <a:bodyPr wrap="square" rtlCol="0">
              <a:spAutoFit/>
            </a:bodyPr>
            <a:lstStyle/>
            <a:p>
              <a:pPr algn="ctr"/>
              <a:r>
                <a:rPr lang="en-GB" sz="3600" dirty="0">
                  <a:solidFill>
                    <a:schemeClr val="bg1"/>
                  </a:solidFill>
                  <a:latin typeface="Impact" panose="020B0806030902050204" pitchFamily="34" charset="0"/>
                </a:rPr>
                <a:t>Wastes fuel and money</a:t>
              </a:r>
            </a:p>
          </p:txBody>
        </p:sp>
      </p:grpSp>
      <p:sp>
        <p:nvSpPr>
          <p:cNvPr id="27" name="TextBox 26">
            <a:extLst>
              <a:ext uri="{FF2B5EF4-FFF2-40B4-BE49-F238E27FC236}">
                <a16:creationId xmlns:a16="http://schemas.microsoft.com/office/drawing/2014/main" id="{1602229B-15E1-4651-807D-2EABC50BF538}"/>
              </a:ext>
            </a:extLst>
          </p:cNvPr>
          <p:cNvSpPr txBox="1"/>
          <p:nvPr/>
        </p:nvSpPr>
        <p:spPr>
          <a:xfrm>
            <a:off x="5518311" y="638564"/>
            <a:ext cx="3041535" cy="2308324"/>
          </a:xfrm>
          <a:prstGeom prst="rect">
            <a:avLst/>
          </a:prstGeom>
          <a:solidFill>
            <a:schemeClr val="bg1"/>
          </a:solidFill>
        </p:spPr>
        <p:txBody>
          <a:bodyPr wrap="square" rtlCol="0">
            <a:spAutoFit/>
          </a:bodyPr>
          <a:lstStyle/>
          <a:p>
            <a:pPr algn="ctr"/>
            <a:r>
              <a:rPr lang="en-GB" sz="4800" dirty="0">
                <a:latin typeface="Impact" panose="020B0806030902050204" pitchFamily="34" charset="0"/>
              </a:rPr>
              <a:t>Idling is  breaking the law</a:t>
            </a:r>
          </a:p>
        </p:txBody>
      </p:sp>
    </p:spTree>
    <p:extLst>
      <p:ext uri="{BB962C8B-B14F-4D97-AF65-F5344CB8AC3E}">
        <p14:creationId xmlns:p14="http://schemas.microsoft.com/office/powerpoint/2010/main" val="1837619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56DD1A-09B1-44BB-9AF6-9BB6F579FC26}"/>
              </a:ext>
            </a:extLst>
          </p:cNvPr>
          <p:cNvSpPr>
            <a:spLocks noGrp="1"/>
          </p:cNvSpPr>
          <p:nvPr>
            <p:ph type="title"/>
          </p:nvPr>
        </p:nvSpPr>
        <p:spPr>
          <a:xfrm>
            <a:off x="199203" y="187561"/>
            <a:ext cx="10515600" cy="1325563"/>
          </a:xfrm>
        </p:spPr>
        <p:txBody>
          <a:bodyPr>
            <a:normAutofit/>
          </a:bodyPr>
          <a:lstStyle/>
          <a:p>
            <a:r>
              <a:rPr lang="en-GB" sz="5400" dirty="0">
                <a:latin typeface="Impact" panose="020B0806030902050204" pitchFamily="34" charset="0"/>
              </a:rPr>
              <a:t>What can you do to help?</a:t>
            </a:r>
          </a:p>
        </p:txBody>
      </p:sp>
      <p:grpSp>
        <p:nvGrpSpPr>
          <p:cNvPr id="7" name="Group 6" descr="Spot the sign on your way to school!">
            <a:extLst>
              <a:ext uri="{FF2B5EF4-FFF2-40B4-BE49-F238E27FC236}">
                <a16:creationId xmlns:a16="http://schemas.microsoft.com/office/drawing/2014/main" id="{BBA72858-CCE0-43BD-A588-40AD933D77F1}"/>
              </a:ext>
            </a:extLst>
          </p:cNvPr>
          <p:cNvGrpSpPr/>
          <p:nvPr/>
        </p:nvGrpSpPr>
        <p:grpSpPr>
          <a:xfrm>
            <a:off x="73258" y="686064"/>
            <a:ext cx="4595158" cy="4595158"/>
            <a:chOff x="73258" y="686064"/>
            <a:chExt cx="4595158" cy="4595158"/>
          </a:xfrm>
        </p:grpSpPr>
        <p:pic>
          <p:nvPicPr>
            <p:cNvPr id="11" name="Graphic 10" descr="Cloud">
              <a:extLst>
                <a:ext uri="{FF2B5EF4-FFF2-40B4-BE49-F238E27FC236}">
                  <a16:creationId xmlns:a16="http://schemas.microsoft.com/office/drawing/2014/main" id="{130F6142-AD0D-405F-B957-802A4DBD3C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258" y="686064"/>
              <a:ext cx="4595158" cy="4595158"/>
            </a:xfrm>
            <a:prstGeom prst="rect">
              <a:avLst/>
            </a:prstGeom>
          </p:spPr>
        </p:pic>
        <p:sp>
          <p:nvSpPr>
            <p:cNvPr id="2" name="TextBox 1">
              <a:extLst>
                <a:ext uri="{FF2B5EF4-FFF2-40B4-BE49-F238E27FC236}">
                  <a16:creationId xmlns:a16="http://schemas.microsoft.com/office/drawing/2014/main" id="{DEC2B6C1-9D5C-4D01-902D-1FFC967EBB30}"/>
                </a:ext>
              </a:extLst>
            </p:cNvPr>
            <p:cNvSpPr txBox="1"/>
            <p:nvPr/>
          </p:nvSpPr>
          <p:spPr>
            <a:xfrm>
              <a:off x="399146" y="2442972"/>
              <a:ext cx="3825551" cy="1569660"/>
            </a:xfrm>
            <a:prstGeom prst="rect">
              <a:avLst/>
            </a:prstGeom>
            <a:noFill/>
          </p:spPr>
          <p:txBody>
            <a:bodyPr wrap="square" rtlCol="0">
              <a:spAutoFit/>
            </a:bodyPr>
            <a:lstStyle/>
            <a:p>
              <a:pPr algn="ctr"/>
              <a:r>
                <a:rPr lang="en-GB" sz="3200" dirty="0">
                  <a:latin typeface="Impact" panose="020B0806030902050204" pitchFamily="34" charset="0"/>
                </a:rPr>
                <a:t>Spot the sign </a:t>
              </a:r>
            </a:p>
            <a:p>
              <a:pPr algn="ctr"/>
              <a:r>
                <a:rPr lang="en-GB" sz="3200" dirty="0">
                  <a:latin typeface="Impact" panose="020B0806030902050204" pitchFamily="34" charset="0"/>
                </a:rPr>
                <a:t>on your way to  school!</a:t>
              </a:r>
            </a:p>
          </p:txBody>
        </p:sp>
      </p:grpSp>
      <p:grpSp>
        <p:nvGrpSpPr>
          <p:cNvPr id="17" name="Group 16" descr="Tell drivers to switch their engines off for cleaner air">
            <a:extLst>
              <a:ext uri="{FF2B5EF4-FFF2-40B4-BE49-F238E27FC236}">
                <a16:creationId xmlns:a16="http://schemas.microsoft.com/office/drawing/2014/main" id="{CBEAB7C2-D20B-4C1D-92FD-519AEB427D0C}"/>
              </a:ext>
            </a:extLst>
          </p:cNvPr>
          <p:cNvGrpSpPr/>
          <p:nvPr/>
        </p:nvGrpSpPr>
        <p:grpSpPr>
          <a:xfrm>
            <a:off x="3140444" y="2585408"/>
            <a:ext cx="4595158" cy="4595158"/>
            <a:chOff x="3140444" y="2585408"/>
            <a:chExt cx="4595158" cy="4595158"/>
          </a:xfrm>
        </p:grpSpPr>
        <p:pic>
          <p:nvPicPr>
            <p:cNvPr id="8" name="Graphic 7" descr="Cloud">
              <a:extLst>
                <a:ext uri="{FF2B5EF4-FFF2-40B4-BE49-F238E27FC236}">
                  <a16:creationId xmlns:a16="http://schemas.microsoft.com/office/drawing/2014/main" id="{C72486D1-421E-48A4-8379-3C67AE058F1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40444" y="2585408"/>
              <a:ext cx="4595158" cy="4595158"/>
            </a:xfrm>
            <a:prstGeom prst="rect">
              <a:avLst/>
            </a:prstGeom>
          </p:spPr>
        </p:pic>
        <p:sp>
          <p:nvSpPr>
            <p:cNvPr id="9" name="TextBox 8">
              <a:extLst>
                <a:ext uri="{FF2B5EF4-FFF2-40B4-BE49-F238E27FC236}">
                  <a16:creationId xmlns:a16="http://schemas.microsoft.com/office/drawing/2014/main" id="{C43FB663-72CF-455C-8062-B931D2A33F46}"/>
                </a:ext>
              </a:extLst>
            </p:cNvPr>
            <p:cNvSpPr txBox="1"/>
            <p:nvPr/>
          </p:nvSpPr>
          <p:spPr>
            <a:xfrm>
              <a:off x="3421913" y="4430986"/>
              <a:ext cx="3825551" cy="1384995"/>
            </a:xfrm>
            <a:prstGeom prst="rect">
              <a:avLst/>
            </a:prstGeom>
            <a:noFill/>
          </p:spPr>
          <p:txBody>
            <a:bodyPr wrap="square" rtlCol="0">
              <a:spAutoFit/>
            </a:bodyPr>
            <a:lstStyle/>
            <a:p>
              <a:pPr algn="ctr"/>
              <a:r>
                <a:rPr lang="en-GB" sz="2800" dirty="0">
                  <a:latin typeface="Impact" panose="020B0806030902050204" pitchFamily="34" charset="0"/>
                </a:rPr>
                <a:t>Ask drivers to </a:t>
              </a:r>
            </a:p>
            <a:p>
              <a:pPr algn="ctr"/>
              <a:r>
                <a:rPr lang="en-GB" sz="2800" dirty="0">
                  <a:latin typeface="Impact" panose="020B0806030902050204" pitchFamily="34" charset="0"/>
                </a:rPr>
                <a:t>switch their engine off for cleaner air!</a:t>
              </a:r>
            </a:p>
          </p:txBody>
        </p:sp>
      </p:grpSp>
      <p:grpSp>
        <p:nvGrpSpPr>
          <p:cNvPr id="14" name="Group 13" descr="Walk, cycle or scoot to school">
            <a:extLst>
              <a:ext uri="{FF2B5EF4-FFF2-40B4-BE49-F238E27FC236}">
                <a16:creationId xmlns:a16="http://schemas.microsoft.com/office/drawing/2014/main" id="{54DEEAFF-6B31-43D1-B7C8-B89367DF265F}"/>
              </a:ext>
            </a:extLst>
          </p:cNvPr>
          <p:cNvGrpSpPr/>
          <p:nvPr/>
        </p:nvGrpSpPr>
        <p:grpSpPr>
          <a:xfrm>
            <a:off x="3745731" y="423535"/>
            <a:ext cx="3860797" cy="3768098"/>
            <a:chOff x="3745731" y="423535"/>
            <a:chExt cx="3860797" cy="3768098"/>
          </a:xfrm>
        </p:grpSpPr>
        <p:pic>
          <p:nvPicPr>
            <p:cNvPr id="12" name="Graphic 11" descr="Cloud">
              <a:extLst>
                <a:ext uri="{FF2B5EF4-FFF2-40B4-BE49-F238E27FC236}">
                  <a16:creationId xmlns:a16="http://schemas.microsoft.com/office/drawing/2014/main" id="{1CAC5D08-4642-4157-AB30-3BA7B13BE4F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38430" y="423535"/>
              <a:ext cx="3768098" cy="3768098"/>
            </a:xfrm>
            <a:prstGeom prst="rect">
              <a:avLst/>
            </a:prstGeom>
          </p:spPr>
        </p:pic>
        <p:sp>
          <p:nvSpPr>
            <p:cNvPr id="10" name="TextBox 9">
              <a:extLst>
                <a:ext uri="{FF2B5EF4-FFF2-40B4-BE49-F238E27FC236}">
                  <a16:creationId xmlns:a16="http://schemas.microsoft.com/office/drawing/2014/main" id="{C5279644-5217-4434-8E2D-C44B694C98C2}"/>
                </a:ext>
              </a:extLst>
            </p:cNvPr>
            <p:cNvSpPr txBox="1"/>
            <p:nvPr/>
          </p:nvSpPr>
          <p:spPr>
            <a:xfrm>
              <a:off x="3745731" y="2034341"/>
              <a:ext cx="3825551" cy="1077218"/>
            </a:xfrm>
            <a:prstGeom prst="rect">
              <a:avLst/>
            </a:prstGeom>
            <a:noFill/>
          </p:spPr>
          <p:txBody>
            <a:bodyPr wrap="square" rtlCol="0">
              <a:spAutoFit/>
            </a:bodyPr>
            <a:lstStyle/>
            <a:p>
              <a:pPr algn="ctr"/>
              <a:r>
                <a:rPr lang="en-GB" sz="3200" dirty="0">
                  <a:latin typeface="Impact" panose="020B0806030902050204" pitchFamily="34" charset="0"/>
                </a:rPr>
                <a:t> Walk, cycle</a:t>
              </a:r>
            </a:p>
            <a:p>
              <a:pPr algn="ctr"/>
              <a:r>
                <a:rPr lang="en-GB" sz="3200" dirty="0">
                  <a:latin typeface="Impact" panose="020B0806030902050204" pitchFamily="34" charset="0"/>
                </a:rPr>
                <a:t> or scoot to school</a:t>
              </a:r>
            </a:p>
          </p:txBody>
        </p:sp>
      </p:grpSp>
      <p:grpSp>
        <p:nvGrpSpPr>
          <p:cNvPr id="16" name="Group 15" descr="Play the true or false game on the flyer">
            <a:extLst>
              <a:ext uri="{FF2B5EF4-FFF2-40B4-BE49-F238E27FC236}">
                <a16:creationId xmlns:a16="http://schemas.microsoft.com/office/drawing/2014/main" id="{10993292-35E0-4329-9BBA-A6F6310E17B6}"/>
              </a:ext>
            </a:extLst>
          </p:cNvPr>
          <p:cNvGrpSpPr/>
          <p:nvPr/>
        </p:nvGrpSpPr>
        <p:grpSpPr>
          <a:xfrm>
            <a:off x="-44573" y="3554904"/>
            <a:ext cx="3768098" cy="3768098"/>
            <a:chOff x="-44573" y="3554904"/>
            <a:chExt cx="3768098" cy="3768098"/>
          </a:xfrm>
        </p:grpSpPr>
        <p:pic>
          <p:nvPicPr>
            <p:cNvPr id="15" name="Graphic 14" descr="Cloud">
              <a:extLst>
                <a:ext uri="{FF2B5EF4-FFF2-40B4-BE49-F238E27FC236}">
                  <a16:creationId xmlns:a16="http://schemas.microsoft.com/office/drawing/2014/main" id="{693AF06B-0539-43FD-A86C-EF361D3A79E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573" y="3554904"/>
              <a:ext cx="3768098" cy="3768098"/>
            </a:xfrm>
            <a:prstGeom prst="rect">
              <a:avLst/>
            </a:prstGeom>
          </p:spPr>
        </p:pic>
        <p:sp>
          <p:nvSpPr>
            <p:cNvPr id="4" name="TextBox 3">
              <a:extLst>
                <a:ext uri="{FF2B5EF4-FFF2-40B4-BE49-F238E27FC236}">
                  <a16:creationId xmlns:a16="http://schemas.microsoft.com/office/drawing/2014/main" id="{1C345CB4-A64C-47AC-8806-DDB10FEE866C}"/>
                </a:ext>
              </a:extLst>
            </p:cNvPr>
            <p:cNvSpPr txBox="1"/>
            <p:nvPr/>
          </p:nvSpPr>
          <p:spPr>
            <a:xfrm>
              <a:off x="639340" y="4882987"/>
              <a:ext cx="2360370" cy="1569660"/>
            </a:xfrm>
            <a:prstGeom prst="rect">
              <a:avLst/>
            </a:prstGeom>
            <a:noFill/>
          </p:spPr>
          <p:txBody>
            <a:bodyPr wrap="square" rtlCol="0">
              <a:spAutoFit/>
            </a:bodyPr>
            <a:lstStyle/>
            <a:p>
              <a:pPr algn="ctr"/>
              <a:r>
                <a:rPr lang="en-GB" sz="2400" dirty="0">
                  <a:latin typeface="Impact" panose="020B0806030902050204" pitchFamily="34" charset="0"/>
                </a:rPr>
                <a:t>Test parents </a:t>
              </a:r>
            </a:p>
            <a:p>
              <a:pPr algn="ctr"/>
              <a:r>
                <a:rPr lang="en-GB" sz="2400" dirty="0">
                  <a:latin typeface="Impact" panose="020B0806030902050204" pitchFamily="34" charset="0"/>
                </a:rPr>
                <a:t>with the fact and fiction on the back!</a:t>
              </a:r>
            </a:p>
          </p:txBody>
        </p:sp>
      </p:grpSp>
      <p:pic>
        <p:nvPicPr>
          <p:cNvPr id="3" name="Picture 2" descr="Switch your engine off for cleaner air poster">
            <a:extLst>
              <a:ext uri="{FF2B5EF4-FFF2-40B4-BE49-F238E27FC236}">
                <a16:creationId xmlns:a16="http://schemas.microsoft.com/office/drawing/2014/main" id="{E77A631B-FF65-42BC-A5B2-A793E5C8191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71282" y="204963"/>
            <a:ext cx="4454861" cy="6301472"/>
          </a:xfrm>
          <a:prstGeom prst="rect">
            <a:avLst/>
          </a:prstGeom>
        </p:spPr>
      </p:pic>
    </p:spTree>
    <p:extLst>
      <p:ext uri="{BB962C8B-B14F-4D97-AF65-F5344CB8AC3E}">
        <p14:creationId xmlns:p14="http://schemas.microsoft.com/office/powerpoint/2010/main" val="4005254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F0E8EE6B7AF34BAF0442EBB2523422" ma:contentTypeVersion="10" ma:contentTypeDescription="Create a new document." ma:contentTypeScope="" ma:versionID="c0c3938fe6eae7d3c25332ddafaae83f">
  <xsd:schema xmlns:xsd="http://www.w3.org/2001/XMLSchema" xmlns:xs="http://www.w3.org/2001/XMLSchema" xmlns:p="http://schemas.microsoft.com/office/2006/metadata/properties" xmlns:ns1="http://schemas.microsoft.com/sharepoint/v3" xmlns:ns2="fde13217-2f03-40ca-80f4-28e1f6c715bd" xmlns:ns3="521c569f-15c6-42a0-800c-f86563c50ae7" xmlns:ns4="fef388ce-0e41-4804-89a1-cf7eeead94f4" targetNamespace="http://schemas.microsoft.com/office/2006/metadata/properties" ma:root="true" ma:fieldsID="cf8fe152e9bd9284ccad7d176945601f" ns1:_="" ns2:_="" ns3:_="" ns4:_="">
    <xsd:import namespace="http://schemas.microsoft.com/sharepoint/v3"/>
    <xsd:import namespace="fde13217-2f03-40ca-80f4-28e1f6c715bd"/>
    <xsd:import namespace="521c569f-15c6-42a0-800c-f86563c50ae7"/>
    <xsd:import namespace="fef388ce-0e41-4804-89a1-cf7eeead94f4"/>
    <xsd:element name="properties">
      <xsd:complexType>
        <xsd:sequence>
          <xsd:element name="documentManagement">
            <xsd:complexType>
              <xsd:all>
                <xsd:element ref="ns2:FOEDocumentTypeTaxHTField0" minOccurs="0"/>
                <xsd:element ref="ns2:TaxCatchAll" minOccurs="0"/>
                <xsd:element ref="ns2:TaxCatchAllLabel" minOccurs="0"/>
                <xsd:element ref="ns2:FOEStrategyKeywordsTaxHTField0" minOccurs="0"/>
                <xsd:element ref="ns2:FOEFinalRelease"/>
                <xsd:element ref="ns2:_dlc_DocId" minOccurs="0"/>
                <xsd:element ref="ns2:_dlc_DocIdUrl" minOccurs="0"/>
                <xsd:element ref="ns2:_dlc_DocIdPersistId" minOccurs="0"/>
                <xsd:element ref="ns1:PublishingStartDate" minOccurs="0"/>
                <xsd:element ref="ns1:PublishingExpirationDate" minOccurs="0"/>
                <xsd:element ref="ns2:SharedWithUsers" minOccurs="0"/>
                <xsd:element ref="ns2:SharedWithDetails"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8" nillable="true" ma:displayName="Scheduling Start Date" ma:description="" ma:format="DateTime" ma:internalName="PublishingStartDate">
      <xsd:simpleType>
        <xsd:restriction base="dms:Unknown"/>
      </xsd:simpleType>
    </xsd:element>
    <xsd:element name="PublishingExpirationDate" ma:index="19" nillable="true" ma:displayName="Scheduling End Date" ma:description="" ma:format="DateTim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de13217-2f03-40ca-80f4-28e1f6c715bd" elementFormDefault="qualified">
    <xsd:import namespace="http://schemas.microsoft.com/office/2006/documentManagement/types"/>
    <xsd:import namespace="http://schemas.microsoft.com/office/infopath/2007/PartnerControls"/>
    <xsd:element name="FOEDocumentTypeTaxHTField0" ma:index="8" nillable="true" ma:taxonomy="true" ma:internalName="FOEDocumentTypeTaxHTField0" ma:taxonomyFieldName="FOEDocumentType" ma:displayName="Document Type" ma:readOnly="false" ma:fieldId="{84d0d453-8b0d-4dad-9ac0-d2da2d61c4b2}" ma:sspId="865f3089-5274-4a42-b838-d6c0e38cbfc9" ma:termSetId="e1eb8a14-48d4-4b23-b917-9632b4337145" ma:anchorId="00000000-0000-0000-0000-000000000000" ma:open="false" ma:isKeyword="false">
      <xsd:complexType>
        <xsd:sequence>
          <xsd:element ref="pc:Terms" minOccurs="0" maxOccurs="1"/>
        </xsd:sequence>
      </xsd:complexType>
    </xsd:element>
    <xsd:element name="TaxCatchAll" ma:index="9" nillable="true" ma:displayName="Taxonomy Catch All Column" ma:description="" ma:hidden="true" ma:list="{54d8d7b2-b7e3-4331-822f-ac95410d41cf}" ma:internalName="TaxCatchAll" ma:readOnly="false" ma:showField="CatchAllData" ma:web="fde13217-2f03-40ca-80f4-28e1f6c715bd">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54d8d7b2-b7e3-4331-822f-ac95410d41cf}" ma:internalName="TaxCatchAllLabel" ma:readOnly="false" ma:showField="CatchAllDataLabel" ma:web="fde13217-2f03-40ca-80f4-28e1f6c715bd">
      <xsd:complexType>
        <xsd:complexContent>
          <xsd:extension base="dms:MultiChoiceLookup">
            <xsd:sequence>
              <xsd:element name="Value" type="dms:Lookup" maxOccurs="unbounded" minOccurs="0" nillable="true"/>
            </xsd:sequence>
          </xsd:extension>
        </xsd:complexContent>
      </xsd:complexType>
    </xsd:element>
    <xsd:element name="FOEStrategyKeywordsTaxHTField0" ma:index="12" nillable="true" ma:taxonomy="true" ma:internalName="FOEStrategyKeywordsTaxHTField0" ma:taxonomyFieldName="FOEStrategyKeywords" ma:displayName="Strategy Keywords" ma:readOnly="false" ma:fieldId="{1f2b1ce6-a282-4b33-a21b-6b35a20b8bd8}" ma:sspId="865f3089-5274-4a42-b838-d6c0e38cbfc9" ma:termSetId="6101a922-60a5-4348-8872-a46013a44c78" ma:anchorId="00000000-0000-0000-0000-000000000000" ma:open="false" ma:isKeyword="false">
      <xsd:complexType>
        <xsd:sequence>
          <xsd:element ref="pc:Terms" minOccurs="0" maxOccurs="1"/>
        </xsd:sequence>
      </xsd:complexType>
    </xsd:element>
    <xsd:element name="FOEFinalRelease" ma:index="14" ma:displayName="Final Release" ma:default="0" ma:description="Whether the current version of the document is the final release." ma:internalName="FOEFinalRelease" ma:readOnly="false">
      <xsd:simpleType>
        <xsd:restriction base="dms:Boolean"/>
      </xsd:simpleType>
    </xsd:element>
    <xsd:element name="_dlc_DocId" ma:index="15" nillable="true" ma:displayName="Document ID Value" ma:description="The value of the document ID assigned to this item." ma:internalName="_dlc_DocId" ma:readOnly="true">
      <xsd:simpleType>
        <xsd:restriction base="dms:Text"/>
      </xsd:simpleType>
    </xsd:element>
    <xsd:element name="_dlc_DocIdUrl" ma:index="16" nillable="true" ma:displayName="Document ID" ma:description="Permanent link to this document." ma:format="Hyperlink"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7" nillable="true" ma:displayName="Persist ID" ma:description="Keep ID on add." ma:hidden="true" ma:internalName="_dlc_DocIdPersistId" ma:readOnly="true">
      <xsd:simpleType>
        <xsd:restriction base="dms:Boolean"/>
      </xsd:simpleType>
    </xsd:element>
    <xsd:element name="SharedWithUsers" ma:index="2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21c569f-15c6-42a0-800c-f86563c50ae7" elementFormDefault="qualified">
    <xsd:import namespace="http://schemas.microsoft.com/office/2006/documentManagement/types"/>
    <xsd:import namespace="http://schemas.microsoft.com/office/infopath/2007/PartnerControls"/>
    <xsd:element name="LastSharedByUser" ma:index="22" nillable="true" ma:displayName="Last Shared By User" ma:description="" ma:internalName="LastSharedByUser" ma:readOnly="true">
      <xsd:simpleType>
        <xsd:restriction base="dms:Note">
          <xsd:maxLength value="255"/>
        </xsd:restriction>
      </xsd:simpleType>
    </xsd:element>
    <xsd:element name="LastSharedByTime" ma:index="23"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fef388ce-0e41-4804-89a1-cf7eeead94f4" elementFormDefault="qualified">
    <xsd:import namespace="http://schemas.microsoft.com/office/2006/documentManagement/types"/>
    <xsd:import namespace="http://schemas.microsoft.com/office/infopath/2007/PartnerControls"/>
    <xsd:element name="MediaServiceMetadata" ma:index="24" nillable="true" ma:displayName="MediaServiceMetadata" ma:description="" ma:hidden="true" ma:internalName="MediaServiceMetadata" ma:readOnly="true">
      <xsd:simpleType>
        <xsd:restriction base="dms:Note"/>
      </xsd:simpleType>
    </xsd:element>
    <xsd:element name="MediaServiceFastMetadata" ma:index="25" nillable="true" ma:displayName="MediaServiceFastMetadata" ma:description="" ma:hidden="true" ma:internalName="MediaServiceFastMetadata" ma:readOnly="true">
      <xsd:simpleType>
        <xsd:restriction base="dms:Note"/>
      </xsd:simpleType>
    </xsd:element>
    <xsd:element name="MediaServiceDateTaken" ma:index="26" nillable="true" ma:displayName="MediaServiceDateTaken" ma:description="" ma:hidden="true" ma:internalName="MediaServiceDateTaken" ma:readOnly="true">
      <xsd:simpleType>
        <xsd:restriction base="dms:Text"/>
      </xsd:simpleType>
    </xsd:element>
    <xsd:element name="MediaServiceAutoTags" ma:index="27" nillable="true" ma:displayName="MediaServiceAutoTags" ma:description="" ma:internalName="MediaServiceAutoTags" ma:readOnly="true">
      <xsd:simpleType>
        <xsd:restriction base="dms:Text"/>
      </xsd:simpleType>
    </xsd:element>
    <xsd:element name="MediaServiceLocation" ma:index="28" nillable="true" ma:displayName="MediaServiceLocation" ma:descrip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FOEFinalRelease xmlns="fde13217-2f03-40ca-80f4-28e1f6c715bd">false</FOEFinalRelease>
    <FOEStrategyKeywordsTaxHTField0 xmlns="fde13217-2f03-40ca-80f4-28e1f6c715bd">
      <Terms xmlns="http://schemas.microsoft.com/office/infopath/2007/PartnerControls"/>
    </FOEStrategyKeywordsTaxHTField0>
    <TaxCatchAll xmlns="fde13217-2f03-40ca-80f4-28e1f6c715bd"/>
    <TaxCatchAllLabel xmlns="fde13217-2f03-40ca-80f4-28e1f6c715bd"/>
    <PublishingExpirationDate xmlns="http://schemas.microsoft.com/sharepoint/v3" xsi:nil="true"/>
    <PublishingStartDate xmlns="http://schemas.microsoft.com/sharepoint/v3" xsi:nil="true"/>
    <FOEDocumentTypeTaxHTField0 xmlns="fde13217-2f03-40ca-80f4-28e1f6c715bd">
      <Terms xmlns="http://schemas.microsoft.com/office/infopath/2007/PartnerControls"/>
    </FOEDocumentTypeTaxHTField0>
    <_dlc_DocId xmlns="fde13217-2f03-40ca-80f4-28e1f6c715bd">TJQSZSAJ4VUY-1088946888-3289</_dlc_DocId>
    <_dlc_DocIdUrl xmlns="fde13217-2f03-40ca-80f4-28e1f6c715bd">
      <Url>https://foecentral.sharepoint.com/LondonMayoralElection/_layouts/15/DocIdRedir.aspx?ID=TJQSZSAJ4VUY-1088946888-3289</Url>
      <Description>TJQSZSAJ4VUY-1088946888-3289</Description>
    </_dlc_DocIdUrl>
  </documentManagement>
</p:properties>
</file>

<file path=customXml/itemProps1.xml><?xml version="1.0" encoding="utf-8"?>
<ds:datastoreItem xmlns:ds="http://schemas.openxmlformats.org/officeDocument/2006/customXml" ds:itemID="{C28079B2-1167-4D00-B4E6-C529EFE85B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de13217-2f03-40ca-80f4-28e1f6c715bd"/>
    <ds:schemaRef ds:uri="521c569f-15c6-42a0-800c-f86563c50ae7"/>
    <ds:schemaRef ds:uri="fef388ce-0e41-4804-89a1-cf7eeead94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4761F30-D1D2-425D-8F73-4085ED2F15C9}">
  <ds:schemaRefs>
    <ds:schemaRef ds:uri="http://schemas.microsoft.com/sharepoint/events"/>
  </ds:schemaRefs>
</ds:datastoreItem>
</file>

<file path=customXml/itemProps3.xml><?xml version="1.0" encoding="utf-8"?>
<ds:datastoreItem xmlns:ds="http://schemas.openxmlformats.org/officeDocument/2006/customXml" ds:itemID="{F1FD73E5-519B-4379-8C0D-D73D37F0CA49}">
  <ds:schemaRefs>
    <ds:schemaRef ds:uri="http://schemas.microsoft.com/sharepoint/v3/contenttype/forms"/>
  </ds:schemaRefs>
</ds:datastoreItem>
</file>

<file path=customXml/itemProps4.xml><?xml version="1.0" encoding="utf-8"?>
<ds:datastoreItem xmlns:ds="http://schemas.openxmlformats.org/officeDocument/2006/customXml" ds:itemID="{FE262A19-4F52-44BA-9BB1-AF01F307E173}">
  <ds:schemaRefs>
    <ds:schemaRef ds:uri="521c569f-15c6-42a0-800c-f86563c50ae7"/>
    <ds:schemaRef ds:uri="http://schemas.microsoft.com/office/2006/documentManagement/types"/>
    <ds:schemaRef ds:uri="http://purl.org/dc/elements/1.1/"/>
    <ds:schemaRef ds:uri="http://schemas.microsoft.com/office/2006/metadata/properties"/>
    <ds:schemaRef ds:uri="fde13217-2f03-40ca-80f4-28e1f6c715bd"/>
    <ds:schemaRef ds:uri="http://schemas.microsoft.com/office/infopath/2007/PartnerControls"/>
    <ds:schemaRef ds:uri="http://schemas.microsoft.com/sharepoint/v3"/>
    <ds:schemaRef ds:uri="http://schemas.openxmlformats.org/package/2006/metadata/core-properties"/>
    <ds:schemaRef ds:uri="http://purl.org/dc/terms/"/>
    <ds:schemaRef ds:uri="fef388ce-0e41-4804-89a1-cf7eeead94f4"/>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13888</TotalTime>
  <Words>822</Words>
  <Application>Microsoft Office PowerPoint</Application>
  <PresentationFormat>Widescreen</PresentationFormat>
  <Paragraphs>91</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Impact</vt:lpstr>
      <vt:lpstr>Office Theme</vt:lpstr>
      <vt:lpstr>Switch your engine off for cleaner air!</vt:lpstr>
      <vt:lpstr>What do these  have in common?</vt:lpstr>
      <vt:lpstr>What is idling?</vt:lpstr>
      <vt:lpstr>WHAT’S THE PROBLEM?</vt:lpstr>
      <vt:lpstr>What can you do to help?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Switch off your engine for cleaner air - anti-idling assembly - presentation</dc:title>
  <dc:creator>aaron.kiely@foe.co.uk</dc:creator>
  <cp:lastModifiedBy>Danielle Kennell</cp:lastModifiedBy>
  <cp:revision>199</cp:revision>
  <dcterms:created xsi:type="dcterms:W3CDTF">2017-10-05T16:20:51Z</dcterms:created>
  <dcterms:modified xsi:type="dcterms:W3CDTF">2019-12-17T15:06:07Z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0x01010018F0E8EE6B7AF34BAF0442EBB2523422</vt:lpwstr>
  </property>
  <property fmtid="{D5CDD505-2E9C-101B-9397-08002B2CF9AE}" pid="3" name="FOEDocumentType">
    <vt:lpwstr/>
  </property>
  <property fmtid="{D5CDD505-2E9C-101B-9397-08002B2CF9AE}" pid="4" name="FOEStrategyKeywords">
    <vt:lpwstr/>
  </property>
  <property fmtid="{D5CDD505-2E9C-101B-9397-08002B2CF9AE}" pid="5" name="_dlc_DocIdItemGuid">
    <vt:lpwstr>6551b460-9396-41df-817a-f3882062a6f2</vt:lpwstr>
  </property>
</Properties>
</file>