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1" r:id="rId2"/>
  </p:sldMasterIdLst>
  <p:notesMasterIdLst>
    <p:notesMasterId r:id="rId17"/>
  </p:notesMasterIdLst>
  <p:sldIdLst>
    <p:sldId id="294" r:id="rId3"/>
    <p:sldId id="282" r:id="rId4"/>
    <p:sldId id="284" r:id="rId5"/>
    <p:sldId id="271" r:id="rId6"/>
    <p:sldId id="285" r:id="rId7"/>
    <p:sldId id="286" r:id="rId8"/>
    <p:sldId id="281" r:id="rId9"/>
    <p:sldId id="288" r:id="rId10"/>
    <p:sldId id="275" r:id="rId11"/>
    <p:sldId id="276" r:id="rId12"/>
    <p:sldId id="290" r:id="rId13"/>
    <p:sldId id="291" r:id="rId14"/>
    <p:sldId id="292" r:id="rId15"/>
    <p:sldId id="289" r:id="rId16"/>
  </p:sldIdLst>
  <p:sldSz cx="6858000" cy="51435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722"/>
    <a:srgbClr val="FFD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7"/>
    <p:restoredTop sz="80975" autoAdjust="0"/>
  </p:normalViewPr>
  <p:slideViewPr>
    <p:cSldViewPr snapToGrid="0" snapToObjects="1">
      <p:cViewPr varScale="1">
        <p:scale>
          <a:sx n="78" d="100"/>
          <a:sy n="78" d="100"/>
        </p:scale>
        <p:origin x="-1848" y="-90"/>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601B1B-CF02-E84B-B387-F4EB589EDBE5}" type="datetimeFigureOut">
              <a:rPr lang="en-US" smtClean="0"/>
              <a:t>5/23/2018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49B14-9BB8-4742-88BD-78486DCD7AE1}" type="slidenum">
              <a:rPr lang="en-US" smtClean="0"/>
              <a:t>‹#›</a:t>
            </a:fld>
            <a:endParaRPr lang="en-US"/>
          </a:p>
        </p:txBody>
      </p:sp>
    </p:spTree>
    <p:extLst>
      <p:ext uri="{BB962C8B-B14F-4D97-AF65-F5344CB8AC3E}">
        <p14:creationId xmlns:p14="http://schemas.microsoft.com/office/powerpoint/2010/main" val="159428631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949B14-9BB8-4742-88BD-78486DCD7AE1}" type="slidenum">
              <a:rPr lang="en-US" smtClean="0"/>
              <a:t>1</a:t>
            </a:fld>
            <a:endParaRPr lang="en-US"/>
          </a:p>
        </p:txBody>
      </p:sp>
    </p:spTree>
    <p:extLst>
      <p:ext uri="{BB962C8B-B14F-4D97-AF65-F5344CB8AC3E}">
        <p14:creationId xmlns:p14="http://schemas.microsoft.com/office/powerpoint/2010/main" val="231316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949B14-9BB8-4742-88BD-78486DCD7AE1}" type="slidenum">
              <a:rPr lang="en-US" smtClean="0"/>
              <a:t>4</a:t>
            </a:fld>
            <a:endParaRPr lang="en-US"/>
          </a:p>
        </p:txBody>
      </p:sp>
    </p:spTree>
    <p:extLst>
      <p:ext uri="{BB962C8B-B14F-4D97-AF65-F5344CB8AC3E}">
        <p14:creationId xmlns:p14="http://schemas.microsoft.com/office/powerpoint/2010/main" val="220153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dirty="0" smtClean="0"/>
              <a:t>Access via whiteboards, computers, iPads</a:t>
            </a:r>
          </a:p>
          <a:p>
            <a:endParaRPr lang="en-GB" dirty="0"/>
          </a:p>
        </p:txBody>
      </p:sp>
      <p:sp>
        <p:nvSpPr>
          <p:cNvPr id="4" name="Slide Number Placeholder 3"/>
          <p:cNvSpPr>
            <a:spLocks noGrp="1"/>
          </p:cNvSpPr>
          <p:nvPr>
            <p:ph type="sldNum" sz="quarter" idx="10"/>
          </p:nvPr>
        </p:nvSpPr>
        <p:spPr/>
        <p:txBody>
          <a:bodyPr/>
          <a:lstStyle/>
          <a:p>
            <a:fld id="{2E949B14-9BB8-4742-88BD-78486DCD7AE1}" type="slidenum">
              <a:rPr lang="en-US" smtClean="0"/>
              <a:t>5</a:t>
            </a:fld>
            <a:endParaRPr lang="en-US"/>
          </a:p>
        </p:txBody>
      </p:sp>
    </p:spTree>
    <p:extLst>
      <p:ext uri="{BB962C8B-B14F-4D97-AF65-F5344CB8AC3E}">
        <p14:creationId xmlns:p14="http://schemas.microsoft.com/office/powerpoint/2010/main" val="2135325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E949B14-9BB8-4742-88BD-78486DCD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9681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a:t>
            </a:r>
            <a:r>
              <a:rPr lang="en-GB" baseline="0" dirty="0" smtClean="0"/>
              <a:t> a new app which you could ask your parents to download and which brings our badges to life! This September you can see the Canadian moose roaming and there are games to play too.</a:t>
            </a:r>
            <a:endParaRPr lang="en-GB" dirty="0"/>
          </a:p>
        </p:txBody>
      </p:sp>
      <p:sp>
        <p:nvSpPr>
          <p:cNvPr id="4" name="Slide Number Placeholder 3"/>
          <p:cNvSpPr>
            <a:spLocks noGrp="1"/>
          </p:cNvSpPr>
          <p:nvPr>
            <p:ph type="sldNum" sz="quarter" idx="10"/>
          </p:nvPr>
        </p:nvSpPr>
        <p:spPr/>
        <p:txBody>
          <a:bodyPr/>
          <a:lstStyle/>
          <a:p>
            <a:fld id="{2E949B14-9BB8-4742-88BD-78486DCD7AE1}" type="slidenum">
              <a:rPr lang="en-US" smtClean="0"/>
              <a:t>9</a:t>
            </a:fld>
            <a:endParaRPr lang="en-US"/>
          </a:p>
        </p:txBody>
      </p:sp>
    </p:spTree>
    <p:extLst>
      <p:ext uri="{BB962C8B-B14F-4D97-AF65-F5344CB8AC3E}">
        <p14:creationId xmlns:p14="http://schemas.microsoft.com/office/powerpoint/2010/main" val="2301564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a:t>
            </a:r>
            <a:r>
              <a:rPr lang="en-GB" baseline="0" dirty="0" smtClean="0"/>
              <a:t> a new app which you could ask your parents to download and which brings our badges to life! This September you can see the Canadian moose roaming and there are games to play too.</a:t>
            </a:r>
            <a:endParaRPr lang="en-GB" dirty="0"/>
          </a:p>
        </p:txBody>
      </p:sp>
      <p:sp>
        <p:nvSpPr>
          <p:cNvPr id="4" name="Slide Number Placeholder 3"/>
          <p:cNvSpPr>
            <a:spLocks noGrp="1"/>
          </p:cNvSpPr>
          <p:nvPr>
            <p:ph type="sldNum" sz="quarter" idx="10"/>
          </p:nvPr>
        </p:nvSpPr>
        <p:spPr/>
        <p:txBody>
          <a:bodyPr/>
          <a:lstStyle/>
          <a:p>
            <a:fld id="{2E949B14-9BB8-4742-88BD-78486DCD7AE1}" type="slidenum">
              <a:rPr lang="en-US" smtClean="0"/>
              <a:t>10</a:t>
            </a:fld>
            <a:endParaRPr lang="en-US"/>
          </a:p>
        </p:txBody>
      </p:sp>
    </p:spTree>
    <p:extLst>
      <p:ext uri="{BB962C8B-B14F-4D97-AF65-F5344CB8AC3E}">
        <p14:creationId xmlns:p14="http://schemas.microsoft.com/office/powerpoint/2010/main" val="182919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EEB64-E88A-484D-8CAF-1A020F8DFD81}" type="slidenum">
              <a:rPr lang="en-US" smtClean="0"/>
              <a:t>11</a:t>
            </a:fld>
            <a:endParaRPr lang="en-US"/>
          </a:p>
        </p:txBody>
      </p:sp>
    </p:spTree>
    <p:extLst>
      <p:ext uri="{BB962C8B-B14F-4D97-AF65-F5344CB8AC3E}">
        <p14:creationId xmlns:p14="http://schemas.microsoft.com/office/powerpoint/2010/main" val="619819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EEB64-E88A-484D-8CAF-1A020F8DFD81}" type="slidenum">
              <a:rPr lang="en-US" smtClean="0"/>
              <a:t>12</a:t>
            </a:fld>
            <a:endParaRPr lang="en-US"/>
          </a:p>
        </p:txBody>
      </p:sp>
    </p:spTree>
    <p:extLst>
      <p:ext uri="{BB962C8B-B14F-4D97-AF65-F5344CB8AC3E}">
        <p14:creationId xmlns:p14="http://schemas.microsoft.com/office/powerpoint/2010/main" val="319423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a:t>
            </a:r>
            <a:r>
              <a:rPr lang="en-US" dirty="0" smtClean="0"/>
              <a:t>Welcome to this assembly about Free Your Feet, the week-long walking challenge for secondary schools from the national charity Living Streets.</a:t>
            </a:r>
          </a:p>
          <a:p>
            <a:r>
              <a:rPr lang="en-US" dirty="0" smtClean="0"/>
              <a:t>•</a:t>
            </a:r>
            <a:r>
              <a:rPr lang="en-US" baseline="0" dirty="0" smtClean="0"/>
              <a:t> </a:t>
            </a:r>
            <a:r>
              <a:rPr lang="en-US" dirty="0" smtClean="0"/>
              <a:t>Who are Living Streets? A walking charity that’s on a mission to make our streets more </a:t>
            </a:r>
            <a:r>
              <a:rPr lang="en-US" dirty="0" err="1" smtClean="0"/>
              <a:t>walkable</a:t>
            </a:r>
            <a:r>
              <a:rPr lang="en-US" dirty="0" smtClean="0"/>
              <a:t> and encourage walking.</a:t>
            </a:r>
          </a:p>
          <a:p>
            <a:r>
              <a:rPr lang="en-US" dirty="0" smtClean="0"/>
              <a:t>•</a:t>
            </a:r>
            <a:r>
              <a:rPr lang="en-US" baseline="0" dirty="0" smtClean="0"/>
              <a:t> </a:t>
            </a:r>
            <a:r>
              <a:rPr lang="en-US" dirty="0" smtClean="0"/>
              <a:t>Schools all over the country are taking part.</a:t>
            </a:r>
          </a:p>
          <a:p>
            <a:r>
              <a:rPr lang="en-US" dirty="0" smtClean="0"/>
              <a:t>•</a:t>
            </a:r>
            <a:r>
              <a:rPr lang="en-US" baseline="0" dirty="0" smtClean="0"/>
              <a:t> </a:t>
            </a:r>
            <a:r>
              <a:rPr lang="en-US" dirty="0" smtClean="0"/>
              <a:t>I’m going to tell you about how walking a bit could make a difference to your life, how the Free your Feet challenge works and how you could win £50.</a:t>
            </a:r>
            <a:endParaRPr lang="en-US" dirty="0"/>
          </a:p>
        </p:txBody>
      </p:sp>
      <p:sp>
        <p:nvSpPr>
          <p:cNvPr id="4" name="Slide Number Placeholder 3"/>
          <p:cNvSpPr>
            <a:spLocks noGrp="1"/>
          </p:cNvSpPr>
          <p:nvPr>
            <p:ph type="sldNum" sz="quarter" idx="10"/>
          </p:nvPr>
        </p:nvSpPr>
        <p:spPr/>
        <p:txBody>
          <a:bodyPr/>
          <a:lstStyle/>
          <a:p>
            <a:fld id="{964EEB64-E88A-484D-8CAF-1A020F8DFD81}" type="slidenum">
              <a:rPr lang="en-US" smtClean="0"/>
              <a:t>13</a:t>
            </a:fld>
            <a:endParaRPr lang="en-US"/>
          </a:p>
        </p:txBody>
      </p:sp>
    </p:spTree>
    <p:extLst>
      <p:ext uri="{BB962C8B-B14F-4D97-AF65-F5344CB8AC3E}">
        <p14:creationId xmlns:p14="http://schemas.microsoft.com/office/powerpoint/2010/main" val="4181850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3405362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5130032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FFDA0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20466838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2226950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31681" y="7144"/>
            <a:ext cx="933450" cy="1320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2pPr>
              <a:defRPr>
                <a:solidFill>
                  <a:srgbClr val="141313"/>
                </a:solidFill>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Content Placeholder 2"/>
          <p:cNvSpPr>
            <a:spLocks noGrp="1"/>
          </p:cNvSpPr>
          <p:nvPr>
            <p:ph idx="10"/>
          </p:nvPr>
        </p:nvSpPr>
        <p:spPr>
          <a:xfrm>
            <a:off x="871539" y="1013592"/>
            <a:ext cx="4754873" cy="311403"/>
          </a:xfrm>
        </p:spPr>
        <p:txBody>
          <a:bodyPr/>
          <a:lstStyle>
            <a:lvl1pPr>
              <a:spcAft>
                <a:spcPts val="0"/>
              </a:spcAft>
              <a:defRPr cap="none">
                <a:solidFill>
                  <a:srgbClr val="D50084"/>
                </a:solidFill>
              </a:defRPr>
            </a:lvl1pPr>
          </a:lstStyle>
          <a:p>
            <a:pPr lvl="0"/>
            <a:r>
              <a:rPr lang="en-GB" dirty="0" smtClean="0"/>
              <a:t>Click to edit Master text styles</a:t>
            </a:r>
          </a:p>
        </p:txBody>
      </p:sp>
    </p:spTree>
    <p:extLst>
      <p:ext uri="{BB962C8B-B14F-4D97-AF65-F5344CB8AC3E}">
        <p14:creationId xmlns:p14="http://schemas.microsoft.com/office/powerpoint/2010/main" val="3912255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2896074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3500610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1784445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4853890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A7C72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30139918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DA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2646596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5767114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FDA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39698933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6145663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A7C72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23013898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A7C72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32353190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47912148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8351440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FFDA0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279879269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37129039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31681" y="7144"/>
            <a:ext cx="933450" cy="1320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2pPr>
              <a:defRPr>
                <a:solidFill>
                  <a:srgbClr val="141313"/>
                </a:solidFill>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Content Placeholder 2"/>
          <p:cNvSpPr>
            <a:spLocks noGrp="1"/>
          </p:cNvSpPr>
          <p:nvPr>
            <p:ph idx="10"/>
          </p:nvPr>
        </p:nvSpPr>
        <p:spPr>
          <a:xfrm>
            <a:off x="871539" y="1013592"/>
            <a:ext cx="4754873" cy="311403"/>
          </a:xfrm>
        </p:spPr>
        <p:txBody>
          <a:bodyPr/>
          <a:lstStyle>
            <a:lvl1pPr>
              <a:spcAft>
                <a:spcPts val="0"/>
              </a:spcAft>
              <a:defRPr cap="none">
                <a:solidFill>
                  <a:srgbClr val="D50084"/>
                </a:solidFill>
              </a:defRPr>
            </a:lvl1pPr>
          </a:lstStyle>
          <a:p>
            <a:pPr lvl="0"/>
            <a:r>
              <a:rPr lang="en-GB" dirty="0" smtClean="0"/>
              <a:t>Click to edit Master text styles</a:t>
            </a:r>
          </a:p>
        </p:txBody>
      </p:sp>
    </p:spTree>
    <p:extLst>
      <p:ext uri="{BB962C8B-B14F-4D97-AF65-F5344CB8AC3E}">
        <p14:creationId xmlns:p14="http://schemas.microsoft.com/office/powerpoint/2010/main" val="199235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A7C72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1419475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DA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650766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FDA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3011076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2452550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A7C72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7727626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A7C72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6334711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6733479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414CBF3-43F3-4E42-BD70-8E7F657C7F8E}" type="datetimeFigureOut">
              <a:rPr lang="en-US" smtClean="0"/>
              <a:t>5/23/2018</a:t>
            </a:fld>
            <a:endParaRPr lang="en-US"/>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3E867A1-101C-3043-B74C-5E56464C5815}" type="slidenum">
              <a:rPr lang="en-US" smtClean="0"/>
              <a:t>‹#›</a:t>
            </a:fld>
            <a:endParaRPr lang="en-US"/>
          </a:p>
        </p:txBody>
      </p:sp>
    </p:spTree>
    <p:extLst>
      <p:ext uri="{BB962C8B-B14F-4D97-AF65-F5344CB8AC3E}">
        <p14:creationId xmlns:p14="http://schemas.microsoft.com/office/powerpoint/2010/main" val="785629202"/>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6" r:id="rId13"/>
    <p:sldLayoutId id="2147483705" r:id="rId14"/>
    <p:sldLayoutId id="2147483706" r:id="rId15"/>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1414CBF3-43F3-4E42-BD70-8E7F657C7F8E}"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5/23/2018</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33E867A1-101C-3043-B74C-5E56464C5815}"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233381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1.gif"/><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552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L:\Policy &amp; Comms\Comms, Marketing &amp; Media\Artwork files and production\Signed off new materials\Brand assets\Logos\LS logos\WTS lock up\Living Streets WTS Lockup_RGB.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2412" y="0"/>
            <a:ext cx="1525587" cy="13271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ptember's badge in virtual reality"/>
          <p:cNvPicPr>
            <a:picLocks noChangeAspect="1" noChangeArrowheads="1"/>
          </p:cNvPicPr>
          <p:nvPr/>
        </p:nvPicPr>
        <p:blipFill rotWithShape="1">
          <a:blip r:embed="rId4">
            <a:extLst>
              <a:ext uri="{28A0092B-C50C-407E-A947-70E740481C1C}">
                <a14:useLocalDpi xmlns:a14="http://schemas.microsoft.com/office/drawing/2010/main" val="0"/>
              </a:ext>
            </a:extLst>
          </a:blip>
          <a:srcRect l="11059" t="5909"/>
          <a:stretch/>
        </p:blipFill>
        <p:spPr bwMode="auto">
          <a:xfrm>
            <a:off x="134634" y="87474"/>
            <a:ext cx="4082873" cy="4319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eptember 2017 WOW badge - The Canadian Wilderness (pack of 10)"/>
          <p:cNvPicPr/>
          <p:nvPr/>
        </p:nvPicPr>
        <p:blipFill rotWithShape="1">
          <a:blip r:embed="rId5" cstate="email">
            <a:extLst>
              <a:ext uri="{28A0092B-C50C-407E-A947-70E740481C1C}">
                <a14:useLocalDpi xmlns:a14="http://schemas.microsoft.com/office/drawing/2010/main"/>
              </a:ext>
            </a:extLst>
          </a:blip>
          <a:srcRect/>
          <a:stretch/>
        </p:blipFill>
        <p:spPr bwMode="auto">
          <a:xfrm>
            <a:off x="3532508" y="2949792"/>
            <a:ext cx="1188132" cy="1548185"/>
          </a:xfrm>
          <a:prstGeom prst="rect">
            <a:avLst/>
          </a:prstGeom>
          <a:noFill/>
          <a:ln>
            <a:noFill/>
          </a:ln>
          <a:extLst>
            <a:ext uri="{53640926-AAD7-44D8-BBD7-CCE9431645EC}">
              <a14:shadowObscured xmlns:a14="http://schemas.microsoft.com/office/drawing/2010/main"/>
            </a:ext>
          </a:extLst>
        </p:spPr>
      </p:pic>
      <p:pic>
        <p:nvPicPr>
          <p:cNvPr id="1028" name="Picture 4" descr="Image result for mobile phone"/>
          <p:cNvPicPr>
            <a:picLocks noChangeAspect="1" noChangeArrowheads="1"/>
          </p:cNvPicPr>
          <p:nvPr/>
        </p:nvPicPr>
        <p:blipFill rotWithShape="1">
          <a:blip r:embed="rId6">
            <a:extLst>
              <a:ext uri="{28A0092B-C50C-407E-A947-70E740481C1C}">
                <a14:useLocalDpi xmlns:a14="http://schemas.microsoft.com/office/drawing/2010/main" val="0"/>
              </a:ext>
            </a:extLst>
          </a:blip>
          <a:srcRect l="35217" r="35036"/>
          <a:stretch/>
        </p:blipFill>
        <p:spPr bwMode="auto">
          <a:xfrm>
            <a:off x="4738436" y="1850228"/>
            <a:ext cx="1633981" cy="327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772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DA_LS_FREE YOUR FEET_V8 PPT-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109" y="0"/>
            <a:ext cx="9144000" cy="5143500"/>
          </a:xfrm>
          <a:prstGeom prst="rect">
            <a:avLst/>
          </a:prstGeom>
        </p:spPr>
      </p:pic>
      <p:sp>
        <p:nvSpPr>
          <p:cNvPr id="2" name="TextBox 1"/>
          <p:cNvSpPr txBox="1"/>
          <p:nvPr/>
        </p:nvSpPr>
        <p:spPr>
          <a:xfrm>
            <a:off x="-543696" y="3410464"/>
            <a:ext cx="7945394" cy="646331"/>
          </a:xfrm>
          <a:prstGeom prst="rect">
            <a:avLst/>
          </a:prstGeom>
          <a:noFill/>
        </p:spPr>
        <p:txBody>
          <a:bodyPr wrap="square" rtlCol="0">
            <a:spAutoFit/>
          </a:bodyPr>
          <a:lstStyle/>
          <a:p>
            <a:pPr algn="ctr"/>
            <a:r>
              <a:rPr lang="en-GB" sz="3600" b="1" dirty="0"/>
              <a:t>w</a:t>
            </a:r>
            <a:r>
              <a:rPr lang="en-GB" sz="3600" b="1" dirty="0" smtClean="0"/>
              <a:t>eek-long walking challenge</a:t>
            </a:r>
            <a:endParaRPr lang="en-GB" sz="3600" b="1" dirty="0"/>
          </a:p>
        </p:txBody>
      </p:sp>
    </p:spTree>
    <p:extLst>
      <p:ext uri="{BB962C8B-B14F-4D97-AF65-F5344CB8AC3E}">
        <p14:creationId xmlns:p14="http://schemas.microsoft.com/office/powerpoint/2010/main" val="3028159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DA_LS_FREE YOUR FEET_V8 PPT-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1" y="0"/>
            <a:ext cx="9144000" cy="5143500"/>
          </a:xfrm>
          <a:prstGeom prst="rect">
            <a:avLst/>
          </a:prstGeom>
        </p:spPr>
      </p:pic>
      <p:sp>
        <p:nvSpPr>
          <p:cNvPr id="2" name="TextBox 1"/>
          <p:cNvSpPr txBox="1"/>
          <p:nvPr/>
        </p:nvSpPr>
        <p:spPr>
          <a:xfrm>
            <a:off x="234776" y="2248931"/>
            <a:ext cx="6425514" cy="830997"/>
          </a:xfrm>
          <a:prstGeom prst="rect">
            <a:avLst/>
          </a:prstGeom>
          <a:solidFill>
            <a:schemeClr val="bg1"/>
          </a:solidFill>
        </p:spPr>
        <p:txBody>
          <a:bodyPr wrap="square" rtlCol="0">
            <a:spAutoFit/>
          </a:bodyPr>
          <a:lstStyle/>
          <a:p>
            <a:pPr algn="ctr"/>
            <a:r>
              <a:rPr lang="en-GB" sz="4800" b="1" dirty="0" smtClean="0"/>
              <a:t>Student-led campaign</a:t>
            </a:r>
            <a:endParaRPr lang="en-GB" sz="4800" b="1" dirty="0"/>
          </a:p>
        </p:txBody>
      </p:sp>
      <p:sp>
        <p:nvSpPr>
          <p:cNvPr id="7" name="TextBox 6"/>
          <p:cNvSpPr txBox="1"/>
          <p:nvPr/>
        </p:nvSpPr>
        <p:spPr>
          <a:xfrm>
            <a:off x="759940" y="3293425"/>
            <a:ext cx="5455509" cy="1292662"/>
          </a:xfrm>
          <a:prstGeom prst="rect">
            <a:avLst/>
          </a:prstGeom>
          <a:solidFill>
            <a:schemeClr val="bg1"/>
          </a:solidFill>
        </p:spPr>
        <p:txBody>
          <a:bodyPr wrap="square" rtlCol="0">
            <a:spAutoFit/>
          </a:bodyPr>
          <a:lstStyle/>
          <a:p>
            <a:pPr algn="ctr"/>
            <a:r>
              <a:rPr lang="en-GB" sz="2600" dirty="0"/>
              <a:t>It’s entirely up to the students’ creativity what </a:t>
            </a:r>
            <a:r>
              <a:rPr lang="en-GB" sz="2600" dirty="0" smtClean="0"/>
              <a:t>type of walk to school </a:t>
            </a:r>
            <a:r>
              <a:rPr lang="en-GB" sz="2600" dirty="0"/>
              <a:t>campaign they </a:t>
            </a:r>
            <a:r>
              <a:rPr lang="en-GB" sz="2600" dirty="0" smtClean="0"/>
              <a:t>create.</a:t>
            </a:r>
            <a:endParaRPr lang="en-GB" sz="2600" dirty="0"/>
          </a:p>
        </p:txBody>
      </p:sp>
    </p:spTree>
    <p:extLst>
      <p:ext uri="{BB962C8B-B14F-4D97-AF65-F5344CB8AC3E}">
        <p14:creationId xmlns:p14="http://schemas.microsoft.com/office/powerpoint/2010/main" val="3774359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DA_LS_FREE YOUR FEET_V8 PPT-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1" y="0"/>
            <a:ext cx="9144000" cy="5143500"/>
          </a:xfrm>
          <a:prstGeom prst="rect">
            <a:avLst/>
          </a:prstGeom>
        </p:spPr>
      </p:pic>
      <p:sp>
        <p:nvSpPr>
          <p:cNvPr id="6" name="TextBox 5"/>
          <p:cNvSpPr txBox="1"/>
          <p:nvPr/>
        </p:nvSpPr>
        <p:spPr>
          <a:xfrm>
            <a:off x="370703" y="2144246"/>
            <a:ext cx="6166019" cy="2585323"/>
          </a:xfrm>
          <a:prstGeom prst="rect">
            <a:avLst/>
          </a:prstGeom>
          <a:solidFill>
            <a:schemeClr val="bg1"/>
          </a:solidFill>
        </p:spPr>
        <p:txBody>
          <a:bodyPr wrap="square" rtlCol="0">
            <a:spAutoFit/>
          </a:bodyPr>
          <a:lstStyle/>
          <a:p>
            <a:pPr marL="285750" indent="-285750">
              <a:lnSpc>
                <a:spcPct val="150000"/>
              </a:lnSpc>
              <a:buFont typeface="Arial" panose="020B0604020202020204" pitchFamily="34" charset="0"/>
              <a:buChar char="•"/>
            </a:pPr>
            <a:r>
              <a:rPr lang="en-GB" sz="1800" b="1" dirty="0" smtClean="0"/>
              <a:t>Set </a:t>
            </a:r>
            <a:r>
              <a:rPr lang="en-GB" sz="1800" b="1" dirty="0"/>
              <a:t>up Walking Stations / Park and Stride </a:t>
            </a:r>
            <a:r>
              <a:rPr lang="en-GB" sz="1800" b="1" dirty="0" smtClean="0"/>
              <a:t>/ </a:t>
            </a:r>
            <a:r>
              <a:rPr lang="en-GB" sz="1800" b="1" dirty="0"/>
              <a:t>Walking </a:t>
            </a:r>
            <a:r>
              <a:rPr lang="en-GB" sz="1800" b="1" dirty="0" smtClean="0"/>
              <a:t>Zones</a:t>
            </a:r>
          </a:p>
          <a:p>
            <a:pPr marL="285750" indent="-285750">
              <a:lnSpc>
                <a:spcPct val="150000"/>
              </a:lnSpc>
              <a:buFont typeface="Arial" panose="020B0604020202020204" pitchFamily="34" charset="0"/>
              <a:buChar char="•"/>
            </a:pPr>
            <a:r>
              <a:rPr lang="en-GB" sz="1800" dirty="0" smtClean="0"/>
              <a:t>Create </a:t>
            </a:r>
            <a:r>
              <a:rPr lang="en-GB" sz="1800" dirty="0"/>
              <a:t>a walking map of </a:t>
            </a:r>
            <a:r>
              <a:rPr lang="en-GB" sz="1800" dirty="0" smtClean="0"/>
              <a:t>safe routes into </a:t>
            </a:r>
            <a:r>
              <a:rPr lang="en-GB" sz="1800" dirty="0"/>
              <a:t>school</a:t>
            </a:r>
          </a:p>
          <a:p>
            <a:pPr marL="285750" indent="-285750">
              <a:lnSpc>
                <a:spcPct val="150000"/>
              </a:lnSpc>
              <a:buFont typeface="Arial" panose="020B0604020202020204" pitchFamily="34" charset="0"/>
              <a:buChar char="•"/>
            </a:pPr>
            <a:r>
              <a:rPr lang="en-GB" sz="1800" b="1" dirty="0" smtClean="0"/>
              <a:t>Create and deliver a </a:t>
            </a:r>
            <a:r>
              <a:rPr lang="en-GB" sz="1800" b="1" dirty="0"/>
              <a:t>walking </a:t>
            </a:r>
            <a:r>
              <a:rPr lang="en-GB" sz="1800" b="1" dirty="0" smtClean="0"/>
              <a:t>challenge</a:t>
            </a:r>
            <a:endParaRPr lang="en-GB" sz="1800" b="1" dirty="0"/>
          </a:p>
          <a:p>
            <a:pPr marL="285750" indent="-285750">
              <a:lnSpc>
                <a:spcPct val="150000"/>
              </a:lnSpc>
              <a:buFont typeface="Arial" panose="020B0604020202020204" pitchFamily="34" charset="0"/>
              <a:buChar char="•"/>
            </a:pPr>
            <a:r>
              <a:rPr lang="en-GB" sz="1800" dirty="0" smtClean="0"/>
              <a:t>Create resources/materials to give to students/parents</a:t>
            </a:r>
            <a:endParaRPr lang="en-GB" sz="1800" dirty="0"/>
          </a:p>
          <a:p>
            <a:pPr marL="285750" indent="-285750">
              <a:lnSpc>
                <a:spcPct val="150000"/>
              </a:lnSpc>
              <a:buFont typeface="Arial" panose="020B0604020202020204" pitchFamily="34" charset="0"/>
              <a:buChar char="•"/>
            </a:pPr>
            <a:r>
              <a:rPr lang="en-GB" sz="1800" b="1" dirty="0" smtClean="0"/>
              <a:t>Promote </a:t>
            </a:r>
            <a:r>
              <a:rPr lang="en-GB" sz="1800" b="1" dirty="0"/>
              <a:t>walking to pupils in feeder schools</a:t>
            </a:r>
          </a:p>
          <a:p>
            <a:pPr marL="285750" indent="-285750">
              <a:lnSpc>
                <a:spcPct val="150000"/>
              </a:lnSpc>
              <a:buFont typeface="Arial" panose="020B0604020202020204" pitchFamily="34" charset="0"/>
              <a:buChar char="•"/>
            </a:pPr>
            <a:r>
              <a:rPr lang="en-GB" sz="1800" dirty="0" smtClean="0"/>
              <a:t>Create </a:t>
            </a:r>
            <a:r>
              <a:rPr lang="en-GB" sz="1800" dirty="0"/>
              <a:t>a presentation or workshop for Year 6 transition days</a:t>
            </a:r>
          </a:p>
        </p:txBody>
      </p:sp>
    </p:spTree>
    <p:extLst>
      <p:ext uri="{BB962C8B-B14F-4D97-AF65-F5344CB8AC3E}">
        <p14:creationId xmlns:p14="http://schemas.microsoft.com/office/powerpoint/2010/main" val="2268879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1542217"/>
            <a:ext cx="5915025" cy="9220386"/>
          </a:xfrm>
        </p:spPr>
        <p:txBody>
          <a:bodyPr/>
          <a:lstStyle/>
          <a:p>
            <a:pPr marL="0" indent="0">
              <a:buNone/>
            </a:pPr>
            <a:r>
              <a:rPr lang="en-GB" sz="2800" b="1" dirty="0" smtClean="0"/>
              <a:t>Katie France</a:t>
            </a:r>
          </a:p>
          <a:p>
            <a:pPr marL="0" indent="0">
              <a:buNone/>
            </a:pPr>
            <a:r>
              <a:rPr lang="en-GB" dirty="0" smtClean="0"/>
              <a:t>Living Streets Project Coordinator (Leicester)</a:t>
            </a:r>
          </a:p>
          <a:p>
            <a:pPr marL="0" indent="0">
              <a:buNone/>
            </a:pPr>
            <a:r>
              <a:rPr lang="en-GB" b="1" dirty="0"/>
              <a:t>k</a:t>
            </a:r>
            <a:r>
              <a:rPr lang="en-GB" b="1" dirty="0" smtClean="0"/>
              <a:t>atie.france@livingstreets.org.uk</a:t>
            </a:r>
          </a:p>
          <a:p>
            <a:pPr marL="0" indent="0">
              <a:buNone/>
            </a:pPr>
            <a:r>
              <a:rPr lang="en-GB" b="1" dirty="0" smtClean="0"/>
              <a:t>07808 6403305</a:t>
            </a:r>
          </a:p>
          <a:p>
            <a:pPr marL="0" indent="0">
              <a:buNone/>
            </a:pPr>
            <a:r>
              <a:rPr lang="en-GB" b="1" dirty="0"/>
              <a:t>	</a:t>
            </a:r>
            <a:r>
              <a:rPr lang="en-GB" dirty="0" smtClean="0"/>
              <a:t>@</a:t>
            </a:r>
            <a:r>
              <a:rPr lang="en-GB" dirty="0" err="1" smtClean="0"/>
              <a:t>kt_france</a:t>
            </a:r>
            <a:r>
              <a:rPr lang="en-GB" dirty="0" smtClean="0"/>
              <a:t> 	@</a:t>
            </a:r>
            <a:r>
              <a:rPr lang="en-GB" dirty="0" err="1" smtClean="0"/>
              <a:t>livingstreets</a:t>
            </a:r>
            <a:endParaRPr lang="en-GB" dirty="0" smtClean="0"/>
          </a:p>
          <a:p>
            <a:pPr marL="0" indent="0">
              <a:buNone/>
            </a:pPr>
            <a:endParaRPr lang="en-GB" dirty="0" smtClean="0"/>
          </a:p>
          <a:p>
            <a:pPr marL="0" indent="0">
              <a:buNone/>
            </a:pPr>
            <a:r>
              <a:rPr lang="en-GB" dirty="0" smtClean="0"/>
              <a:t>I’m based at City Hall within Leicester City Council’s Walking and Cycling team.</a:t>
            </a:r>
            <a:endParaRPr lang="en-GB" dirty="0"/>
          </a:p>
        </p:txBody>
      </p:sp>
      <p:sp>
        <p:nvSpPr>
          <p:cNvPr id="4" name="Content Placeholder 3"/>
          <p:cNvSpPr>
            <a:spLocks noGrp="1"/>
          </p:cNvSpPr>
          <p:nvPr>
            <p:ph idx="10"/>
          </p:nvPr>
        </p:nvSpPr>
        <p:spPr>
          <a:xfrm>
            <a:off x="471489" y="420130"/>
            <a:ext cx="5154924" cy="904865"/>
          </a:xfrm>
        </p:spPr>
        <p:txBody>
          <a:bodyPr>
            <a:normAutofit/>
          </a:bodyPr>
          <a:lstStyle/>
          <a:p>
            <a:pPr marL="0" indent="0">
              <a:buNone/>
            </a:pPr>
            <a:r>
              <a:rPr lang="en-GB" sz="4800" b="1" dirty="0" smtClean="0"/>
              <a:t>Get in touch</a:t>
            </a:r>
            <a:endParaRPr lang="en-GB" sz="2400" b="1" dirty="0"/>
          </a:p>
        </p:txBody>
      </p:sp>
      <p:sp>
        <p:nvSpPr>
          <p:cNvPr id="5" name="AutoShape 2" descr="Image result for twitter"/>
          <p:cNvSpPr>
            <a:spLocks noChangeAspect="1" noChangeArrowheads="1"/>
          </p:cNvSpPr>
          <p:nvPr/>
        </p:nvSpPr>
        <p:spPr bwMode="auto">
          <a:xfrm>
            <a:off x="-400777" y="-144463"/>
            <a:ext cx="861152" cy="8611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337" y="3249830"/>
            <a:ext cx="271846" cy="27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901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216895" y="358344"/>
            <a:ext cx="5409517" cy="568410"/>
          </a:xfrm>
        </p:spPr>
        <p:txBody>
          <a:bodyPr>
            <a:normAutofit/>
          </a:bodyPr>
          <a:lstStyle/>
          <a:p>
            <a:pPr marL="0" indent="0">
              <a:buNone/>
            </a:pPr>
            <a:r>
              <a:rPr lang="en-GB" sz="2800" b="1" dirty="0"/>
              <a:t>Why encourage walking to school?</a:t>
            </a:r>
          </a:p>
        </p:txBody>
      </p:sp>
      <p:pic>
        <p:nvPicPr>
          <p:cNvPr id="5" name="Content Placeholder 4"/>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16894" y="1179174"/>
            <a:ext cx="3156500" cy="236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3459" y="2487716"/>
            <a:ext cx="3073163" cy="2290231"/>
          </a:xfrm>
          <a:prstGeom prst="rect">
            <a:avLst/>
          </a:prstGeom>
          <a:noFill/>
          <a:ln w="57150">
            <a:solidFill>
              <a:srgbClr val="FFDA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3457" y="3946950"/>
            <a:ext cx="2563375" cy="830997"/>
          </a:xfrm>
          <a:prstGeom prst="rect">
            <a:avLst/>
          </a:prstGeom>
          <a:solidFill>
            <a:srgbClr val="A7C722"/>
          </a:solidFill>
        </p:spPr>
        <p:txBody>
          <a:bodyPr wrap="square" rtlCol="0">
            <a:spAutoFit/>
          </a:bodyPr>
          <a:lstStyle/>
          <a:p>
            <a:pPr algn="ctr"/>
            <a:r>
              <a:rPr lang="en-GB" sz="1600" dirty="0">
                <a:latin typeface="Arial Black" panose="020B0A04020102020204" pitchFamily="34" charset="0"/>
              </a:rPr>
              <a:t>Time to learn </a:t>
            </a:r>
            <a:r>
              <a:rPr lang="en-GB" sz="1600" dirty="0" smtClean="0">
                <a:latin typeface="Arial Black" panose="020B0A04020102020204" pitchFamily="34" charset="0"/>
              </a:rPr>
              <a:t/>
            </a:r>
            <a:br>
              <a:rPr lang="en-GB" sz="1600" dirty="0" smtClean="0">
                <a:latin typeface="Arial Black" panose="020B0A04020102020204" pitchFamily="34" charset="0"/>
              </a:rPr>
            </a:br>
            <a:r>
              <a:rPr lang="en-GB" sz="1600" dirty="0" smtClean="0">
                <a:latin typeface="Arial Black" panose="020B0A04020102020204" pitchFamily="34" charset="0"/>
              </a:rPr>
              <a:t>and </a:t>
            </a:r>
            <a:r>
              <a:rPr lang="en-GB" sz="1600" dirty="0">
                <a:latin typeface="Arial Black" panose="020B0A04020102020204" pitchFamily="34" charset="0"/>
              </a:rPr>
              <a:t>practise road </a:t>
            </a:r>
            <a:r>
              <a:rPr lang="en-GB" sz="1600" dirty="0" smtClean="0">
                <a:latin typeface="Arial Black" panose="020B0A04020102020204" pitchFamily="34" charset="0"/>
              </a:rPr>
              <a:t/>
            </a:r>
            <a:br>
              <a:rPr lang="en-GB" sz="1600" dirty="0" smtClean="0">
                <a:latin typeface="Arial Black" panose="020B0A04020102020204" pitchFamily="34" charset="0"/>
              </a:rPr>
            </a:br>
            <a:r>
              <a:rPr lang="en-GB" sz="1600" dirty="0" smtClean="0">
                <a:latin typeface="Arial Black" panose="020B0A04020102020204" pitchFamily="34" charset="0"/>
              </a:rPr>
              <a:t>safety skills</a:t>
            </a:r>
            <a:endParaRPr lang="en-GB" sz="1600" dirty="0">
              <a:latin typeface="Arial Black" panose="020B0A04020102020204" pitchFamily="34" charset="0"/>
            </a:endParaRPr>
          </a:p>
        </p:txBody>
      </p:sp>
      <p:sp>
        <p:nvSpPr>
          <p:cNvPr id="8" name="TextBox 7"/>
          <p:cNvSpPr txBox="1"/>
          <p:nvPr/>
        </p:nvSpPr>
        <p:spPr>
          <a:xfrm>
            <a:off x="4133334" y="1613968"/>
            <a:ext cx="1973411" cy="584775"/>
          </a:xfrm>
          <a:prstGeom prst="rect">
            <a:avLst/>
          </a:prstGeom>
          <a:solidFill>
            <a:srgbClr val="A7C722"/>
          </a:solidFill>
        </p:spPr>
        <p:txBody>
          <a:bodyPr wrap="square" rtlCol="0">
            <a:spAutoFit/>
          </a:bodyPr>
          <a:lstStyle/>
          <a:p>
            <a:pPr algn="ctr"/>
            <a:r>
              <a:rPr lang="en-GB" sz="1600" dirty="0" smtClean="0">
                <a:latin typeface="Arial Black" panose="020B0A04020102020204" pitchFamily="34" charset="0"/>
              </a:rPr>
              <a:t>Quality </a:t>
            </a:r>
            <a:br>
              <a:rPr lang="en-GB" sz="1600" dirty="0" smtClean="0">
                <a:latin typeface="Arial Black" panose="020B0A04020102020204" pitchFamily="34" charset="0"/>
              </a:rPr>
            </a:br>
            <a:r>
              <a:rPr lang="en-GB" sz="1600" dirty="0" smtClean="0">
                <a:latin typeface="Arial Black" panose="020B0A04020102020204" pitchFamily="34" charset="0"/>
              </a:rPr>
              <a:t>family time</a:t>
            </a:r>
            <a:endParaRPr lang="en-GB" sz="1600" dirty="0">
              <a:latin typeface="Arial Black" panose="020B0A04020102020204" pitchFamily="34" charset="0"/>
            </a:endParaRPr>
          </a:p>
        </p:txBody>
      </p:sp>
    </p:spTree>
    <p:extLst>
      <p:ext uri="{BB962C8B-B14F-4D97-AF65-F5344CB8AC3E}">
        <p14:creationId xmlns:p14="http://schemas.microsoft.com/office/powerpoint/2010/main" val="1734288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333633" y="308920"/>
            <a:ext cx="5202193" cy="1040790"/>
          </a:xfrm>
        </p:spPr>
        <p:txBody>
          <a:bodyPr>
            <a:normAutofit fontScale="92500"/>
          </a:bodyPr>
          <a:lstStyle/>
          <a:p>
            <a:pPr marL="0" indent="0">
              <a:buNone/>
            </a:pPr>
            <a:r>
              <a:rPr lang="en-GB" sz="2800" b="1" dirty="0" smtClean="0"/>
              <a:t>Walking </a:t>
            </a:r>
            <a:r>
              <a:rPr lang="en-GB" sz="2800" b="1" dirty="0" smtClean="0"/>
              <a:t>to school work </a:t>
            </a:r>
            <a:r>
              <a:rPr lang="en-GB" sz="2800" b="1" dirty="0" smtClean="0"/>
              <a:t>as evidence for local/national </a:t>
            </a:r>
            <a:r>
              <a:rPr lang="en-GB" sz="2800" b="1" dirty="0" smtClean="0"/>
              <a:t>award schemes</a:t>
            </a:r>
            <a:endParaRPr lang="en-GB" sz="2800" b="1" dirty="0"/>
          </a:p>
        </p:txBody>
      </p:sp>
      <p:sp>
        <p:nvSpPr>
          <p:cNvPr id="5" name="AutoShape 2" descr="Image result for modeshift st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Image result for modeshift st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232839"/>
            <a:ext cx="3169274" cy="1605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co-scho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69" y="1229232"/>
            <a:ext cx="20669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8767" y="3191335"/>
            <a:ext cx="2037581" cy="164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Image result for healthy schoo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8696" y="1336865"/>
            <a:ext cx="2833185" cy="1785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29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Braun\AppData\Local\Microsoft\Windows\Temporary Internet Files\Content.Outlook\AXLSMW2J\ls-wow-post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911894"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018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16096" r="10375" b="7525"/>
          <a:stretch/>
        </p:blipFill>
        <p:spPr>
          <a:xfrm>
            <a:off x="431362" y="1544596"/>
            <a:ext cx="5955151" cy="3388274"/>
          </a:xfrm>
          <a:ln w="57150">
            <a:solidFill>
              <a:srgbClr val="FFDA00"/>
            </a:solidFill>
          </a:ln>
        </p:spPr>
      </p:pic>
      <p:sp>
        <p:nvSpPr>
          <p:cNvPr id="4" name="Content Placeholder 3"/>
          <p:cNvSpPr>
            <a:spLocks noGrp="1"/>
          </p:cNvSpPr>
          <p:nvPr>
            <p:ph idx="10"/>
          </p:nvPr>
        </p:nvSpPr>
        <p:spPr>
          <a:xfrm>
            <a:off x="431363" y="321276"/>
            <a:ext cx="5195050" cy="1003719"/>
          </a:xfrm>
        </p:spPr>
        <p:txBody>
          <a:bodyPr>
            <a:normAutofit/>
          </a:bodyPr>
          <a:lstStyle/>
          <a:p>
            <a:pPr marL="0" indent="0">
              <a:buNone/>
            </a:pPr>
            <a:r>
              <a:rPr lang="en-GB" sz="2800" b="1" dirty="0"/>
              <a:t>Record journeys on </a:t>
            </a:r>
            <a:r>
              <a:rPr lang="en-GB" sz="2800" b="1" dirty="0" smtClean="0"/>
              <a:t>the </a:t>
            </a:r>
            <a:br>
              <a:rPr lang="en-GB" sz="2800" b="1" dirty="0" smtClean="0"/>
            </a:br>
            <a:r>
              <a:rPr lang="en-GB" sz="2800" b="1" dirty="0" smtClean="0"/>
              <a:t>WOW Travel Tracker</a:t>
            </a:r>
            <a:endParaRPr lang="en-GB" sz="2800" b="1" dirty="0"/>
          </a:p>
        </p:txBody>
      </p:sp>
    </p:spTree>
    <p:extLst>
      <p:ext uri="{BB962C8B-B14F-4D97-AF65-F5344CB8AC3E}">
        <p14:creationId xmlns:p14="http://schemas.microsoft.com/office/powerpoint/2010/main" val="35846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9" y="1616356"/>
            <a:ext cx="5570966" cy="3263504"/>
          </a:xfrm>
        </p:spPr>
        <p:txBody>
          <a:bodyPr>
            <a:normAutofit/>
          </a:bodyPr>
          <a:lstStyle/>
          <a:p>
            <a:pPr>
              <a:lnSpc>
                <a:spcPct val="100000"/>
              </a:lnSpc>
            </a:pPr>
            <a:r>
              <a:rPr lang="en-GB" dirty="0" smtClean="0"/>
              <a:t>Log journeys at a convenient time of school day</a:t>
            </a:r>
            <a:endParaRPr lang="en-GB" dirty="0"/>
          </a:p>
          <a:p>
            <a:pPr>
              <a:lnSpc>
                <a:spcPct val="100000"/>
              </a:lnSpc>
            </a:pPr>
            <a:r>
              <a:rPr lang="en-GB" b="1" dirty="0" smtClean="0"/>
              <a:t>Pupils receive </a:t>
            </a:r>
            <a:r>
              <a:rPr lang="en-GB" b="1" dirty="0"/>
              <a:t>instant feedback </a:t>
            </a:r>
            <a:r>
              <a:rPr lang="en-GB" b="1" dirty="0" smtClean="0"/>
              <a:t>on progress made towards earning a badge</a:t>
            </a:r>
            <a:endParaRPr lang="en-GB" b="1" dirty="0"/>
          </a:p>
          <a:p>
            <a:pPr>
              <a:lnSpc>
                <a:spcPct val="100000"/>
              </a:lnSpc>
            </a:pPr>
            <a:r>
              <a:rPr lang="en-GB" dirty="0"/>
              <a:t>Class </a:t>
            </a:r>
            <a:r>
              <a:rPr lang="en-GB" dirty="0" smtClean="0"/>
              <a:t>leader boards</a:t>
            </a:r>
            <a:endParaRPr lang="en-GB" dirty="0"/>
          </a:p>
          <a:p>
            <a:pPr>
              <a:lnSpc>
                <a:spcPct val="100000"/>
              </a:lnSpc>
            </a:pPr>
            <a:r>
              <a:rPr lang="en-GB" b="1" dirty="0"/>
              <a:t>Automatic calculation of </a:t>
            </a:r>
            <a:r>
              <a:rPr lang="en-GB" b="1" dirty="0" smtClean="0"/>
              <a:t>badges </a:t>
            </a:r>
            <a:r>
              <a:rPr lang="en-GB" b="1" dirty="0"/>
              <a:t>earned</a:t>
            </a:r>
          </a:p>
          <a:p>
            <a:pPr>
              <a:lnSpc>
                <a:spcPct val="100000"/>
              </a:lnSpc>
            </a:pPr>
            <a:r>
              <a:rPr lang="en-GB" dirty="0" smtClean="0"/>
              <a:t>Travel by class shown in circle graphs</a:t>
            </a:r>
            <a:endParaRPr lang="en-GB" dirty="0"/>
          </a:p>
          <a:p>
            <a:pPr>
              <a:lnSpc>
                <a:spcPct val="100000"/>
              </a:lnSpc>
            </a:pPr>
            <a:r>
              <a:rPr lang="en-GB" b="1" dirty="0" smtClean="0"/>
              <a:t>Run and export reports</a:t>
            </a:r>
          </a:p>
          <a:p>
            <a:endParaRPr lang="en-GB" dirty="0"/>
          </a:p>
          <a:p>
            <a:endParaRPr lang="en-GB" dirty="0" smtClean="0"/>
          </a:p>
          <a:p>
            <a:endParaRPr lang="en-GB" dirty="0"/>
          </a:p>
        </p:txBody>
      </p:sp>
      <p:sp>
        <p:nvSpPr>
          <p:cNvPr id="4" name="Content Placeholder 3"/>
          <p:cNvSpPr>
            <a:spLocks noGrp="1"/>
          </p:cNvSpPr>
          <p:nvPr>
            <p:ph idx="10"/>
          </p:nvPr>
        </p:nvSpPr>
        <p:spPr>
          <a:xfrm>
            <a:off x="471489" y="444846"/>
            <a:ext cx="5154924" cy="954292"/>
          </a:xfrm>
        </p:spPr>
        <p:txBody>
          <a:bodyPr>
            <a:normAutofit/>
          </a:bodyPr>
          <a:lstStyle/>
          <a:p>
            <a:pPr marL="0" indent="0">
              <a:buNone/>
            </a:pPr>
            <a:r>
              <a:rPr lang="en-GB" sz="2800" b="1" dirty="0" smtClean="0"/>
              <a:t>Record journeys on the</a:t>
            </a:r>
            <a:br>
              <a:rPr lang="en-GB" sz="2800" b="1" dirty="0" smtClean="0"/>
            </a:br>
            <a:r>
              <a:rPr lang="en-GB" sz="2800" b="1" dirty="0" smtClean="0"/>
              <a:t>WOW Travel Tracker</a:t>
            </a:r>
            <a:endParaRPr lang="en-GB" sz="2800" b="1" dirty="0"/>
          </a:p>
        </p:txBody>
      </p:sp>
    </p:spTree>
    <p:extLst>
      <p:ext uri="{BB962C8B-B14F-4D97-AF65-F5344CB8AC3E}">
        <p14:creationId xmlns:p14="http://schemas.microsoft.com/office/powerpoint/2010/main" val="1105523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233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1099751"/>
            <a:ext cx="5915025" cy="3805879"/>
          </a:xfrm>
        </p:spPr>
        <p:txBody>
          <a:bodyPr>
            <a:normAutofit fontScale="92500" lnSpcReduction="10000"/>
          </a:bodyPr>
          <a:lstStyle/>
          <a:p>
            <a:r>
              <a:rPr lang="en-GB" dirty="0" smtClean="0"/>
              <a:t>Launch and refresher assemblies</a:t>
            </a:r>
          </a:p>
          <a:p>
            <a:r>
              <a:rPr lang="en-GB" b="1" dirty="0" smtClean="0"/>
              <a:t>Parent letters</a:t>
            </a:r>
          </a:p>
          <a:p>
            <a:r>
              <a:rPr lang="en-GB" dirty="0" smtClean="0"/>
              <a:t>WOW Monitor badges and certificates</a:t>
            </a:r>
          </a:p>
          <a:p>
            <a:r>
              <a:rPr lang="en-GB" b="1" dirty="0" smtClean="0"/>
              <a:t>Railing banner</a:t>
            </a:r>
          </a:p>
          <a:p>
            <a:r>
              <a:rPr lang="en-GB" dirty="0" smtClean="0"/>
              <a:t>Class of the month trophy</a:t>
            </a:r>
            <a:endParaRPr lang="en-GB" dirty="0"/>
          </a:p>
          <a:p>
            <a:r>
              <a:rPr lang="en-GB" b="1" dirty="0" smtClean="0"/>
              <a:t>Curriculum linked learning resources</a:t>
            </a:r>
          </a:p>
          <a:p>
            <a:r>
              <a:rPr lang="en-GB" dirty="0" smtClean="0"/>
              <a:t>Park and stride guidance</a:t>
            </a:r>
          </a:p>
          <a:p>
            <a:r>
              <a:rPr lang="en-GB" b="1" dirty="0"/>
              <a:t>Mascot </a:t>
            </a:r>
            <a:r>
              <a:rPr lang="en-GB" b="1" dirty="0" smtClean="0"/>
              <a:t>visit</a:t>
            </a:r>
          </a:p>
          <a:p>
            <a:r>
              <a:rPr lang="en-GB" dirty="0" smtClean="0"/>
              <a:t>Support and advice by phone, email, face-to-face</a:t>
            </a:r>
            <a:endParaRPr lang="en-GB" dirty="0"/>
          </a:p>
          <a:p>
            <a:r>
              <a:rPr lang="en-GB" b="1" dirty="0" smtClean="0"/>
              <a:t>WOW badge competition (spring term)</a:t>
            </a:r>
          </a:p>
          <a:p>
            <a:r>
              <a:rPr lang="en-GB" dirty="0" smtClean="0"/>
              <a:t>WOW badge app</a:t>
            </a:r>
          </a:p>
        </p:txBody>
      </p:sp>
      <p:sp>
        <p:nvSpPr>
          <p:cNvPr id="4" name="Content Placeholder 3"/>
          <p:cNvSpPr>
            <a:spLocks noGrp="1"/>
          </p:cNvSpPr>
          <p:nvPr>
            <p:ph idx="10"/>
          </p:nvPr>
        </p:nvSpPr>
        <p:spPr>
          <a:xfrm>
            <a:off x="471489" y="420128"/>
            <a:ext cx="5154924" cy="806011"/>
          </a:xfrm>
        </p:spPr>
        <p:txBody>
          <a:bodyPr>
            <a:normAutofit/>
          </a:bodyPr>
          <a:lstStyle/>
          <a:p>
            <a:pPr marL="0" indent="0">
              <a:buNone/>
            </a:pPr>
            <a:r>
              <a:rPr lang="en-GB" sz="2800" b="1" dirty="0" smtClean="0"/>
              <a:t>Support and resources</a:t>
            </a:r>
            <a:endParaRPr lang="en-GB" sz="2800" b="1" dirty="0"/>
          </a:p>
        </p:txBody>
      </p:sp>
    </p:spTree>
    <p:extLst>
      <p:ext uri="{BB962C8B-B14F-4D97-AF65-F5344CB8AC3E}">
        <p14:creationId xmlns:p14="http://schemas.microsoft.com/office/powerpoint/2010/main" val="1875469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L:\Policy &amp; Comms\Comms, Marketing &amp; Media\Artwork files and production\Signed off new materials\Brand assets\Logos\LS logos\WTS lock up\Living Streets WTS Lockup_RGB.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2412" y="0"/>
            <a:ext cx="1525587" cy="13271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369" y="942629"/>
            <a:ext cx="4920681" cy="3280454"/>
          </a:xfrm>
          <a:prstGeom prst="rect">
            <a:avLst/>
          </a:prstGeom>
        </p:spPr>
      </p:pic>
      <p:pic>
        <p:nvPicPr>
          <p:cNvPr id="5"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954739" y="0"/>
            <a:ext cx="2903433"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916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1718</TotalTime>
  <Words>387</Words>
  <Application>Microsoft Office PowerPoint</Application>
  <PresentationFormat>Custom</PresentationFormat>
  <Paragraphs>58</Paragraphs>
  <Slides>14</Slides>
  <Notes>9</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Awcock</dc:creator>
  <cp:lastModifiedBy>Katie France</cp:lastModifiedBy>
  <cp:revision>62</cp:revision>
  <dcterms:created xsi:type="dcterms:W3CDTF">2016-07-15T10:15:48Z</dcterms:created>
  <dcterms:modified xsi:type="dcterms:W3CDTF">2018-05-23T09:45:20Z</dcterms:modified>
</cp:coreProperties>
</file>