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62" r:id="rId4"/>
    <p:sldId id="259" r:id="rId5"/>
    <p:sldId id="260" r:id="rId6"/>
    <p:sldId id="278" r:id="rId7"/>
    <p:sldId id="275" r:id="rId8"/>
    <p:sldId id="263" r:id="rId9"/>
    <p:sldId id="280" r:id="rId10"/>
    <p:sldId id="268" r:id="rId11"/>
    <p:sldId id="264" r:id="rId12"/>
    <p:sldId id="265" r:id="rId13"/>
    <p:sldId id="267" r:id="rId14"/>
    <p:sldId id="272" r:id="rId15"/>
    <p:sldId id="271" r:id="rId16"/>
    <p:sldId id="273" r:id="rId17"/>
    <p:sldId id="28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5331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800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800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6EBB0C0-D287-4061-95BE-4BFE636E7E0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4958" cy="49800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630"/>
            <a:ext cx="2944958" cy="49800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0F06BCC-6B85-4071-BFFA-0473B83CD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3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CB350D-19B6-4972-B182-503C08903A90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54B964C-486E-48CB-BEE5-CE9B72F7B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2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Health and</a:t>
            </a:r>
            <a:r>
              <a:rPr lang="en-GB" baseline="0" dirty="0" smtClean="0"/>
              <a:t> wellbeing improvements – physical, social, mental and emotional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All children succeed - All children’s fitness improved in 4-6 weeks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Obesity and sedentary behaviour is tackled – regular running becomes normal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Helps to improve relationships (social cohesion and class cohesion)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Some benefits of daily physical activity: good for children’s development, attainment, health and wellbeing, attention, mood, memory, cognition and personal self-efficacy.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There are health and wellbeing improvements for staff, too!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4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It’s not sport or PE but</a:t>
            </a:r>
            <a:r>
              <a:rPr lang="en-GB" baseline="0" dirty="0" smtClean="0"/>
              <a:t> is physical activity in a social setting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It’s health and wellbeing, and causes improved focus.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When the children return from TDM, they’re ready for learning – benefit of improved cognition that comes directly after exercise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Slick 15 minute transition from desk-to-desk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No special training required for teachers – no extra workload, no data handling, no spreadsheets and no measurements. Unless the teachers and children want to do some child-pleasing measuring of their own.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For those interested in research and results of TDM in schools – The Coppermile Report [University of Essex / Fitmedia Fitness and London Playing Fields Association] and BBC’s Terrific Scientific [Universities of Stirling and Edinburgh] are freely available to view on our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8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The children</a:t>
            </a:r>
            <a:r>
              <a:rPr lang="en-GB" baseline="0" dirty="0" smtClean="0"/>
              <a:t> run The Daily Mile in whatever they’re wearing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On the right, you can see if was World Book Day at the time this photo was taken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We’ve also received some photographs recently of schools completing “Laps to Lapland” for their Daily Mile, in Christmas attire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5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Weather as a benefit, not a barrier</a:t>
            </a:r>
            <a:r>
              <a:rPr lang="en-GB" baseline="0" dirty="0" smtClean="0"/>
              <a:t> – children enjoy being outside in nature and connecting with the seasons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In this photograph you can see children</a:t>
            </a:r>
            <a:r>
              <a:rPr lang="en-GB" baseline="0" dirty="0" smtClean="0"/>
              <a:t> of different ages running together – they may be buddies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This can bring a school together – allows children of different ages to get together and develop friendships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Children run in whatever space they have available</a:t>
            </a:r>
            <a:r>
              <a:rPr lang="en-GB" baseline="0" dirty="0" smtClean="0"/>
              <a:t> to them:</a:t>
            </a:r>
          </a:p>
          <a:p>
            <a:pPr marL="635565" lvl="1" indent="-173336">
              <a:buFont typeface="Wingdings" panose="05000000000000000000" pitchFamily="2" charset="2"/>
              <a:buChar char="§"/>
            </a:pPr>
            <a:r>
              <a:rPr lang="en-GB" baseline="0" dirty="0" smtClean="0"/>
              <a:t>Around school grounds, playgrounds, local parks / green spaces, or around the school buildings in small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It’s sustainable</a:t>
            </a:r>
            <a:r>
              <a:rPr lang="en-GB" baseline="0" dirty="0" smtClean="0"/>
              <a:t> over years – running is normal!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Simple to implement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The founding school, St Ninians in Scotland has been doing The Daily Mile for 6 years in February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It helps towards a healthy weight and create good, daily habits for our younger generation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It’s free – for schools, children, parents, etc.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It meets the needs of childhood – fun, friends, freedom and fresh air …. fitness simply comes with the territory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0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30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If you would like to sign up to this initiative come and see me afterwards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 also have leaflets at my stall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8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My name is Daxa</a:t>
            </a:r>
            <a:r>
              <a:rPr lang="en-GB" baseline="0" dirty="0" smtClean="0"/>
              <a:t> </a:t>
            </a:r>
            <a:r>
              <a:rPr lang="en-GB" dirty="0" smtClean="0"/>
              <a:t>and I work in</a:t>
            </a:r>
            <a:r>
              <a:rPr lang="en-GB" baseline="0" dirty="0" smtClean="0"/>
              <a:t> Public Health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One of my remit is to introduce and implement TDM within our schools in partnership with some of the major sports clubs within Leicester and the </a:t>
            </a:r>
            <a:r>
              <a:rPr lang="en-GB" baseline="0" dirty="0" smtClean="0"/>
              <a:t>Schools Sports Physical Activity Network  (SSPAN)  </a:t>
            </a:r>
            <a:r>
              <a:rPr lang="en-GB" baseline="0" dirty="0" smtClean="0"/>
              <a:t>which we commission  to </a:t>
            </a:r>
            <a:r>
              <a:rPr lang="en-GB" baseline="0" dirty="0" smtClean="0"/>
              <a:t>work </a:t>
            </a:r>
            <a:r>
              <a:rPr lang="en-GB" baseline="0" dirty="0" smtClean="0"/>
              <a:t>within your schools.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Today</a:t>
            </a:r>
            <a:r>
              <a:rPr lang="en-GB" baseline="0" dirty="0" smtClean="0"/>
              <a:t>,  </a:t>
            </a:r>
            <a:r>
              <a:rPr lang="en-GB" baseline="0" dirty="0" smtClean="0"/>
              <a:t>I’m going to tell you about The Daily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15</a:t>
            </a:r>
            <a:r>
              <a:rPr lang="en-GB" baseline="0" dirty="0" smtClean="0"/>
              <a:t> minutes – in this time most children average a mile or more.</a:t>
            </a:r>
            <a:endParaRPr lang="en-GB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100% inclusive – every child, every day. No child is left behind in the</a:t>
            </a:r>
            <a:r>
              <a:rPr lang="en-GB" baseline="0" dirty="0" smtClean="0"/>
              <a:t> classroom.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Able bodied children would be expected to run for most of the way, to ensure they feel the full benefits.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The dynamic between teacher and child – teachers know their students and can encourage them to run where appropriate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Slick 15 minute turn around from desk to desk.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The Daily Mile is (and always will be) free – all resources on our website are free to download. 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Spread and scale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28 countries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Over</a:t>
            </a:r>
            <a:r>
              <a:rPr lang="en-GB" baseline="0" dirty="0" smtClean="0"/>
              <a:t> 3000 registered schools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= half a million children every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7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Font typeface="Arial" panose="020B0604020202020204" pitchFamily="34" charset="0"/>
              <a:buChar char="•"/>
            </a:pPr>
            <a:r>
              <a:rPr lang="en-GB" dirty="0" smtClean="0"/>
              <a:t>The Dail</a:t>
            </a:r>
            <a:r>
              <a:rPr lang="en-GB" baseline="0" dirty="0" smtClean="0"/>
              <a:t>y Mile is inherently a social activity. </a:t>
            </a:r>
            <a:endParaRPr lang="en-GB" baseline="0" dirty="0" smtClean="0"/>
          </a:p>
          <a:p>
            <a:pPr marL="231115" marR="0" lvl="0" indent="-2311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This is a great example of what</a:t>
            </a:r>
            <a:r>
              <a:rPr lang="en-GB" baseline="0" dirty="0" smtClean="0"/>
              <a:t> The Daily Mile looks like in a school setting.</a:t>
            </a:r>
            <a:endParaRPr lang="en-GB" baseline="0" dirty="0" smtClean="0"/>
          </a:p>
          <a:p>
            <a:pPr marL="231115" indent="-231115">
              <a:buFont typeface="Arial" panose="020B0604020202020204" pitchFamily="34" charset="0"/>
              <a:buChar char="•"/>
            </a:pPr>
            <a:r>
              <a:rPr lang="en-GB" baseline="0" dirty="0" smtClean="0"/>
              <a:t>This photo was taken in an urban school in Hackney – it’s a clear demonstration that the children are happy and having fun. </a:t>
            </a:r>
          </a:p>
          <a:p>
            <a:pPr marL="231115" indent="-231115">
              <a:buFont typeface="Arial" panose="020B0604020202020204" pitchFamily="34" charset="0"/>
              <a:buChar char="•"/>
            </a:pPr>
            <a:r>
              <a:rPr lang="en-GB" baseline="0" dirty="0" smtClean="0"/>
              <a:t>They are running in their playground – no track required.</a:t>
            </a:r>
          </a:p>
          <a:p>
            <a:pPr marL="231115" indent="-231115">
              <a:buFont typeface="Arial" panose="020B0604020202020204" pitchFamily="34" charset="0"/>
              <a:buChar char="•"/>
            </a:pPr>
            <a:r>
              <a:rPr lang="en-GB" dirty="0" smtClean="0"/>
              <a:t>The main</a:t>
            </a:r>
            <a:r>
              <a:rPr lang="en-GB" baseline="0" dirty="0" smtClean="0"/>
              <a:t> reason The Daily Mile is successful is because the children love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7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The weather is not a barrier</a:t>
            </a:r>
            <a:r>
              <a:rPr lang="en-GB" dirty="0" smtClean="0"/>
              <a:t>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Not necessarily great weather, having fun together</a:t>
            </a:r>
            <a:endParaRPr lang="en-GB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This photo is from a Nursery in Scotland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Some Nursery schools in Wigan have taken to doing “The Daily Toddle” for 2 and 3 year 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7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were taken from the Health &amp; Wellbeing survey conducted in 2016 of &gt;&gt;&gt;&gt;&gt;&gt;&gt;&gt;&gt;</a:t>
            </a:r>
          </a:p>
          <a:p>
            <a:r>
              <a:rPr lang="en-GB" baseline="0" dirty="0" smtClean="0"/>
              <a:t>So within Leicester we have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30FFB-D368-4AB1-AF09-5965C3A8C0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4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In the UK, the Chief Medical Officer’s  guidelines state that children should be active for </a:t>
            </a:r>
            <a:r>
              <a:rPr lang="en-GB" b="1" baseline="0" dirty="0" smtClean="0"/>
              <a:t>at least </a:t>
            </a:r>
            <a:r>
              <a:rPr lang="en-GB" baseline="0" dirty="0" smtClean="0"/>
              <a:t>1 hour a day, with an expectation that half of this physical activity time will be provided in-school.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The Daily Mile is a quick, simple, and free way to provide 15 of your 30 active minutes for the children every day.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(It’s good for staff too!)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6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dirty="0" smtClean="0"/>
              <a:t>75%</a:t>
            </a:r>
            <a:r>
              <a:rPr lang="en-GB" baseline="0" dirty="0" smtClean="0"/>
              <a:t> of the younger children complete 1 mile </a:t>
            </a:r>
            <a:r>
              <a:rPr lang="en-GB" b="1" baseline="0" dirty="0" smtClean="0"/>
              <a:t>or more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90% of the older children complete 1 mile </a:t>
            </a:r>
            <a:r>
              <a:rPr lang="en-GB" b="1" baseline="0" dirty="0" smtClean="0"/>
              <a:t>or more</a:t>
            </a:r>
          </a:p>
          <a:p>
            <a:endParaRPr lang="en-GB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Scotland’s Chief Medical Officer has declared The Daily Mile appropriate physical activity for children aged 2 and up.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Children aged 2-12 regularly participate.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4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When I started on this project at the beginning of this year we had only 3 schools involved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We currently have &gt;&gt;&gt;&gt;&gt;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GB" baseline="0" dirty="0" smtClean="0"/>
              <a:t>But I want to get more schools involved as it’s a free, quick, and simple initiative with huge benefits.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964C-486E-48CB-BEE5-CE9B72F7B4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2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8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7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2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3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4149-0503-4A9F-A6D7-971FA8072FC7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FD9A-0E42-418B-A60E-12BE5E0D4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8TD_v6hvU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xa.Ralhan@Leicester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0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73" y="1055594"/>
            <a:ext cx="3928682" cy="382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Clear improvement in their health and wellbeing</a:t>
            </a:r>
          </a:p>
          <a:p>
            <a:r>
              <a:rPr lang="en-GB" sz="2400" dirty="0" smtClean="0"/>
              <a:t>All children are fit</a:t>
            </a:r>
          </a:p>
          <a:p>
            <a:r>
              <a:rPr lang="en-GB" sz="2400" dirty="0" smtClean="0"/>
              <a:t>Obesity and sedentary behaviour is tackled</a:t>
            </a:r>
          </a:p>
          <a:p>
            <a:r>
              <a:rPr lang="en-GB" sz="2400" dirty="0" smtClean="0"/>
              <a:t>Self esteem is raised</a:t>
            </a:r>
          </a:p>
          <a:p>
            <a:r>
              <a:rPr lang="en-GB" sz="2400" dirty="0" smtClean="0"/>
              <a:t>Improves body composition for life</a:t>
            </a:r>
          </a:p>
          <a:p>
            <a:r>
              <a:rPr lang="en-GB" sz="2400" dirty="0" smtClean="0"/>
              <a:t>They ‘own’ a healthy body and they know it</a:t>
            </a:r>
          </a:p>
          <a:p>
            <a:r>
              <a:rPr lang="en-GB" sz="2400" dirty="0" smtClean="0"/>
              <a:t>Reduces stress and anxiety</a:t>
            </a:r>
          </a:p>
          <a:p>
            <a:r>
              <a:rPr lang="en-GB" sz="2400" dirty="0" smtClean="0"/>
              <a:t>Builds resilience and determination</a:t>
            </a:r>
          </a:p>
          <a:p>
            <a:pPr marL="457200" lvl="1" indent="0">
              <a:buNone/>
            </a:pPr>
            <a:endParaRPr lang="en-GB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benefits for children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623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Health and Wellbeing – Social, Physical, Emotional and Mental</a:t>
            </a:r>
          </a:p>
          <a:p>
            <a:r>
              <a:rPr lang="en-GB" sz="2400" dirty="0" smtClean="0"/>
              <a:t>Improves access to PE and Sport</a:t>
            </a:r>
          </a:p>
          <a:p>
            <a:r>
              <a:rPr lang="en-GB" sz="2400" dirty="0" smtClean="0"/>
              <a:t>Improves focus, concentration and behaviour</a:t>
            </a:r>
          </a:p>
          <a:p>
            <a:r>
              <a:rPr lang="en-GB" sz="2400" dirty="0" smtClean="0"/>
              <a:t>Daily physical activity raises attainment levels</a:t>
            </a:r>
          </a:p>
          <a:p>
            <a:r>
              <a:rPr lang="en-GB" sz="2400" dirty="0" smtClean="0"/>
              <a:t>A bonus, not a burden for Teachers – no extra workload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Coppermile Report</a:t>
            </a:r>
          </a:p>
          <a:p>
            <a:r>
              <a:rPr lang="en-GB" sz="2400" dirty="0" smtClean="0"/>
              <a:t>BBC’s Terrific Scientific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Daily Mile in the curriculum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06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" y="0"/>
            <a:ext cx="91560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No equipment, no set up and no tidy up</a:t>
            </a:r>
          </a:p>
          <a:p>
            <a:r>
              <a:rPr lang="en-GB" sz="2400" dirty="0" smtClean="0"/>
              <a:t>Weather is a benefit, not a barrier</a:t>
            </a:r>
          </a:p>
          <a:p>
            <a:r>
              <a:rPr lang="en-GB" sz="2400" dirty="0" smtClean="0"/>
              <a:t>No staff training needed</a:t>
            </a:r>
          </a:p>
          <a:p>
            <a:r>
              <a:rPr lang="en-GB" sz="2400" dirty="0" smtClean="0"/>
              <a:t>Risk assessment straightforward</a:t>
            </a:r>
          </a:p>
          <a:p>
            <a:r>
              <a:rPr lang="en-GB" sz="2400" dirty="0" smtClean="0"/>
              <a:t>No kit needed, therefore:</a:t>
            </a:r>
          </a:p>
          <a:p>
            <a:pPr lvl="1"/>
            <a:r>
              <a:rPr lang="en-GB" sz="2000" dirty="0" smtClean="0"/>
              <a:t>No cool / uncool kit</a:t>
            </a:r>
          </a:p>
          <a:p>
            <a:pPr lvl="1"/>
            <a:r>
              <a:rPr lang="en-GB" sz="2000" dirty="0" smtClean="0"/>
              <a:t>No forgetting or losing kit</a:t>
            </a:r>
          </a:p>
          <a:p>
            <a:pPr lvl="1"/>
            <a:r>
              <a:rPr lang="en-GB" sz="2000" dirty="0" smtClean="0"/>
              <a:t>No time spent changing</a:t>
            </a:r>
          </a:p>
          <a:p>
            <a:pPr lvl="1"/>
            <a:r>
              <a:rPr lang="en-GB" sz="2000" dirty="0" smtClean="0"/>
              <a:t>No body issues or revealing your body</a:t>
            </a:r>
            <a:endParaRPr lang="en-GB" sz="2000" b="1" dirty="0" smtClean="0"/>
          </a:p>
          <a:p>
            <a:pPr marL="457200" lvl="1" indent="0">
              <a:buNone/>
            </a:pPr>
            <a:endParaRPr lang="en-GB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Removing Barriers to Physical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It happens where the children are every day</a:t>
            </a:r>
          </a:p>
          <a:p>
            <a:r>
              <a:rPr lang="en-GB" sz="2400" dirty="0" smtClean="0"/>
              <a:t>It’s not complicated – for children or staff</a:t>
            </a:r>
          </a:p>
          <a:p>
            <a:r>
              <a:rPr lang="en-GB" sz="2400" dirty="0" smtClean="0"/>
              <a:t>It </a:t>
            </a:r>
            <a:r>
              <a:rPr lang="en-GB" sz="2400" dirty="0"/>
              <a:t>works for all </a:t>
            </a:r>
            <a:r>
              <a:rPr lang="en-GB" sz="2400" dirty="0" smtClean="0"/>
              <a:t>- keen on sport or not keen on sport </a:t>
            </a:r>
          </a:p>
          <a:p>
            <a:r>
              <a:rPr lang="en-GB" sz="2400" dirty="0" smtClean="0"/>
              <a:t>It’s sustainable over years – running is normal</a:t>
            </a:r>
          </a:p>
          <a:p>
            <a:r>
              <a:rPr lang="en-GB" sz="2400" dirty="0" smtClean="0"/>
              <a:t>Helps towards a healthy weight</a:t>
            </a:r>
          </a:p>
          <a:p>
            <a:r>
              <a:rPr lang="en-GB" sz="2400" dirty="0" smtClean="0"/>
              <a:t>A practical health and wellbeing solution</a:t>
            </a:r>
          </a:p>
          <a:p>
            <a:r>
              <a:rPr lang="en-GB" sz="2400" dirty="0" smtClean="0"/>
              <a:t>It meets the needs of childhood: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b="1" dirty="0" smtClean="0"/>
              <a:t>Fun, Friends, Freedom, Fresh Air</a:t>
            </a:r>
          </a:p>
          <a:p>
            <a:pPr marL="0" indent="0">
              <a:buNone/>
            </a:pPr>
            <a:r>
              <a:rPr lang="en-GB" sz="2400" dirty="0" smtClean="0"/>
              <a:t>	... In 15 golden minutes of childhood</a:t>
            </a:r>
          </a:p>
          <a:p>
            <a:pPr marL="457200" lvl="1" indent="0">
              <a:buNone/>
            </a:pPr>
            <a:endParaRPr lang="en-GB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Why does The Daily Mile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30251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Daily </a:t>
            </a:r>
            <a:r>
              <a:rPr lang="en-GB" dirty="0" smtClean="0"/>
              <a:t>Mile by </a:t>
            </a:r>
            <a:r>
              <a:rPr lang="en-GB" dirty="0"/>
              <a:t>Elaine Wyllie</a:t>
            </a:r>
            <a:endParaRPr lang="en-GB" dirty="0"/>
          </a:p>
        </p:txBody>
      </p:sp>
      <p:pic>
        <p:nvPicPr>
          <p:cNvPr id="3" name="ai8TD_v6hv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4649" y="2069960"/>
            <a:ext cx="5526360" cy="310857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336"/>
            <a:ext cx="1224975" cy="11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30251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For further information visit: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Website</a:t>
            </a:r>
            <a:r>
              <a:rPr lang="en-GB" sz="2400" dirty="0" smtClean="0"/>
              <a:t>:  www.thedailymile.co.uk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Facebook:  TheDailyMile.UK</a:t>
            </a:r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336"/>
            <a:ext cx="1224975" cy="11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b="1" dirty="0" smtClean="0"/>
              <a:t>Daxa Ralhan</a:t>
            </a:r>
          </a:p>
          <a:p>
            <a:pPr marL="0" indent="0" algn="ctr">
              <a:buNone/>
            </a:pPr>
            <a:r>
              <a:rPr lang="en-GB" dirty="0" smtClean="0"/>
              <a:t>Programme Officer </a:t>
            </a:r>
          </a:p>
          <a:p>
            <a:pPr marL="0" indent="0" algn="ctr">
              <a:buNone/>
            </a:pPr>
            <a:r>
              <a:rPr lang="en-GB" dirty="0" smtClean="0"/>
              <a:t>Public Health</a:t>
            </a:r>
          </a:p>
          <a:p>
            <a:pPr marL="0" indent="0" algn="ctr">
              <a:buNone/>
            </a:pPr>
            <a:r>
              <a:rPr lang="en-GB" dirty="0" smtClean="0"/>
              <a:t>Tel: 0116 454 4376</a:t>
            </a:r>
          </a:p>
          <a:p>
            <a:pPr marL="0" indent="0" algn="ctr">
              <a:buNone/>
            </a:pPr>
            <a:r>
              <a:rPr lang="en-GB" i="1" dirty="0"/>
              <a:t>Email: </a:t>
            </a:r>
            <a:r>
              <a:rPr lang="en-GB" i="1" u="sng" dirty="0">
                <a:hlinkClick r:id="rId4"/>
              </a:rPr>
              <a:t>Daxa.Ralhan@Leicester.gov.uk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I</a:t>
            </a:r>
            <a:r>
              <a:rPr lang="en-GB" sz="4000" dirty="0" smtClean="0"/>
              <a:t>ntroduction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43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daily outdoor physical activity which takes 15 minutes</a:t>
            </a:r>
          </a:p>
          <a:p>
            <a:r>
              <a:rPr lang="en-GB" sz="2400" dirty="0" smtClean="0"/>
              <a:t>100% inclusive – Boys, Girls, SEN</a:t>
            </a:r>
          </a:p>
          <a:p>
            <a:r>
              <a:rPr lang="en-GB" sz="2400" dirty="0" smtClean="0"/>
              <a:t>The children wear their school clothes</a:t>
            </a:r>
          </a:p>
          <a:p>
            <a:r>
              <a:rPr lang="en-GB" sz="2400" dirty="0" smtClean="0"/>
              <a:t>Children choose to walk, jog or run</a:t>
            </a:r>
          </a:p>
          <a:p>
            <a:r>
              <a:rPr lang="en-GB" sz="2400" dirty="0" smtClean="0"/>
              <a:t>Light touch encouragement to run where appropriate</a:t>
            </a:r>
          </a:p>
          <a:p>
            <a:r>
              <a:rPr lang="en-GB" sz="2400" dirty="0" smtClean="0"/>
              <a:t>Slick turn around from desk-to-desk</a:t>
            </a:r>
          </a:p>
          <a:p>
            <a:r>
              <a:rPr lang="en-GB" sz="2400" dirty="0" smtClean="0"/>
              <a:t>Non competitive (but some do compete)</a:t>
            </a:r>
          </a:p>
          <a:p>
            <a:r>
              <a:rPr lang="en-GB" sz="2400" dirty="0" smtClean="0"/>
              <a:t>Free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is The Daily Mile?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367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935" y="-350577"/>
            <a:ext cx="10591870" cy="75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-1" r="20400" b="85"/>
          <a:stretch/>
        </p:blipFill>
        <p:spPr bwMode="auto">
          <a:xfrm>
            <a:off x="-468312" y="-350837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1" y="4157252"/>
            <a:ext cx="1569000" cy="1569000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" y="4030193"/>
            <a:ext cx="1353120" cy="951203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>
            <a:off x="88705" y="3894698"/>
            <a:ext cx="877870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48104" y="758063"/>
            <a:ext cx="8423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dirty="0">
                <a:latin typeface="Berlin Sans FB Demi" panose="020E0802020502020306" pitchFamily="34" charset="0"/>
              </a:rPr>
              <a:t>Excess weight* and Physical Activity</a:t>
            </a:r>
          </a:p>
          <a:p>
            <a:pPr algn="r"/>
            <a:r>
              <a:rPr lang="en-GB" sz="3000" dirty="0">
                <a:latin typeface="Berlin Sans FB Demi" panose="020E0802020502020306" pitchFamily="34" charset="0"/>
              </a:rPr>
              <a:t> in Leicester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" y="895451"/>
            <a:ext cx="483048" cy="679890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>
            <a:off x="3037656" y="1957864"/>
            <a:ext cx="9248" cy="186286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5075" y="1825434"/>
            <a:ext cx="877870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2835" y="1141345"/>
            <a:ext cx="1920480" cy="646451"/>
            <a:chOff x="295176" y="397065"/>
            <a:chExt cx="1690829" cy="861934"/>
          </a:xfrm>
        </p:grpSpPr>
        <p:sp>
          <p:nvSpPr>
            <p:cNvPr id="75" name="Oval 74"/>
            <p:cNvSpPr/>
            <p:nvPr/>
          </p:nvSpPr>
          <p:spPr>
            <a:xfrm>
              <a:off x="702895" y="397065"/>
              <a:ext cx="875392" cy="86193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5176" y="537348"/>
              <a:ext cx="169082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Significantly</a:t>
              </a:r>
            </a:p>
            <a:p>
              <a:pPr algn="ctr"/>
              <a:r>
                <a:rPr lang="en-GB" sz="900" dirty="0"/>
                <a:t>better than </a:t>
              </a:r>
            </a:p>
            <a:p>
              <a:pPr algn="ctr"/>
              <a:r>
                <a:rPr lang="en-GB" sz="900" dirty="0"/>
                <a:t>England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43175" y="5806446"/>
            <a:ext cx="7041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Source: NCMP 2015/2016, Leicester Children and Young People’s Health and Wellbeing Survey 2016 and Active Lives Survey 2015/2016. *overweight or obese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515466" y="1876561"/>
            <a:ext cx="3659698" cy="1993946"/>
            <a:chOff x="-495902" y="1439566"/>
            <a:chExt cx="3573292" cy="2769201"/>
          </a:xfrm>
        </p:grpSpPr>
        <p:sp>
          <p:nvSpPr>
            <p:cNvPr id="2" name="Oval 1"/>
            <p:cNvSpPr/>
            <p:nvPr/>
          </p:nvSpPr>
          <p:spPr>
            <a:xfrm>
              <a:off x="44428" y="1439566"/>
              <a:ext cx="2852065" cy="276920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2895" y="3310555"/>
              <a:ext cx="1379765" cy="856408"/>
              <a:chOff x="1101787" y="153501"/>
              <a:chExt cx="2535343" cy="16076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5618" y="153501"/>
                <a:ext cx="1607692" cy="160769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123"/>
              <a:stretch/>
            </p:blipFill>
            <p:spPr>
              <a:xfrm>
                <a:off x="3092808" y="153501"/>
                <a:ext cx="544322" cy="16067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84" r="33884"/>
              <a:stretch/>
            </p:blipFill>
            <p:spPr>
              <a:xfrm>
                <a:off x="1101787" y="153502"/>
                <a:ext cx="517885" cy="1606739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86561" y="1572068"/>
              <a:ext cx="2442561" cy="577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100" dirty="0">
                  <a:solidFill>
                    <a:srgbClr val="92D050"/>
                  </a:solidFill>
                  <a:latin typeface="Berlin Sans FB Demi" panose="020E0802020502020306" pitchFamily="34" charset="0"/>
                </a:rPr>
                <a:t>In Reception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495902" y="1777695"/>
              <a:ext cx="2354656" cy="99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4050" dirty="0">
                  <a:solidFill>
                    <a:schemeClr val="accent2"/>
                  </a:solidFill>
                  <a:latin typeface="Berlin Sans FB Demi" panose="020E0802020502020306" pitchFamily="34" charset="0"/>
                </a:rPr>
                <a:t>1</a:t>
              </a:r>
              <a:r>
                <a:rPr lang="en-GB" sz="1500" dirty="0">
                  <a:solidFill>
                    <a:schemeClr val="accent2"/>
                  </a:solidFill>
                  <a:latin typeface="Berlin Sans FB Demi" panose="020E0802020502020306" pitchFamily="34" charset="0"/>
                </a:rPr>
                <a:t> in </a:t>
              </a:r>
              <a:r>
                <a:rPr lang="en-GB" sz="4050" dirty="0">
                  <a:solidFill>
                    <a:schemeClr val="accent2"/>
                  </a:solidFill>
                  <a:latin typeface="Berlin Sans FB Demi" panose="020E0802020502020306" pitchFamily="34" charset="0"/>
                </a:rPr>
                <a:t>5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31029" y="2485630"/>
              <a:ext cx="3208419" cy="1089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66CCFF"/>
                  </a:solidFill>
                  <a:latin typeface="Berlin Sans FB Demi" panose="020E0802020502020306" pitchFamily="34" charset="0"/>
                </a:rPr>
                <a:t>children have </a:t>
              </a:r>
            </a:p>
            <a:p>
              <a:pPr algn="ctr"/>
              <a:r>
                <a:rPr lang="en-GB" sz="2700" dirty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excess</a:t>
              </a:r>
              <a:r>
                <a:rPr lang="en-GB" dirty="0">
                  <a:solidFill>
                    <a:schemeClr val="accent1"/>
                  </a:solidFill>
                  <a:latin typeface="Berlin Sans FB Demi" panose="020E0802020502020306" pitchFamily="34" charset="0"/>
                </a:rPr>
                <a:t> </a:t>
              </a:r>
              <a:r>
                <a:rPr lang="en-GB" dirty="0">
                  <a:solidFill>
                    <a:srgbClr val="66CCFF"/>
                  </a:solidFill>
                  <a:latin typeface="Berlin Sans FB Demi" panose="020E0802020502020306" pitchFamily="34" charset="0"/>
                </a:rPr>
                <a:t>weight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1085" y="2365731"/>
            <a:ext cx="845438" cy="10058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43677" y="2381112"/>
            <a:ext cx="1548413" cy="658975"/>
            <a:chOff x="12762304" y="3752914"/>
            <a:chExt cx="4317883" cy="2178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2" t="23622" r="34948" b="16761"/>
            <a:stretch/>
          </p:blipFill>
          <p:spPr>
            <a:xfrm>
              <a:off x="12762304" y="3752914"/>
              <a:ext cx="1008112" cy="20882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2" t="23622" r="34948" b="16761"/>
            <a:stretch/>
          </p:blipFill>
          <p:spPr>
            <a:xfrm>
              <a:off x="16072075" y="3842743"/>
              <a:ext cx="1008112" cy="20882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2" t="23622" r="34948" b="16761"/>
            <a:stretch/>
          </p:blipFill>
          <p:spPr>
            <a:xfrm>
              <a:off x="13573777" y="3762302"/>
              <a:ext cx="1008112" cy="20882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2" t="23622" r="34948" b="16761"/>
            <a:stretch/>
          </p:blipFill>
          <p:spPr>
            <a:xfrm>
              <a:off x="14382415" y="3791584"/>
              <a:ext cx="1008112" cy="20882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2" t="23622" r="34948" b="16761"/>
            <a:stretch/>
          </p:blipFill>
          <p:spPr>
            <a:xfrm>
              <a:off x="15196069" y="3794265"/>
              <a:ext cx="1008112" cy="2088232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6641402" y="1968399"/>
            <a:ext cx="21280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rgbClr val="92D050"/>
                </a:solidFill>
                <a:latin typeface="Berlin Sans FB Demi" panose="020E0802020502020306" pitchFamily="34" charset="0"/>
              </a:rPr>
              <a:t>by adulthood it is </a:t>
            </a:r>
          </a:p>
          <a:p>
            <a:pPr algn="ctr"/>
            <a:r>
              <a:rPr lang="en-GB" sz="1350" dirty="0">
                <a:solidFill>
                  <a:srgbClr val="92D050"/>
                </a:solidFill>
                <a:latin typeface="Berlin Sans FB Demi" panose="020E0802020502020306" pitchFamily="34" charset="0"/>
              </a:rPr>
              <a:t>estimated that…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84535" y="2982751"/>
            <a:ext cx="9491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3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15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in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11573" y="3194493"/>
            <a:ext cx="181379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have </a:t>
            </a:r>
            <a:r>
              <a:rPr lang="en-GB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excess</a:t>
            </a:r>
            <a:r>
              <a:rPr lang="en-GB" sz="2400" dirty="0">
                <a:solidFill>
                  <a:srgbClr val="66CCFF"/>
                </a:solidFill>
                <a:latin typeface="Berlin Sans FB Demi" panose="020E0802020502020306" pitchFamily="34" charset="0"/>
              </a:rPr>
              <a:t> </a:t>
            </a:r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weight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2589" y="3054021"/>
            <a:ext cx="11286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2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15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in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44716" y="1940130"/>
            <a:ext cx="2327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dirty="0">
                <a:solidFill>
                  <a:srgbClr val="92D050"/>
                </a:solidFill>
                <a:latin typeface="Berlin Sans FB Demi" panose="020E0802020502020306" pitchFamily="34" charset="0"/>
              </a:rPr>
              <a:t>…by Year 6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803525" y="2233812"/>
            <a:ext cx="1573518" cy="981094"/>
            <a:chOff x="558685" y="79360"/>
            <a:chExt cx="2624625" cy="162924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618" y="100914"/>
              <a:ext cx="1607692" cy="160769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23"/>
            <a:stretch/>
          </p:blipFill>
          <p:spPr>
            <a:xfrm>
              <a:off x="558685" y="79360"/>
              <a:ext cx="544323" cy="160674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4" r="33884"/>
            <a:stretch/>
          </p:blipFill>
          <p:spPr>
            <a:xfrm>
              <a:off x="1101787" y="100914"/>
              <a:ext cx="517885" cy="1606740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556401" y="4778122"/>
            <a:ext cx="11286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4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15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in</a:t>
            </a:r>
            <a:r>
              <a:rPr lang="en-GB" sz="145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GB" sz="3799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1804" y="5124664"/>
            <a:ext cx="21894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children enjoy P.E. </a:t>
            </a:r>
          </a:p>
          <a:p>
            <a:pPr algn="ctr"/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at school: </a:t>
            </a:r>
          </a:p>
          <a:p>
            <a:pPr algn="ctr"/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boys more so than girls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06471" y="4365097"/>
            <a:ext cx="176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rgbClr val="92D050"/>
                </a:solidFill>
                <a:latin typeface="Berlin Sans FB Demi" panose="020E0802020502020306" pitchFamily="34" charset="0"/>
              </a:rPr>
              <a:t>1</a:t>
            </a:r>
            <a:r>
              <a:rPr lang="en-GB" sz="1350" dirty="0">
                <a:solidFill>
                  <a:srgbClr val="92D050"/>
                </a:solidFill>
                <a:latin typeface="Berlin Sans FB Demi" panose="020E0802020502020306" pitchFamily="34" charset="0"/>
              </a:rPr>
              <a:t> in </a:t>
            </a:r>
            <a:r>
              <a:rPr lang="en-GB" sz="3600" dirty="0">
                <a:solidFill>
                  <a:srgbClr val="92D050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06888" y="3986873"/>
            <a:ext cx="18319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solidFill>
                  <a:srgbClr val="66CCFF"/>
                </a:solidFill>
                <a:latin typeface="Berlin Sans FB Demi" panose="020E0802020502020306" pitchFamily="34" charset="0"/>
              </a:rPr>
              <a:t>Only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770687" y="4885042"/>
            <a:ext cx="21894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rgbClr val="FFC000"/>
                </a:solidFill>
                <a:latin typeface="Berlin Sans FB Demi" panose="020E0802020502020306" pitchFamily="34" charset="0"/>
              </a:rPr>
              <a:t>Children participated in physical activity on seven days of the week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2" t="23622" r="34948" b="16761"/>
          <a:stretch/>
        </p:blipFill>
        <p:spPr>
          <a:xfrm>
            <a:off x="366038" y="4184224"/>
            <a:ext cx="315980" cy="552221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1424978" y="1154792"/>
            <a:ext cx="1920480" cy="646451"/>
            <a:chOff x="295176" y="397065"/>
            <a:chExt cx="1690829" cy="861934"/>
          </a:xfrm>
        </p:grpSpPr>
        <p:sp>
          <p:nvSpPr>
            <p:cNvPr id="79" name="Oval 78"/>
            <p:cNvSpPr/>
            <p:nvPr/>
          </p:nvSpPr>
          <p:spPr>
            <a:xfrm>
              <a:off x="702895" y="397065"/>
              <a:ext cx="875392" cy="8619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5176" y="537348"/>
              <a:ext cx="169082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Significantly</a:t>
              </a:r>
            </a:p>
            <a:p>
              <a:pPr algn="ctr"/>
              <a:r>
                <a:rPr lang="en-GB" sz="900" dirty="0"/>
                <a:t>worse than </a:t>
              </a:r>
            </a:p>
            <a:p>
              <a:pPr algn="ctr"/>
              <a:r>
                <a:rPr lang="en-GB" sz="900" dirty="0"/>
                <a:t>England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467121" y="1158154"/>
            <a:ext cx="1920480" cy="646451"/>
            <a:chOff x="295176" y="397065"/>
            <a:chExt cx="1690829" cy="861934"/>
          </a:xfrm>
        </p:grpSpPr>
        <p:sp>
          <p:nvSpPr>
            <p:cNvPr id="82" name="Oval 81"/>
            <p:cNvSpPr/>
            <p:nvPr/>
          </p:nvSpPr>
          <p:spPr>
            <a:xfrm>
              <a:off x="702895" y="397065"/>
              <a:ext cx="875392" cy="86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5176" y="591136"/>
              <a:ext cx="1690829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Similar to </a:t>
              </a:r>
            </a:p>
            <a:p>
              <a:pPr algn="ctr"/>
              <a:r>
                <a:rPr lang="en-GB" sz="900" dirty="0"/>
                <a:t>England</a:t>
              </a:r>
            </a:p>
          </p:txBody>
        </p:sp>
      </p:grpSp>
      <p:sp>
        <p:nvSpPr>
          <p:cNvPr id="89" name="Oval 88"/>
          <p:cNvSpPr/>
          <p:nvPr/>
        </p:nvSpPr>
        <p:spPr>
          <a:xfrm>
            <a:off x="3117063" y="1881847"/>
            <a:ext cx="2921032" cy="1993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6176265" y="1885205"/>
            <a:ext cx="2921032" cy="19939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Straight Connector 97"/>
          <p:cNvCxnSpPr/>
          <p:nvPr/>
        </p:nvCxnSpPr>
        <p:spPr>
          <a:xfrm>
            <a:off x="6096856" y="1941056"/>
            <a:ext cx="9248" cy="186286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749010" y="3228111"/>
            <a:ext cx="181379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have </a:t>
            </a:r>
            <a:r>
              <a:rPr lang="en-GB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excess</a:t>
            </a:r>
            <a:r>
              <a:rPr lang="en-GB" sz="2400" dirty="0">
                <a:solidFill>
                  <a:srgbClr val="66CCFF"/>
                </a:solidFill>
                <a:latin typeface="Berlin Sans FB Demi" panose="020E0802020502020306" pitchFamily="34" charset="0"/>
              </a:rPr>
              <a:t> </a:t>
            </a:r>
            <a:r>
              <a:rPr lang="en-GB" sz="1500" dirty="0">
                <a:solidFill>
                  <a:srgbClr val="66CCFF"/>
                </a:solidFill>
                <a:latin typeface="Berlin Sans FB Demi" panose="020E0802020502020306" pitchFamily="34" charset="0"/>
              </a:rPr>
              <a:t>weight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8433" y="2359008"/>
            <a:ext cx="845438" cy="100583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450139" y="3968669"/>
            <a:ext cx="1561646" cy="2354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In a week…</a:t>
            </a:r>
          </a:p>
          <a:p>
            <a:endParaRPr lang="en-GB" sz="21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n-GB" sz="15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66044" y="4380218"/>
            <a:ext cx="2523237" cy="1454654"/>
            <a:chOff x="9553822" y="4529453"/>
            <a:chExt cx="2694266" cy="1939538"/>
          </a:xfrm>
        </p:grpSpPr>
        <p:sp>
          <p:nvSpPr>
            <p:cNvPr id="114" name="Rectangle 113"/>
            <p:cNvSpPr/>
            <p:nvPr/>
          </p:nvSpPr>
          <p:spPr>
            <a:xfrm>
              <a:off x="9903158" y="5791883"/>
              <a:ext cx="23449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dirty="0">
                  <a:solidFill>
                    <a:srgbClr val="66CCFF"/>
                  </a:solidFill>
                  <a:latin typeface="Berlin Sans FB Demi" panose="020E0802020502020306" pitchFamily="34" charset="0"/>
                </a:rPr>
                <a:t>20% did vigorous exercise for more than 3 days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9555880" y="5853180"/>
              <a:ext cx="279753" cy="279753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9554849" y="5261423"/>
              <a:ext cx="279753" cy="2797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877053" y="5128319"/>
              <a:ext cx="23700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dirty="0">
                  <a:solidFill>
                    <a:srgbClr val="92D050"/>
                  </a:solidFill>
                  <a:latin typeface="Berlin Sans FB Demi" panose="020E0802020502020306" pitchFamily="34" charset="0"/>
                </a:rPr>
                <a:t>45% did vigorous exercise for less than 3 days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9553822" y="4702611"/>
              <a:ext cx="279753" cy="27975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880706" y="4529453"/>
              <a:ext cx="2056042" cy="954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1350" dirty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35% of children did no </a:t>
              </a:r>
            </a:p>
            <a:p>
              <a:r>
                <a:rPr lang="en-GB" sz="1350" dirty="0">
                  <a:solidFill>
                    <a:srgbClr val="FFC000"/>
                  </a:solidFill>
                  <a:latin typeface="Berlin Sans FB Demi" panose="020E0802020502020306" pitchFamily="34" charset="0"/>
                </a:rPr>
                <a:t>vigorous exercise</a:t>
              </a:r>
            </a:p>
            <a:p>
              <a:endParaRPr lang="en-GB" sz="1350" dirty="0">
                <a:solidFill>
                  <a:srgbClr val="FFC000"/>
                </a:solidFill>
                <a:latin typeface="Berlin Sans FB Demi" panose="020E0802020502020306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2506500" y="4038788"/>
            <a:ext cx="9248" cy="186286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036351" y="4008542"/>
            <a:ext cx="9248" cy="186286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07" y="0"/>
            <a:ext cx="4771387" cy="6869797"/>
          </a:xfrm>
        </p:spPr>
      </p:pic>
    </p:spTree>
    <p:extLst>
      <p:ext uri="{BB962C8B-B14F-4D97-AF65-F5344CB8AC3E}">
        <p14:creationId xmlns:p14="http://schemas.microsoft.com/office/powerpoint/2010/main" val="33185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9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91264" cy="18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 child has to run a mile…</a:t>
            </a:r>
            <a:br>
              <a:rPr lang="en-GB" dirty="0" smtClean="0"/>
            </a:br>
            <a:r>
              <a:rPr lang="en-GB" dirty="0" smtClean="0"/>
              <a:t>In 15 minutes this is how far they run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57" y="1490194"/>
            <a:ext cx="6298685" cy="373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7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30251"/>
            <a:ext cx="9144000" cy="6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08112"/>
          </a:xfrm>
        </p:spPr>
        <p:txBody>
          <a:bodyPr/>
          <a:lstStyle/>
          <a:p>
            <a:r>
              <a:rPr lang="en-GB" dirty="0" smtClean="0"/>
              <a:t>Participation so far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4" y="1104593"/>
            <a:ext cx="6556450" cy="4641503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336"/>
            <a:ext cx="1224975" cy="11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1425</Words>
  <Application>Microsoft Office PowerPoint</Application>
  <PresentationFormat>On-screen Show (4:3)</PresentationFormat>
  <Paragraphs>190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Wingdings</vt:lpstr>
      <vt:lpstr>Office Theme</vt:lpstr>
      <vt:lpstr>PowerPoint Presentation</vt:lpstr>
      <vt:lpstr>Introduction</vt:lpstr>
      <vt:lpstr>What is The Daily Mile?</vt:lpstr>
      <vt:lpstr>PowerPoint Presentation</vt:lpstr>
      <vt:lpstr>PowerPoint Presentation</vt:lpstr>
      <vt:lpstr>PowerPoint Presentation</vt:lpstr>
      <vt:lpstr>PowerPoint Presentation</vt:lpstr>
      <vt:lpstr>No child has to run a mile… In 15 minutes this is how far they run</vt:lpstr>
      <vt:lpstr>Participation so far</vt:lpstr>
      <vt:lpstr>The benefits for children</vt:lpstr>
      <vt:lpstr>The Daily Mile in the curriculum</vt:lpstr>
      <vt:lpstr>PowerPoint Presentation</vt:lpstr>
      <vt:lpstr>Removing Barriers to Physical Activity</vt:lpstr>
      <vt:lpstr>PowerPoint Presentation</vt:lpstr>
      <vt:lpstr>Why does The Daily Mile work?</vt:lpstr>
      <vt:lpstr>The Daily Mile by Elaine Wyllie</vt:lpstr>
      <vt:lpstr>Questions?</vt:lpstr>
    </vt:vector>
  </TitlesOfParts>
  <Company>INEOS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Newhall, Lara</dc:creator>
  <cp:lastModifiedBy>Daxa Ralhan</cp:lastModifiedBy>
  <cp:revision>102</cp:revision>
  <cp:lastPrinted>2018-01-31T11:35:23Z</cp:lastPrinted>
  <dcterms:created xsi:type="dcterms:W3CDTF">2018-01-03T16:09:22Z</dcterms:created>
  <dcterms:modified xsi:type="dcterms:W3CDTF">2018-05-22T15:35:10Z</dcterms:modified>
</cp:coreProperties>
</file>