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37" r:id="rId2"/>
  </p:sldMasterIdLst>
  <p:notesMasterIdLst>
    <p:notesMasterId r:id="rId7"/>
  </p:notesMasterIdLst>
  <p:sldIdLst>
    <p:sldId id="271" r:id="rId3"/>
    <p:sldId id="262" r:id="rId4"/>
    <p:sldId id="266" r:id="rId5"/>
    <p:sldId id="272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36" autoAdjust="0"/>
  </p:normalViewPr>
  <p:slideViewPr>
    <p:cSldViewPr>
      <p:cViewPr varScale="1">
        <p:scale>
          <a:sx n="85" d="100"/>
          <a:sy n="85" d="100"/>
        </p:scale>
        <p:origin x="-936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72836-80EE-4478-AB2C-88988C2AE0E7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A7199-FA76-4836-83DD-1DD5F76129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618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7199-FA76-4836-83DD-1DD5F761297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03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HTHS</a:t>
            </a:r>
            <a:r>
              <a:rPr lang="en-GB" baseline="0" dirty="0" smtClean="0"/>
              <a:t> is an evidence based intervention programme starting from birth. </a:t>
            </a:r>
            <a:r>
              <a:rPr lang="en-GB" dirty="0" smtClean="0"/>
              <a:t>We’re here because</a:t>
            </a:r>
            <a:r>
              <a:rPr lang="en-GB" baseline="0" dirty="0" smtClean="0"/>
              <a:t> for oral health in 5 years olds we were the worst in the country, but we are now improving. </a:t>
            </a: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A7199-FA76-4836-83DD-1DD5F76129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9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AF19-F10D-4293-B8A1-B49ECF0413E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F842-1876-4084-ADB5-70203868E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7978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AF19-F10D-4293-B8A1-B49ECF0413E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F842-1876-4084-ADB5-70203868E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5245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AF19-F10D-4293-B8A1-B49ECF0413E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F842-1876-4084-ADB5-70203868E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1048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3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9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23950"/>
            <a:ext cx="9144000" cy="2362200"/>
          </a:xfrm>
          <a:custGeom>
            <a:avLst/>
            <a:gdLst>
              <a:gd name="connsiteX0" fmla="*/ 0 w 8345102"/>
              <a:gd name="connsiteY0" fmla="*/ 0 h 1752600"/>
              <a:gd name="connsiteX1" fmla="*/ 8345102 w 8345102"/>
              <a:gd name="connsiteY1" fmla="*/ 0 h 1752600"/>
              <a:gd name="connsiteX2" fmla="*/ 8345102 w 8345102"/>
              <a:gd name="connsiteY2" fmla="*/ 1752600 h 1752600"/>
              <a:gd name="connsiteX3" fmla="*/ 0 w 8345102"/>
              <a:gd name="connsiteY3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45102" h="1752600">
                <a:moveTo>
                  <a:pt x="0" y="0"/>
                </a:moveTo>
                <a:lnTo>
                  <a:pt x="8345102" y="0"/>
                </a:lnTo>
                <a:lnTo>
                  <a:pt x="8345102" y="1752600"/>
                </a:lnTo>
                <a:lnTo>
                  <a:pt x="0" y="175260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2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8"/>
            <a:ext cx="836836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4228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3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21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9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381004" y="1143704"/>
            <a:ext cx="8349113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462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2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8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1141657"/>
            <a:ext cx="9144001" cy="23444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57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 userDrawn="1"/>
        </p:nvSpPr>
        <p:spPr>
          <a:xfrm>
            <a:off x="4915912" y="1229732"/>
            <a:ext cx="1749287" cy="161158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9" name="Right Arrow Callout 48"/>
          <p:cNvSpPr/>
          <p:nvPr userDrawn="1"/>
        </p:nvSpPr>
        <p:spPr>
          <a:xfrm rot="16200000" flipV="1">
            <a:off x="4926243" y="2696353"/>
            <a:ext cx="1728624" cy="1770284"/>
          </a:xfrm>
          <a:prstGeom prst="rightArrowCallout">
            <a:avLst>
              <a:gd name="adj1" fmla="val 18792"/>
              <a:gd name="adj2" fmla="val 9396"/>
              <a:gd name="adj3" fmla="val 7361"/>
              <a:gd name="adj4" fmla="val 926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40" hasCustomPrompt="1"/>
          </p:nvPr>
        </p:nvSpPr>
        <p:spPr>
          <a:xfrm>
            <a:off x="4973559" y="2906233"/>
            <a:ext cx="1633993" cy="14587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2900370" y="2802907"/>
            <a:ext cx="1749287" cy="161158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36"/>
          </p:nvPr>
        </p:nvSpPr>
        <p:spPr>
          <a:xfrm>
            <a:off x="2987506" y="3257953"/>
            <a:ext cx="1575015" cy="10041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2987506" y="2964965"/>
            <a:ext cx="157501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400251" y="1210575"/>
            <a:ext cx="2289486" cy="3203914"/>
          </a:xfrm>
          <a:prstGeom prst="rect">
            <a:avLst/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Right Arrow Callout 23"/>
          <p:cNvSpPr/>
          <p:nvPr userDrawn="1"/>
        </p:nvSpPr>
        <p:spPr>
          <a:xfrm rot="5400000">
            <a:off x="2921200" y="1181467"/>
            <a:ext cx="1728624" cy="1770284"/>
          </a:xfrm>
          <a:prstGeom prst="rightArrowCallout">
            <a:avLst>
              <a:gd name="adj1" fmla="val 18792"/>
              <a:gd name="adj2" fmla="val 9396"/>
              <a:gd name="adj3" fmla="val 7361"/>
              <a:gd name="adj4" fmla="val 9263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2968516" y="1273931"/>
            <a:ext cx="1633993" cy="14587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38"/>
          </p:nvPr>
        </p:nvSpPr>
        <p:spPr>
          <a:xfrm>
            <a:off x="5003048" y="1676670"/>
            <a:ext cx="1575015" cy="9184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39" hasCustomPrompt="1"/>
          </p:nvPr>
        </p:nvSpPr>
        <p:spPr>
          <a:xfrm>
            <a:off x="5003048" y="1383682"/>
            <a:ext cx="157501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51" name="Rectangle 50"/>
          <p:cNvSpPr/>
          <p:nvPr userDrawn="1"/>
        </p:nvSpPr>
        <p:spPr>
          <a:xfrm>
            <a:off x="6973466" y="2802907"/>
            <a:ext cx="1749287" cy="161158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41"/>
          </p:nvPr>
        </p:nvSpPr>
        <p:spPr>
          <a:xfrm>
            <a:off x="7060602" y="3257953"/>
            <a:ext cx="1575015" cy="10041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7060602" y="2964965"/>
            <a:ext cx="157501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54" name="Right Arrow Callout 53"/>
          <p:cNvSpPr/>
          <p:nvPr userDrawn="1"/>
        </p:nvSpPr>
        <p:spPr>
          <a:xfrm rot="5400000">
            <a:off x="6994296" y="1181467"/>
            <a:ext cx="1728624" cy="1770284"/>
          </a:xfrm>
          <a:prstGeom prst="rightArrowCallout">
            <a:avLst>
              <a:gd name="adj1" fmla="val 18792"/>
              <a:gd name="adj2" fmla="val 9396"/>
              <a:gd name="adj3" fmla="val 7361"/>
              <a:gd name="adj4" fmla="val 926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7041612" y="1273931"/>
            <a:ext cx="1633993" cy="145877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21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4303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0" grpId="0" animBg="1"/>
      <p:bldP spid="43" grpId="0" animBg="1"/>
      <p:bldP spid="44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4" grpId="0" animBg="1"/>
      <p:bldP spid="25" grpId="0" animBg="1"/>
      <p:bldP spid="47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419600" y="0"/>
            <a:ext cx="4724400" cy="5143500"/>
          </a:xfrm>
          <a:custGeom>
            <a:avLst/>
            <a:gdLst>
              <a:gd name="connsiteX0" fmla="*/ 0 w 4724400"/>
              <a:gd name="connsiteY0" fmla="*/ 0 h 5143500"/>
              <a:gd name="connsiteX1" fmla="*/ 4724400 w 4724400"/>
              <a:gd name="connsiteY1" fmla="*/ 0 h 5143500"/>
              <a:gd name="connsiteX2" fmla="*/ 4724400 w 4724400"/>
              <a:gd name="connsiteY2" fmla="*/ 5143500 h 5143500"/>
              <a:gd name="connsiteX3" fmla="*/ 0 w 4724400"/>
              <a:gd name="connsiteY3" fmla="*/ 5143500 h 5143500"/>
              <a:gd name="connsiteX4" fmla="*/ 0 w 4724400"/>
              <a:gd name="connsiteY4" fmla="*/ 0 h 5143500"/>
              <a:gd name="connsiteX0" fmla="*/ 0 w 4724400"/>
              <a:gd name="connsiteY0" fmla="*/ 0 h 5143500"/>
              <a:gd name="connsiteX1" fmla="*/ 4724400 w 4724400"/>
              <a:gd name="connsiteY1" fmla="*/ 0 h 5143500"/>
              <a:gd name="connsiteX2" fmla="*/ 4724400 w 4724400"/>
              <a:gd name="connsiteY2" fmla="*/ 5143500 h 5143500"/>
              <a:gd name="connsiteX3" fmla="*/ 2527300 w 4724400"/>
              <a:gd name="connsiteY3" fmla="*/ 5118100 h 5143500"/>
              <a:gd name="connsiteX4" fmla="*/ 0 w 4724400"/>
              <a:gd name="connsiteY4" fmla="*/ 0 h 5143500"/>
              <a:gd name="connsiteX0" fmla="*/ 0 w 4724400"/>
              <a:gd name="connsiteY0" fmla="*/ 0 h 5168900"/>
              <a:gd name="connsiteX1" fmla="*/ 4724400 w 4724400"/>
              <a:gd name="connsiteY1" fmla="*/ 0 h 5168900"/>
              <a:gd name="connsiteX2" fmla="*/ 4724400 w 4724400"/>
              <a:gd name="connsiteY2" fmla="*/ 5143500 h 5168900"/>
              <a:gd name="connsiteX3" fmla="*/ 1828800 w 4724400"/>
              <a:gd name="connsiteY3" fmla="*/ 5168900 h 5168900"/>
              <a:gd name="connsiteX4" fmla="*/ 0 w 4724400"/>
              <a:gd name="connsiteY4" fmla="*/ 0 h 5168900"/>
              <a:gd name="connsiteX0" fmla="*/ 0 w 4724400"/>
              <a:gd name="connsiteY0" fmla="*/ 0 h 5143500"/>
              <a:gd name="connsiteX1" fmla="*/ 4724400 w 4724400"/>
              <a:gd name="connsiteY1" fmla="*/ 0 h 5143500"/>
              <a:gd name="connsiteX2" fmla="*/ 4724400 w 4724400"/>
              <a:gd name="connsiteY2" fmla="*/ 5143500 h 5143500"/>
              <a:gd name="connsiteX3" fmla="*/ 1828800 w 4724400"/>
              <a:gd name="connsiteY3" fmla="*/ 5121275 h 5143500"/>
              <a:gd name="connsiteX4" fmla="*/ 0 w 4724400"/>
              <a:gd name="connsiteY4" fmla="*/ 0 h 5143500"/>
              <a:gd name="connsiteX0" fmla="*/ 0 w 4724400"/>
              <a:gd name="connsiteY0" fmla="*/ 0 h 5143500"/>
              <a:gd name="connsiteX1" fmla="*/ 4724400 w 4724400"/>
              <a:gd name="connsiteY1" fmla="*/ 0 h 5143500"/>
              <a:gd name="connsiteX2" fmla="*/ 4724400 w 4724400"/>
              <a:gd name="connsiteY2" fmla="*/ 5143500 h 5143500"/>
              <a:gd name="connsiteX3" fmla="*/ 1809750 w 4724400"/>
              <a:gd name="connsiteY3" fmla="*/ 5140325 h 5143500"/>
              <a:gd name="connsiteX4" fmla="*/ 0 w 47244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5143500">
                <a:moveTo>
                  <a:pt x="0" y="0"/>
                </a:moveTo>
                <a:lnTo>
                  <a:pt x="4724400" y="0"/>
                </a:lnTo>
                <a:lnTo>
                  <a:pt x="4724400" y="5143500"/>
                </a:lnTo>
                <a:lnTo>
                  <a:pt x="1809750" y="5140325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4191000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4191000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56200"/>
          </a:xfrm>
          <a:custGeom>
            <a:avLst/>
            <a:gdLst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0 w 4572000"/>
              <a:gd name="connsiteY3" fmla="*/ 5143500 h 5143500"/>
              <a:gd name="connsiteX4" fmla="*/ 0 w 4572000"/>
              <a:gd name="connsiteY4" fmla="*/ 0 h 5143500"/>
              <a:gd name="connsiteX0" fmla="*/ 0 w 4572000"/>
              <a:gd name="connsiteY0" fmla="*/ 0 h 5143500"/>
              <a:gd name="connsiteX1" fmla="*/ 4572000 w 4572000"/>
              <a:gd name="connsiteY1" fmla="*/ 0 h 5143500"/>
              <a:gd name="connsiteX2" fmla="*/ 4572000 w 4572000"/>
              <a:gd name="connsiteY2" fmla="*/ 5143500 h 5143500"/>
              <a:gd name="connsiteX3" fmla="*/ 1816100 w 4572000"/>
              <a:gd name="connsiteY3" fmla="*/ 5118100 h 5143500"/>
              <a:gd name="connsiteX4" fmla="*/ 0 w 4572000"/>
              <a:gd name="connsiteY4" fmla="*/ 0 h 5143500"/>
              <a:gd name="connsiteX0" fmla="*/ 0 w 4572000"/>
              <a:gd name="connsiteY0" fmla="*/ 0 h 5156200"/>
              <a:gd name="connsiteX1" fmla="*/ 4572000 w 4572000"/>
              <a:gd name="connsiteY1" fmla="*/ 0 h 5156200"/>
              <a:gd name="connsiteX2" fmla="*/ 4572000 w 4572000"/>
              <a:gd name="connsiteY2" fmla="*/ 5143500 h 5156200"/>
              <a:gd name="connsiteX3" fmla="*/ 1816100 w 4572000"/>
              <a:gd name="connsiteY3" fmla="*/ 5156200 h 5156200"/>
              <a:gd name="connsiteX4" fmla="*/ 0 w 4572000"/>
              <a:gd name="connsiteY4" fmla="*/ 0 h 515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5156200">
                <a:moveTo>
                  <a:pt x="0" y="0"/>
                </a:moveTo>
                <a:lnTo>
                  <a:pt x="4572000" y="0"/>
                </a:lnTo>
                <a:lnTo>
                  <a:pt x="4572000" y="5143500"/>
                </a:lnTo>
                <a:lnTo>
                  <a:pt x="1816100" y="51562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8288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3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62050"/>
            <a:ext cx="9144000" cy="2085975"/>
          </a:xfrm>
          <a:prstGeom prst="rect">
            <a:avLst/>
          </a:prstGeom>
          <a:solidFill>
            <a:schemeClr val="bg2">
              <a:lumMod val="95000"/>
            </a:schemeClr>
          </a:solidFill>
          <a:ln w="19050">
            <a:noFill/>
          </a:ln>
        </p:spPr>
        <p:txBody>
          <a:bodyPr lIns="0" tIns="91440" rIns="0" bIns="45720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9376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0"/>
          <p:cNvGrpSpPr/>
          <p:nvPr userDrawn="1"/>
        </p:nvGrpSpPr>
        <p:grpSpPr>
          <a:xfrm>
            <a:off x="5340630" y="1101956"/>
            <a:ext cx="3378996" cy="2688508"/>
            <a:chOff x="2094899" y="1081795"/>
            <a:chExt cx="4400683" cy="3501414"/>
          </a:xfrm>
        </p:grpSpPr>
        <p:sp>
          <p:nvSpPr>
            <p:cNvPr id="18" name="Rectangle 17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483088" y="1227485"/>
            <a:ext cx="3077958" cy="1735204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 rtl="0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2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6308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AF19-F10D-4293-B8A1-B49ECF0413E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F842-1876-4084-ADB5-70203868E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8062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2983832" y="-9626"/>
            <a:ext cx="6160168" cy="5155973"/>
          </a:xfrm>
          <a:custGeom>
            <a:avLst/>
            <a:gdLst>
              <a:gd name="connsiteX0" fmla="*/ 0 w 4572000"/>
              <a:gd name="connsiteY0" fmla="*/ 0 h 5146348"/>
              <a:gd name="connsiteX1" fmla="*/ 4572000 w 4572000"/>
              <a:gd name="connsiteY1" fmla="*/ 0 h 5146348"/>
              <a:gd name="connsiteX2" fmla="*/ 4572000 w 4572000"/>
              <a:gd name="connsiteY2" fmla="*/ 5143500 h 5146348"/>
              <a:gd name="connsiteX3" fmla="*/ 4533900 w 4572000"/>
              <a:gd name="connsiteY3" fmla="*/ 5146348 h 5146348"/>
              <a:gd name="connsiteX4" fmla="*/ 4533900 w 4572000"/>
              <a:gd name="connsiteY4" fmla="*/ 5143500 h 5146348"/>
              <a:gd name="connsiteX5" fmla="*/ 2439163 w 4572000"/>
              <a:gd name="connsiteY5" fmla="*/ 5143500 h 5146348"/>
              <a:gd name="connsiteX0" fmla="*/ 0 w 6160168"/>
              <a:gd name="connsiteY0" fmla="*/ 0 h 5155973"/>
              <a:gd name="connsiteX1" fmla="*/ 6160168 w 6160168"/>
              <a:gd name="connsiteY1" fmla="*/ 9625 h 5155973"/>
              <a:gd name="connsiteX2" fmla="*/ 6160168 w 6160168"/>
              <a:gd name="connsiteY2" fmla="*/ 5153125 h 5155973"/>
              <a:gd name="connsiteX3" fmla="*/ 6122068 w 6160168"/>
              <a:gd name="connsiteY3" fmla="*/ 5155973 h 5155973"/>
              <a:gd name="connsiteX4" fmla="*/ 6122068 w 6160168"/>
              <a:gd name="connsiteY4" fmla="*/ 5153125 h 5155973"/>
              <a:gd name="connsiteX5" fmla="*/ 4027331 w 6160168"/>
              <a:gd name="connsiteY5" fmla="*/ 5153125 h 5155973"/>
              <a:gd name="connsiteX6" fmla="*/ 0 w 6160168"/>
              <a:gd name="connsiteY6" fmla="*/ 0 h 515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0168" h="5155973">
                <a:moveTo>
                  <a:pt x="0" y="0"/>
                </a:moveTo>
                <a:lnTo>
                  <a:pt x="6160168" y="9625"/>
                </a:lnTo>
                <a:lnTo>
                  <a:pt x="6160168" y="5153125"/>
                </a:lnTo>
                <a:lnTo>
                  <a:pt x="6122068" y="5155973"/>
                </a:lnTo>
                <a:lnTo>
                  <a:pt x="6122068" y="5153125"/>
                </a:lnTo>
                <a:lnTo>
                  <a:pt x="4027331" y="5153125"/>
                </a:lnTo>
                <a:cubicBezTo>
                  <a:pt x="3214277" y="3438625"/>
                  <a:pt x="813054" y="1714500"/>
                  <a:pt x="0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tIns="822960" bIns="0" anchor="ctr">
            <a:noAutofit/>
          </a:bodyPr>
          <a:lstStyle>
            <a:lvl1pPr algn="ctr" rtl="0">
              <a:buNone/>
              <a:defRPr sz="14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5257800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5257800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2245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52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2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21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8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01095" y="1165609"/>
            <a:ext cx="265643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409918" y="3516852"/>
            <a:ext cx="265055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47"/>
          </p:nvPr>
        </p:nvSpPr>
        <p:spPr>
          <a:xfrm>
            <a:off x="409918" y="3839348"/>
            <a:ext cx="2650554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8" hasCustomPrompt="1"/>
          </p:nvPr>
        </p:nvSpPr>
        <p:spPr>
          <a:xfrm>
            <a:off x="3248025" y="1165609"/>
            <a:ext cx="265643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49" hasCustomPrompt="1"/>
          </p:nvPr>
        </p:nvSpPr>
        <p:spPr>
          <a:xfrm>
            <a:off x="3256848" y="3516852"/>
            <a:ext cx="265055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50"/>
          </p:nvPr>
        </p:nvSpPr>
        <p:spPr>
          <a:xfrm>
            <a:off x="3256848" y="3839348"/>
            <a:ext cx="2650554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1" hasCustomPrompt="1"/>
          </p:nvPr>
        </p:nvSpPr>
        <p:spPr>
          <a:xfrm>
            <a:off x="6073684" y="1165609"/>
            <a:ext cx="265643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2" hasCustomPrompt="1"/>
          </p:nvPr>
        </p:nvSpPr>
        <p:spPr>
          <a:xfrm>
            <a:off x="6082507" y="3516852"/>
            <a:ext cx="265055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53"/>
          </p:nvPr>
        </p:nvSpPr>
        <p:spPr>
          <a:xfrm>
            <a:off x="6082507" y="3839348"/>
            <a:ext cx="2650554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68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2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21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8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415433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619945" y="1181275"/>
            <a:ext cx="1883476" cy="159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2686050" y="1356601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48" hasCustomPrompt="1"/>
          </p:nvPr>
        </p:nvSpPr>
        <p:spPr>
          <a:xfrm>
            <a:off x="2686050" y="1649588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9" hasCustomPrompt="1"/>
          </p:nvPr>
        </p:nvSpPr>
        <p:spPr>
          <a:xfrm>
            <a:off x="4645829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850341" y="1181275"/>
            <a:ext cx="1883476" cy="159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50" hasCustomPrompt="1"/>
          </p:nvPr>
        </p:nvSpPr>
        <p:spPr>
          <a:xfrm>
            <a:off x="6916446" y="1356601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51" hasCustomPrompt="1"/>
          </p:nvPr>
        </p:nvSpPr>
        <p:spPr>
          <a:xfrm>
            <a:off x="6916446" y="1649588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52" hasCustomPrompt="1"/>
          </p:nvPr>
        </p:nvSpPr>
        <p:spPr>
          <a:xfrm>
            <a:off x="2292506" y="2941343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15433" y="2941343"/>
            <a:ext cx="1883476" cy="1593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3" hasCustomPrompt="1"/>
          </p:nvPr>
        </p:nvSpPr>
        <p:spPr>
          <a:xfrm>
            <a:off x="481538" y="3116669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54" hasCustomPrompt="1"/>
          </p:nvPr>
        </p:nvSpPr>
        <p:spPr>
          <a:xfrm>
            <a:off x="481538" y="3409656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6522902" y="2941343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645828" y="2941343"/>
            <a:ext cx="1883476" cy="1593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6" hasCustomPrompt="1"/>
          </p:nvPr>
        </p:nvSpPr>
        <p:spPr>
          <a:xfrm>
            <a:off x="4711934" y="3116669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57" hasCustomPrompt="1"/>
          </p:nvPr>
        </p:nvSpPr>
        <p:spPr>
          <a:xfrm>
            <a:off x="4711934" y="3409656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69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3" grpId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1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7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667001" y="1141657"/>
            <a:ext cx="6477000" cy="19250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05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37EE-F89A-4CF4-BC33-007F5A2893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368-96CD-49BE-B384-06188E8F7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881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37EE-F89A-4CF4-BC33-007F5A2893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368-96CD-49BE-B384-06188E8F7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9329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37EE-F89A-4CF4-BC33-007F5A2893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368-96CD-49BE-B384-06188E8F7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4793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37EE-F89A-4CF4-BC33-007F5A2893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368-96CD-49BE-B384-06188E8F7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5451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37EE-F89A-4CF4-BC33-007F5A2893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368-96CD-49BE-B384-06188E8F7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0216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AF19-F10D-4293-B8A1-B49ECF0413E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F842-1876-4084-ADB5-70203868E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81923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37EE-F89A-4CF4-BC33-007F5A2893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368-96CD-49BE-B384-06188E8F7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2839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37EE-F89A-4CF4-BC33-007F5A2893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368-96CD-49BE-B384-06188E8F7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78997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37EE-F89A-4CF4-BC33-007F5A2893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368-96CD-49BE-B384-06188E8F7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35790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37EE-F89A-4CF4-BC33-007F5A2893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368-96CD-49BE-B384-06188E8F7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86254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37EE-F89A-4CF4-BC33-007F5A2893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368-96CD-49BE-B384-06188E8F7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81576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37EE-F89A-4CF4-BC33-007F5A2893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33368-96CD-49BE-B384-06188E8F7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5073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4"/>
            <a:ext cx="4838700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800"/>
            </a:lvl3pPr>
            <a:lvl4pPr marL="1028675" indent="0">
              <a:buNone/>
              <a:defRPr sz="700"/>
            </a:lvl4pPr>
            <a:lvl5pPr marL="1371566" indent="0">
              <a:buNone/>
              <a:defRPr sz="700"/>
            </a:lvl5pPr>
            <a:lvl6pPr marL="1714457" indent="0">
              <a:buNone/>
              <a:defRPr sz="700"/>
            </a:lvl6pPr>
            <a:lvl7pPr marL="2057348" indent="0">
              <a:buNone/>
              <a:defRPr sz="700"/>
            </a:lvl7pPr>
            <a:lvl8pPr marL="2400240" indent="0">
              <a:buNone/>
              <a:defRPr sz="700"/>
            </a:lvl8pPr>
            <a:lvl9pPr marL="2743132" indent="0">
              <a:buNone/>
              <a:defRPr sz="7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9"/>
            <a:ext cx="4838700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089302" y="0"/>
            <a:ext cx="3054698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68580" rIns="0" bIns="137160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405808" y="1181275"/>
            <a:ext cx="2270017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7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05808" y="2930123"/>
            <a:ext cx="2270017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7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87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2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8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2667001" y="1141657"/>
            <a:ext cx="6477000" cy="19250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68580" rIns="0" bIns="4114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56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68580" rIns="0" bIns="16459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283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617220" bIns="0" anchor="ctr"/>
          <a:lstStyle>
            <a:lvl1pPr algn="ctr" rtl="0">
              <a:buNone/>
              <a:defRPr sz="140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2"/>
            <a:ext cx="5257800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8"/>
            <a:ext cx="5257800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0121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AF19-F10D-4293-B8A1-B49ECF0413E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F842-1876-4084-ADB5-70203868E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82690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14650"/>
            <a:ext cx="1527048" cy="14996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68580" rIns="0" bIns="27432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2"/>
            <a:ext cx="8355496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6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8"/>
            <a:ext cx="8355496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1523390" y="1314650"/>
            <a:ext cx="1527048" cy="14996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68580" rIns="0" bIns="27432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570170" y="1314650"/>
            <a:ext cx="1527048" cy="14996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lIns="0" tIns="68580" rIns="0" bIns="27432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046780" y="1314650"/>
            <a:ext cx="1527048" cy="14996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68580" rIns="0" bIns="27432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93560" y="1314650"/>
            <a:ext cx="1527048" cy="14996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lIns="0" tIns="68580" rIns="0" bIns="27432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7616952" y="1314650"/>
            <a:ext cx="1527048" cy="14996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lIns="0" tIns="68580" rIns="0" bIns="27432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814266"/>
            <a:ext cx="1527048" cy="14996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68580" rIns="0" bIns="27432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523390" y="2814266"/>
            <a:ext cx="1527048" cy="14996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68580" rIns="0" bIns="27432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570170" y="2814266"/>
            <a:ext cx="1527048" cy="14996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lIns="0" tIns="68580" rIns="0" bIns="27432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046780" y="2814266"/>
            <a:ext cx="1527048" cy="14996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68580" rIns="0" bIns="27432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093560" y="2814266"/>
            <a:ext cx="1527048" cy="14996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lIns="0" tIns="68580" rIns="0" bIns="27432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7616952" y="2814266"/>
            <a:ext cx="1527048" cy="14996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txBody>
          <a:bodyPr lIns="0" tIns="68580" rIns="0" bIns="274320" anchor="b"/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43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4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2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21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8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401095" y="1165609"/>
            <a:ext cx="265643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409918" y="3516852"/>
            <a:ext cx="265055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47"/>
          </p:nvPr>
        </p:nvSpPr>
        <p:spPr>
          <a:xfrm>
            <a:off x="409918" y="3839348"/>
            <a:ext cx="2650554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8" hasCustomPrompt="1"/>
          </p:nvPr>
        </p:nvSpPr>
        <p:spPr>
          <a:xfrm>
            <a:off x="3248025" y="1165609"/>
            <a:ext cx="265643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49" hasCustomPrompt="1"/>
          </p:nvPr>
        </p:nvSpPr>
        <p:spPr>
          <a:xfrm>
            <a:off x="3256848" y="3516852"/>
            <a:ext cx="265055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50"/>
          </p:nvPr>
        </p:nvSpPr>
        <p:spPr>
          <a:xfrm>
            <a:off x="3256848" y="3839348"/>
            <a:ext cx="2650554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1" hasCustomPrompt="1"/>
          </p:nvPr>
        </p:nvSpPr>
        <p:spPr>
          <a:xfrm>
            <a:off x="6073684" y="1165609"/>
            <a:ext cx="2656430" cy="23187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2" hasCustomPrompt="1"/>
          </p:nvPr>
        </p:nvSpPr>
        <p:spPr>
          <a:xfrm>
            <a:off x="6082507" y="3516852"/>
            <a:ext cx="2650555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53"/>
          </p:nvPr>
        </p:nvSpPr>
        <p:spPr>
          <a:xfrm>
            <a:off x="6082507" y="3839348"/>
            <a:ext cx="2650554" cy="66754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ar-SY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89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2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8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246120" y="1684421"/>
            <a:ext cx="2651760" cy="2839452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68580" rIns="0" bIns="2743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00249" y="1684421"/>
            <a:ext cx="2651760" cy="2839452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68580" rIns="0" bIns="2743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087175" y="1684421"/>
            <a:ext cx="2651760" cy="2839452"/>
          </a:xfrm>
          <a:prstGeom prst="flowChartDocumen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68580" rIns="0" bIns="27432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00249" y="1145407"/>
            <a:ext cx="265176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defTabSz="685800"/>
            <a:endParaRPr lang="en-US" sz="1400" b="1" dirty="0" smtClean="0">
              <a:solidFill>
                <a:prstClr val="white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556714" y="1273235"/>
            <a:ext cx="233883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246120" y="1145407"/>
            <a:ext cx="265176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defTabSz="685800"/>
            <a:endParaRPr lang="en-US" sz="1400" b="1" dirty="0" smtClean="0">
              <a:solidFill>
                <a:prstClr val="white"/>
              </a:solidFill>
            </a:endParaRP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402585" y="1273235"/>
            <a:ext cx="233883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087175" y="1145407"/>
            <a:ext cx="2651760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defTabSz="685800"/>
            <a:endParaRPr lang="en-US" sz="1400" b="1" dirty="0" smtClean="0">
              <a:solidFill>
                <a:prstClr val="white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243640" y="1273235"/>
            <a:ext cx="233883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7415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2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21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8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415433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619945" y="1181275"/>
            <a:ext cx="1883476" cy="1593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2686050" y="1356601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48" hasCustomPrompt="1"/>
          </p:nvPr>
        </p:nvSpPr>
        <p:spPr>
          <a:xfrm>
            <a:off x="2686050" y="1649588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9" hasCustomPrompt="1"/>
          </p:nvPr>
        </p:nvSpPr>
        <p:spPr>
          <a:xfrm>
            <a:off x="4645829" y="1181275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850341" y="1181275"/>
            <a:ext cx="1883476" cy="159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50" hasCustomPrompt="1"/>
          </p:nvPr>
        </p:nvSpPr>
        <p:spPr>
          <a:xfrm>
            <a:off x="6916446" y="1356601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51" hasCustomPrompt="1"/>
          </p:nvPr>
        </p:nvSpPr>
        <p:spPr>
          <a:xfrm>
            <a:off x="6916446" y="1649588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52" hasCustomPrompt="1"/>
          </p:nvPr>
        </p:nvSpPr>
        <p:spPr>
          <a:xfrm>
            <a:off x="2292506" y="2941343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15433" y="2941343"/>
            <a:ext cx="1883476" cy="15932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53" hasCustomPrompt="1"/>
          </p:nvPr>
        </p:nvSpPr>
        <p:spPr>
          <a:xfrm>
            <a:off x="481538" y="3116669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54" hasCustomPrompt="1"/>
          </p:nvPr>
        </p:nvSpPr>
        <p:spPr>
          <a:xfrm>
            <a:off x="481538" y="3409656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55" hasCustomPrompt="1"/>
          </p:nvPr>
        </p:nvSpPr>
        <p:spPr>
          <a:xfrm>
            <a:off x="6522902" y="2941343"/>
            <a:ext cx="2204512" cy="15932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645828" y="2941343"/>
            <a:ext cx="1883476" cy="1593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56" hasCustomPrompt="1"/>
          </p:nvPr>
        </p:nvSpPr>
        <p:spPr>
          <a:xfrm>
            <a:off x="4711934" y="3116669"/>
            <a:ext cx="17526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57" hasCustomPrompt="1"/>
          </p:nvPr>
        </p:nvSpPr>
        <p:spPr>
          <a:xfrm>
            <a:off x="4711934" y="3409656"/>
            <a:ext cx="1752600" cy="979313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900" b="0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56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23" grpId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243610" y="1647006"/>
            <a:ext cx="1833166" cy="698050"/>
          </a:xfrm>
          <a:prstGeom prst="roundRect">
            <a:avLst>
              <a:gd name="adj" fmla="val 480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2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8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257175" y="1372686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6858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75971" y="1754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189" indent="0" algn="l">
              <a:buNone/>
              <a:defRPr sz="1600"/>
            </a:lvl2pPr>
            <a:lvl3pPr marL="914378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75971" y="1997822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189" indent="0" algn="l">
              <a:buNone/>
              <a:defRPr sz="1600"/>
            </a:lvl2pPr>
            <a:lvl3pPr marL="914378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76" name="Rounded Rectangle 75"/>
          <p:cNvSpPr/>
          <p:nvPr userDrawn="1"/>
        </p:nvSpPr>
        <p:spPr>
          <a:xfrm>
            <a:off x="4139210" y="1647006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3152775" y="1372686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6858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471571" y="1754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189" indent="0" algn="l">
              <a:buNone/>
              <a:defRPr sz="1600"/>
            </a:lvl2pPr>
            <a:lvl3pPr marL="914378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4471571" y="1997822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189" indent="0" algn="l">
              <a:buNone/>
              <a:defRPr sz="1600"/>
            </a:lvl2pPr>
            <a:lvl3pPr marL="914378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80" name="Rounded Rectangle 79"/>
          <p:cNvSpPr/>
          <p:nvPr userDrawn="1"/>
        </p:nvSpPr>
        <p:spPr>
          <a:xfrm>
            <a:off x="7053660" y="1647006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6067226" y="1372686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6858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7386021" y="1754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189" indent="0" algn="l">
              <a:buNone/>
              <a:defRPr sz="1600"/>
            </a:lvl2pPr>
            <a:lvl3pPr marL="914378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7386021" y="1997822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189" indent="0" algn="l">
              <a:buNone/>
              <a:defRPr sz="1600"/>
            </a:lvl2pPr>
            <a:lvl3pPr marL="914378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96" name="Rounded Rectangle 95"/>
          <p:cNvSpPr/>
          <p:nvPr userDrawn="1"/>
        </p:nvSpPr>
        <p:spPr>
          <a:xfrm>
            <a:off x="1243610" y="3342155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257175" y="3067835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6858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1575971" y="3450120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189" indent="0" algn="l">
              <a:buNone/>
              <a:defRPr sz="1600"/>
            </a:lvl2pPr>
            <a:lvl3pPr marL="914378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575971" y="3692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189" indent="0" algn="l">
              <a:buNone/>
              <a:defRPr sz="1600"/>
            </a:lvl2pPr>
            <a:lvl3pPr marL="914378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0" name="Rounded Rectangle 99"/>
          <p:cNvSpPr/>
          <p:nvPr userDrawn="1"/>
        </p:nvSpPr>
        <p:spPr>
          <a:xfrm>
            <a:off x="4139210" y="3342155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3152775" y="3067835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6858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4471571" y="3450120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189" indent="0" algn="l">
              <a:buNone/>
              <a:defRPr sz="1600"/>
            </a:lvl2pPr>
            <a:lvl3pPr marL="914378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31" hasCustomPrompt="1"/>
          </p:nvPr>
        </p:nvSpPr>
        <p:spPr>
          <a:xfrm>
            <a:off x="4471571" y="3692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189" indent="0" algn="l">
              <a:buNone/>
              <a:defRPr sz="1600"/>
            </a:lvl2pPr>
            <a:lvl3pPr marL="914378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04" name="Rounded Rectangle 103"/>
          <p:cNvSpPr/>
          <p:nvPr userDrawn="1"/>
        </p:nvSpPr>
        <p:spPr>
          <a:xfrm>
            <a:off x="7053660" y="3342155"/>
            <a:ext cx="1833166" cy="698050"/>
          </a:xfrm>
          <a:prstGeom prst="roundRect">
            <a:avLst>
              <a:gd name="adj" fmla="val 480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6067226" y="3067835"/>
            <a:ext cx="1246690" cy="124669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68580" rIns="0" bIns="0" anchor="b"/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7386021" y="3450120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1pPr>
            <a:lvl2pPr marL="457189" indent="0" algn="l">
              <a:buNone/>
              <a:defRPr sz="1600"/>
            </a:lvl2pPr>
            <a:lvl3pPr marL="914378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name</a:t>
            </a:r>
          </a:p>
        </p:txBody>
      </p:sp>
      <p:sp>
        <p:nvSpPr>
          <p:cNvPr id="107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7386021" y="3692971"/>
            <a:ext cx="1425659" cy="2362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Font typeface="Arial" panose="020B0604020202020204" pitchFamily="34" charset="0"/>
              <a:buNone/>
              <a:defRPr sz="1100" b="0">
                <a:solidFill>
                  <a:schemeClr val="bg1"/>
                </a:solidFill>
              </a:defRPr>
            </a:lvl1pPr>
            <a:lvl2pPr marL="457189" indent="0" algn="l">
              <a:buNone/>
              <a:defRPr sz="1600"/>
            </a:lvl2pPr>
            <a:lvl3pPr marL="914378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55146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 animBg="1"/>
      <p:bldP spid="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animBg="1"/>
      <p:bldP spid="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animBg="1"/>
      <p:bldP spid="8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animBg="1"/>
      <p:bldP spid="9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01" grpId="0" animBg="1"/>
      <p:bldP spid="10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animBg="1"/>
      <p:bldP spid="10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40325" y="1693850"/>
            <a:ext cx="1920240" cy="1143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grpSp>
        <p:nvGrpSpPr>
          <p:cNvPr id="2" name="Group 12"/>
          <p:cNvGrpSpPr/>
          <p:nvPr userDrawn="1"/>
        </p:nvGrpSpPr>
        <p:grpSpPr>
          <a:xfrm>
            <a:off x="446675" y="1282900"/>
            <a:ext cx="1905000" cy="403331"/>
            <a:chOff x="609600" y="1276350"/>
            <a:chExt cx="1905000" cy="40333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446675" y="2836850"/>
            <a:ext cx="1905000" cy="1524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541925" y="2913051"/>
            <a:ext cx="17145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541926" y="3210869"/>
            <a:ext cx="1714501" cy="1073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555574" y="1693850"/>
            <a:ext cx="1920240" cy="1143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grpSp>
        <p:nvGrpSpPr>
          <p:cNvPr id="3" name="Group 20"/>
          <p:cNvGrpSpPr/>
          <p:nvPr userDrawn="1"/>
        </p:nvGrpSpPr>
        <p:grpSpPr>
          <a:xfrm>
            <a:off x="2561925" y="1282900"/>
            <a:ext cx="1905000" cy="403331"/>
            <a:chOff x="609600" y="1276350"/>
            <a:chExt cx="1905000" cy="403331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26" name="Isosceles Triangle 25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Rectangle 26"/>
          <p:cNvSpPr/>
          <p:nvPr userDrawn="1"/>
        </p:nvSpPr>
        <p:spPr>
          <a:xfrm>
            <a:off x="2561925" y="2836850"/>
            <a:ext cx="1905000" cy="1524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657175" y="2913051"/>
            <a:ext cx="17145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2657176" y="3210869"/>
            <a:ext cx="1714501" cy="1073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4654750" y="1693850"/>
            <a:ext cx="1920240" cy="1143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grpSp>
        <p:nvGrpSpPr>
          <p:cNvPr id="4" name="Group 32"/>
          <p:cNvGrpSpPr/>
          <p:nvPr userDrawn="1"/>
        </p:nvGrpSpPr>
        <p:grpSpPr>
          <a:xfrm>
            <a:off x="4667450" y="1282900"/>
            <a:ext cx="1905000" cy="403331"/>
            <a:chOff x="609600" y="1276350"/>
            <a:chExt cx="1905000" cy="403331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35" name="Isosceles Triangle 34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6" name="Rectangle 35"/>
          <p:cNvSpPr/>
          <p:nvPr userDrawn="1"/>
        </p:nvSpPr>
        <p:spPr>
          <a:xfrm>
            <a:off x="4667450" y="2836850"/>
            <a:ext cx="1905000" cy="1524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4762700" y="2913051"/>
            <a:ext cx="17145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4762700" y="3210869"/>
            <a:ext cx="1714501" cy="1073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6801826" y="1693850"/>
            <a:ext cx="1920240" cy="1143000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grpSp>
        <p:nvGrpSpPr>
          <p:cNvPr id="5" name="Group 39"/>
          <p:cNvGrpSpPr/>
          <p:nvPr userDrawn="1"/>
        </p:nvGrpSpPr>
        <p:grpSpPr>
          <a:xfrm>
            <a:off x="6808176" y="1282900"/>
            <a:ext cx="1905000" cy="403331"/>
            <a:chOff x="609600" y="1276350"/>
            <a:chExt cx="1905000" cy="403331"/>
          </a:xfrm>
        </p:grpSpPr>
        <p:sp>
          <p:nvSpPr>
            <p:cNvPr id="41" name="Rectangle 40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6808176" y="2836850"/>
            <a:ext cx="1905000" cy="1524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6903426" y="2913051"/>
            <a:ext cx="17145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6" hasCustomPrompt="1"/>
          </p:nvPr>
        </p:nvSpPr>
        <p:spPr>
          <a:xfrm>
            <a:off x="6903427" y="3210869"/>
            <a:ext cx="1714501" cy="107378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2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46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8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8644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7" grpId="0" animBg="1"/>
      <p:bldP spid="2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6" grpId="0" animBg="1"/>
      <p:bldP spid="3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43" grpId="0" animBg="1"/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2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8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409073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057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7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2516788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057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4624503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057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6732217" y="1123950"/>
            <a:ext cx="1999650" cy="33999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0574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56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5" grpId="0" animBg="1"/>
      <p:bldP spid="89" grpId="0" animBg="1"/>
      <p:bldP spid="94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770022"/>
            <a:ext cx="834911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21" name="Title 13"/>
          <p:cNvSpPr>
            <a:spLocks noGrp="1"/>
          </p:cNvSpPr>
          <p:nvPr>
            <p:ph type="title" hasCustomPrompt="1"/>
          </p:nvPr>
        </p:nvSpPr>
        <p:spPr>
          <a:xfrm>
            <a:off x="381000" y="337688"/>
            <a:ext cx="8349114" cy="356134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TITLE STYLE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Roboto" panose="02000000000000000000" pitchFamily="2" charset="0"/>
              <a:cs typeface="+mj-cs"/>
            </a:endParaRP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1" y="1143704"/>
            <a:ext cx="2695074" cy="34092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5386836" y="1143705"/>
            <a:ext cx="3757164" cy="20964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2695076" y="1143705"/>
            <a:ext cx="2691761" cy="170882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2695076" y="2852530"/>
            <a:ext cx="2691761" cy="17004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37160" anchor="b"/>
          <a:lstStyle>
            <a:lvl1pPr algn="ctr">
              <a:buNone/>
              <a:defRPr sz="9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Icon To Add Image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390148" y="3257551"/>
            <a:ext cx="3753852" cy="1295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37" hasCustomPrompt="1"/>
          </p:nvPr>
        </p:nvSpPr>
        <p:spPr>
          <a:xfrm>
            <a:off x="5514474" y="3397055"/>
            <a:ext cx="3505200" cy="292987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48" hasCustomPrompt="1"/>
          </p:nvPr>
        </p:nvSpPr>
        <p:spPr>
          <a:xfrm>
            <a:off x="5514474" y="3690042"/>
            <a:ext cx="3505200" cy="71050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100" b="0" baseline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Click to add your Text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183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12" grpId="0" animBg="1"/>
      <p:bldP spid="13" grpId="0" animBg="1"/>
      <p:bldP spid="10" grpId="0" animBg="1"/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AF19-F10D-4293-B8A1-B49ECF0413E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F842-1876-4084-ADB5-70203868E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192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AF19-F10D-4293-B8A1-B49ECF0413E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F842-1876-4084-ADB5-70203868E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205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AF19-F10D-4293-B8A1-B49ECF0413E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F842-1876-4084-ADB5-70203868E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0394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AF19-F10D-4293-B8A1-B49ECF0413E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F842-1876-4084-ADB5-70203868E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9205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AF19-F10D-4293-B8A1-B49ECF0413E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DF842-1876-4084-ADB5-70203868E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2431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image" Target="../media/image2.jpg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CAF19-F10D-4293-B8A1-B49ECF0413E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DF842-1876-4084-ADB5-70203868E2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AF137EE-F89A-4CF4-BC33-007F5A2893A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24/05/2018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D433368-96CD-49BE-B384-06188E8F76F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7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</p:sldLayoutIdLst>
  <p:transition spd="slow">
    <p:wip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\\Vs-data6\data6\Team\PSD\EN\DATA\Education\Lee\Events\Environmental%20Health%20and%20Wellbeing%20Group\TeachMeet%20-%20May%202018\Presentations\Healthy%20Teeth%20Happy%20Smiles!%20STB%20video%20-%20shorter.mp4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9" r="10339"/>
          <a:stretch>
            <a:fillRect/>
          </a:stretch>
        </p:blipFill>
        <p:spPr>
          <a:xfrm>
            <a:off x="2983832" y="-9626"/>
            <a:ext cx="6160168" cy="5155973"/>
          </a:xfrm>
          <a:custGeom>
            <a:avLst/>
            <a:gdLst>
              <a:gd name="connsiteX0" fmla="*/ 0 w 4572000"/>
              <a:gd name="connsiteY0" fmla="*/ 0 h 5146348"/>
              <a:gd name="connsiteX1" fmla="*/ 4572000 w 4572000"/>
              <a:gd name="connsiteY1" fmla="*/ 0 h 5146348"/>
              <a:gd name="connsiteX2" fmla="*/ 4572000 w 4572000"/>
              <a:gd name="connsiteY2" fmla="*/ 5143500 h 5146348"/>
              <a:gd name="connsiteX3" fmla="*/ 4533900 w 4572000"/>
              <a:gd name="connsiteY3" fmla="*/ 5146348 h 5146348"/>
              <a:gd name="connsiteX4" fmla="*/ 4533900 w 4572000"/>
              <a:gd name="connsiteY4" fmla="*/ 5143500 h 5146348"/>
              <a:gd name="connsiteX5" fmla="*/ 2439163 w 4572000"/>
              <a:gd name="connsiteY5" fmla="*/ 5143500 h 5146348"/>
              <a:gd name="connsiteX0" fmla="*/ 0 w 6160168"/>
              <a:gd name="connsiteY0" fmla="*/ 0 h 5155973"/>
              <a:gd name="connsiteX1" fmla="*/ 6160168 w 6160168"/>
              <a:gd name="connsiteY1" fmla="*/ 9625 h 5155973"/>
              <a:gd name="connsiteX2" fmla="*/ 6160168 w 6160168"/>
              <a:gd name="connsiteY2" fmla="*/ 5153125 h 5155973"/>
              <a:gd name="connsiteX3" fmla="*/ 6122068 w 6160168"/>
              <a:gd name="connsiteY3" fmla="*/ 5155973 h 5155973"/>
              <a:gd name="connsiteX4" fmla="*/ 6122068 w 6160168"/>
              <a:gd name="connsiteY4" fmla="*/ 5153125 h 5155973"/>
              <a:gd name="connsiteX5" fmla="*/ 4027331 w 6160168"/>
              <a:gd name="connsiteY5" fmla="*/ 5153125 h 5155973"/>
              <a:gd name="connsiteX6" fmla="*/ 0 w 6160168"/>
              <a:gd name="connsiteY6" fmla="*/ 0 h 515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0168" h="5155973">
                <a:moveTo>
                  <a:pt x="0" y="0"/>
                </a:moveTo>
                <a:lnTo>
                  <a:pt x="6160168" y="9625"/>
                </a:lnTo>
                <a:lnTo>
                  <a:pt x="6160168" y="5153125"/>
                </a:lnTo>
                <a:lnTo>
                  <a:pt x="6122068" y="5155973"/>
                </a:lnTo>
                <a:lnTo>
                  <a:pt x="6122068" y="5153125"/>
                </a:lnTo>
                <a:lnTo>
                  <a:pt x="4027331" y="5153125"/>
                </a:lnTo>
                <a:cubicBezTo>
                  <a:pt x="3214277" y="3438625"/>
                  <a:pt x="813054" y="1714500"/>
                  <a:pt x="0" y="0"/>
                </a:cubicBezTo>
                <a:close/>
              </a:path>
            </a:pathLst>
          </a:custGeom>
          <a:solidFill>
            <a:srgbClr val="242852">
              <a:lumMod val="10000"/>
              <a:lumOff val="90000"/>
            </a:srgbClr>
          </a:solidFill>
          <a:ln w="19050"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11" y="700088"/>
            <a:ext cx="1878013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2787773"/>
            <a:ext cx="40101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u="sng" dirty="0" smtClean="0"/>
              <a:t>Healthy Teeth, Happy Smiles!</a:t>
            </a:r>
            <a:endParaRPr lang="en-GB" sz="4400" b="1" u="sng" dirty="0"/>
          </a:p>
        </p:txBody>
      </p:sp>
    </p:spTree>
    <p:extLst>
      <p:ext uri="{BB962C8B-B14F-4D97-AF65-F5344CB8AC3E}">
        <p14:creationId xmlns:p14="http://schemas.microsoft.com/office/powerpoint/2010/main" val="1486563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" b="1998"/>
          <a:stretch>
            <a:fillRect/>
          </a:stretch>
        </p:blipFill>
        <p:spPr/>
      </p:pic>
      <p:grpSp>
        <p:nvGrpSpPr>
          <p:cNvPr id="11" name="Group 10"/>
          <p:cNvGrpSpPr/>
          <p:nvPr/>
        </p:nvGrpSpPr>
        <p:grpSpPr>
          <a:xfrm>
            <a:off x="0" y="1139491"/>
            <a:ext cx="2667001" cy="2062879"/>
            <a:chOff x="3070860" y="1139491"/>
            <a:chExt cx="2667001" cy="2062879"/>
          </a:xfrm>
        </p:grpSpPr>
        <p:sp>
          <p:nvSpPr>
            <p:cNvPr id="12" name="Rectangle 11"/>
            <p:cNvSpPr/>
            <p:nvPr/>
          </p:nvSpPr>
          <p:spPr>
            <a:xfrm>
              <a:off x="3070860" y="1139491"/>
              <a:ext cx="2667001" cy="19293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4182237" y="3028950"/>
              <a:ext cx="444246" cy="1734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2397" y="1502188"/>
            <a:ext cx="2392203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400" b="1" dirty="0">
                <a:solidFill>
                  <a:prstClr val="white"/>
                </a:solidFill>
              </a:rPr>
              <a:t>Healthy Teeth, Happy Smiles! is an evidence-based early intervention programme starting from birth. It is a shared initiative of Leicester City Council and NHS England.</a:t>
            </a:r>
            <a:endParaRPr lang="en-US" sz="1400" dirty="0" smtClean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0800000">
            <a:off x="396074" y="3297762"/>
            <a:ext cx="166634" cy="161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1" y="3395026"/>
            <a:ext cx="1581943" cy="151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242852">
                    <a:lumMod val="75000"/>
                    <a:lumOff val="25000"/>
                  </a:srgbClr>
                </a:solidFill>
              </a:rPr>
              <a:t>Supervised tooth brushing</a:t>
            </a:r>
          </a:p>
          <a:p>
            <a:endParaRPr lang="en-US" sz="1050" dirty="0">
              <a:solidFill>
                <a:srgbClr val="242852">
                  <a:lumMod val="75000"/>
                  <a:lumOff val="25000"/>
                </a:srgbClr>
              </a:solidFill>
            </a:endParaRPr>
          </a:p>
          <a:p>
            <a:r>
              <a:rPr lang="en-US" sz="1200" dirty="0" smtClean="0">
                <a:solidFill>
                  <a:srgbClr val="242852">
                    <a:lumMod val="75000"/>
                    <a:lumOff val="25000"/>
                  </a:srgbClr>
                </a:solidFill>
              </a:rPr>
              <a:t>FREE support and resources for early years settings to carry out tooth brushing with children on a daily basis</a:t>
            </a:r>
          </a:p>
        </p:txBody>
      </p:sp>
      <p:sp>
        <p:nvSpPr>
          <p:cNvPr id="26" name="Rectangle 25"/>
          <p:cNvSpPr/>
          <p:nvPr/>
        </p:nvSpPr>
        <p:spPr>
          <a:xfrm rot="10800000">
            <a:off x="2480660" y="3297761"/>
            <a:ext cx="166634" cy="1613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5816" y="3358294"/>
            <a:ext cx="1443793" cy="151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242852">
                    <a:lumMod val="75000"/>
                    <a:lumOff val="25000"/>
                  </a:srgbClr>
                </a:solidFill>
              </a:rPr>
              <a:t>Oral Health Resources</a:t>
            </a:r>
          </a:p>
          <a:p>
            <a:endParaRPr lang="en-US" sz="1050" dirty="0" smtClean="0">
              <a:solidFill>
                <a:srgbClr val="242852">
                  <a:lumMod val="75000"/>
                  <a:lumOff val="25000"/>
                </a:srgb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42852">
                    <a:lumMod val="75000"/>
                    <a:lumOff val="25000"/>
                  </a:srgbClr>
                </a:solidFill>
              </a:rPr>
              <a:t>Educational resource packs</a:t>
            </a:r>
            <a:endParaRPr lang="en-US" sz="1200" dirty="0">
              <a:solidFill>
                <a:srgbClr val="242852">
                  <a:lumMod val="75000"/>
                  <a:lumOff val="25000"/>
                </a:srgb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42852">
                    <a:lumMod val="75000"/>
                    <a:lumOff val="25000"/>
                  </a:srgbClr>
                </a:solidFill>
              </a:rPr>
              <a:t>Resource catalogue </a:t>
            </a:r>
            <a:endParaRPr lang="en-US" sz="1200" dirty="0">
              <a:solidFill>
                <a:srgbClr val="242852">
                  <a:lumMod val="75000"/>
                  <a:lumOff val="25000"/>
                </a:srgb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42852">
                    <a:lumMod val="75000"/>
                    <a:lumOff val="25000"/>
                  </a:srgbClr>
                </a:solidFill>
              </a:rPr>
              <a:t>Leaflets and activities</a:t>
            </a:r>
          </a:p>
        </p:txBody>
      </p:sp>
      <p:sp>
        <p:nvSpPr>
          <p:cNvPr id="29" name="Rectangle 28"/>
          <p:cNvSpPr/>
          <p:nvPr/>
        </p:nvSpPr>
        <p:spPr>
          <a:xfrm rot="10800000">
            <a:off x="4524585" y="3305542"/>
            <a:ext cx="166634" cy="15704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76056" y="3357521"/>
            <a:ext cx="1327225" cy="1146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242852">
                    <a:lumMod val="75000"/>
                    <a:lumOff val="25000"/>
                  </a:srgbClr>
                </a:solidFill>
              </a:rPr>
              <a:t>Accreditation schemes</a:t>
            </a:r>
          </a:p>
          <a:p>
            <a:endParaRPr lang="en-US" sz="1050" dirty="0">
              <a:solidFill>
                <a:srgbClr val="242852">
                  <a:lumMod val="75000"/>
                  <a:lumOff val="25000"/>
                </a:srgb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42852">
                    <a:lumMod val="75000"/>
                    <a:lumOff val="25000"/>
                  </a:srgbClr>
                </a:solidFill>
              </a:rPr>
              <a:t>Early years settings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42852">
                    <a:lumMod val="75000"/>
                    <a:lumOff val="25000"/>
                  </a:srgbClr>
                </a:solidFill>
              </a:rPr>
              <a:t>Dental Practices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581" y="3297762"/>
            <a:ext cx="165100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7236296" y="3395026"/>
            <a:ext cx="1656184" cy="11695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242852">
                    <a:lumMod val="75000"/>
                    <a:lumOff val="25000"/>
                  </a:srgbClr>
                </a:solidFill>
              </a:rPr>
              <a:t>Campaigns and partnership working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smtClean="0">
              <a:solidFill>
                <a:srgbClr val="242852">
                  <a:lumMod val="75000"/>
                  <a:lumOff val="25000"/>
                </a:srgb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smtClean="0">
                <a:solidFill>
                  <a:srgbClr val="242852">
                    <a:lumMod val="75000"/>
                    <a:lumOff val="25000"/>
                  </a:srgbClr>
                </a:solidFill>
              </a:rPr>
              <a:t>National </a:t>
            </a:r>
            <a:r>
              <a:rPr lang="en-US" sz="1200" dirty="0" smtClean="0">
                <a:solidFill>
                  <a:srgbClr val="242852">
                    <a:lumMod val="75000"/>
                    <a:lumOff val="25000"/>
                  </a:srgbClr>
                </a:solidFill>
              </a:rPr>
              <a:t>Smile Month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42852">
                    <a:lumMod val="75000"/>
                    <a:lumOff val="25000"/>
                  </a:srgbClr>
                </a:solidFill>
              </a:rPr>
              <a:t>Mouth Cancer Action Month</a:t>
            </a:r>
            <a:endParaRPr lang="en-US" sz="1200" dirty="0">
              <a:solidFill>
                <a:srgbClr val="242852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82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6" grpId="0" animBg="1"/>
      <p:bldP spid="27" grpId="0"/>
      <p:bldP spid="29" grpId="0" animBg="1"/>
      <p:bldP spid="30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Supervised </a:t>
            </a:r>
            <a:r>
              <a:rPr lang="en-US" dirty="0" err="1" smtClean="0"/>
              <a:t>Toothbrushing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5" b="27665"/>
          <a:stretch>
            <a:fillRect/>
          </a:stretch>
        </p:blipFill>
        <p:spPr/>
      </p:pic>
      <p:grpSp>
        <p:nvGrpSpPr>
          <p:cNvPr id="11" name="Group 10"/>
          <p:cNvGrpSpPr/>
          <p:nvPr/>
        </p:nvGrpSpPr>
        <p:grpSpPr>
          <a:xfrm>
            <a:off x="2" y="1139493"/>
            <a:ext cx="2667001" cy="2062879"/>
            <a:chOff x="3070860" y="1139491"/>
            <a:chExt cx="2667001" cy="2062879"/>
          </a:xfrm>
        </p:grpSpPr>
        <p:sp>
          <p:nvSpPr>
            <p:cNvPr id="12" name="Rectangle 11"/>
            <p:cNvSpPr/>
            <p:nvPr/>
          </p:nvSpPr>
          <p:spPr>
            <a:xfrm>
              <a:off x="3070860" y="1139491"/>
              <a:ext cx="2667001" cy="19293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4182237" y="3028950"/>
              <a:ext cx="444246" cy="17342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2399" y="1502189"/>
            <a:ext cx="239220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685783"/>
            <a:r>
              <a:rPr lang="en-GB" b="1" dirty="0">
                <a:solidFill>
                  <a:prstClr val="white"/>
                </a:solidFill>
              </a:rPr>
              <a:t>5-10 minute activity with the children that takes place every day under the supervision of staff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0800000">
            <a:off x="396076" y="3297764"/>
            <a:ext cx="166634" cy="12178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3" y="3395027"/>
            <a:ext cx="238899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83"/>
            <a:r>
              <a:rPr lang="en-GB" b="1" dirty="0">
                <a:solidFill>
                  <a:srgbClr val="373545">
                    <a:lumMod val="75000"/>
                    <a:lumOff val="25000"/>
                  </a:srgbClr>
                </a:solidFill>
              </a:rPr>
              <a:t>Oral Health Promoter (OHP) visits and trains school/nursery</a:t>
            </a:r>
            <a:endParaRPr lang="en-US" sz="1400" dirty="0">
              <a:solidFill>
                <a:srgbClr val="373545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10800000">
            <a:off x="3223735" y="3297764"/>
            <a:ext cx="166634" cy="12178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13462" y="3395027"/>
            <a:ext cx="238899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83"/>
            <a:r>
              <a:rPr lang="en-US" b="1" dirty="0">
                <a:solidFill>
                  <a:srgbClr val="373545">
                    <a:lumMod val="75000"/>
                    <a:lumOff val="25000"/>
                  </a:srgbClr>
                </a:solidFill>
              </a:rPr>
              <a:t>Toothbrushes and toothpaste provided by Leicester City Council </a:t>
            </a:r>
            <a:endParaRPr lang="en-US" dirty="0">
              <a:solidFill>
                <a:srgbClr val="373545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0800000">
            <a:off x="6051394" y="3297764"/>
            <a:ext cx="166634" cy="12178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41120" y="3395026"/>
            <a:ext cx="265937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83"/>
            <a:r>
              <a:rPr lang="en-US" b="1" dirty="0">
                <a:solidFill>
                  <a:srgbClr val="373545">
                    <a:lumMod val="75000"/>
                    <a:lumOff val="25000"/>
                  </a:srgbClr>
                </a:solidFill>
              </a:rPr>
              <a:t>School/nursery fill in termly ‘Quality Assurance Check’ (QAC</a:t>
            </a:r>
            <a:r>
              <a:rPr lang="en-US" b="1">
                <a:solidFill>
                  <a:srgbClr val="373545">
                    <a:lumMod val="75000"/>
                    <a:lumOff val="25000"/>
                  </a:srgbClr>
                </a:solidFill>
              </a:rPr>
              <a:t>) and is </a:t>
            </a:r>
            <a:r>
              <a:rPr lang="en-US" b="1" dirty="0">
                <a:solidFill>
                  <a:srgbClr val="373545">
                    <a:lumMod val="75000"/>
                    <a:lumOff val="25000"/>
                  </a:srgbClr>
                </a:solidFill>
              </a:rPr>
              <a:t>visited on an annual basis by an OHP </a:t>
            </a:r>
            <a:endParaRPr lang="en-US" dirty="0">
              <a:solidFill>
                <a:srgbClr val="373545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04248" y="289661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hlinkClick r:id="rId3" action="ppaction://hlinkfile"/>
              </a:rPr>
              <a:t>Video file link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59126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/>
      <p:bldP spid="26" grpId="0" animBg="1"/>
      <p:bldP spid="27" grpId="0"/>
      <p:bldP spid="29" grpId="0" animBg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/>
        </p:nvSpPr>
        <p:spPr>
          <a:xfrm rot="990375">
            <a:off x="2414847" y="-207465"/>
            <a:ext cx="654160" cy="5558428"/>
          </a:xfrm>
          <a:custGeom>
            <a:avLst/>
            <a:gdLst>
              <a:gd name="connsiteX0" fmla="*/ 0 w 654160"/>
              <a:gd name="connsiteY0" fmla="*/ 193849 h 5558428"/>
              <a:gd name="connsiteX1" fmla="*/ 654160 w 654160"/>
              <a:gd name="connsiteY1" fmla="*/ 0 h 5558428"/>
              <a:gd name="connsiteX2" fmla="*/ 654160 w 654160"/>
              <a:gd name="connsiteY2" fmla="*/ 5364579 h 5558428"/>
              <a:gd name="connsiteX3" fmla="*/ 0 w 654160"/>
              <a:gd name="connsiteY3" fmla="*/ 5558428 h 555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160" h="5558428">
                <a:moveTo>
                  <a:pt x="0" y="193849"/>
                </a:moveTo>
                <a:lnTo>
                  <a:pt x="654160" y="0"/>
                </a:lnTo>
                <a:lnTo>
                  <a:pt x="654160" y="5364579"/>
                </a:lnTo>
                <a:lnTo>
                  <a:pt x="0" y="5558428"/>
                </a:lnTo>
                <a:close/>
              </a:path>
            </a:pathLst>
          </a:cu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rot="990375">
            <a:off x="1578513" y="-207465"/>
            <a:ext cx="654160" cy="5558428"/>
          </a:xfrm>
          <a:custGeom>
            <a:avLst/>
            <a:gdLst>
              <a:gd name="connsiteX0" fmla="*/ 0 w 654160"/>
              <a:gd name="connsiteY0" fmla="*/ 193849 h 5558428"/>
              <a:gd name="connsiteX1" fmla="*/ 654160 w 654160"/>
              <a:gd name="connsiteY1" fmla="*/ 0 h 5558428"/>
              <a:gd name="connsiteX2" fmla="*/ 654160 w 654160"/>
              <a:gd name="connsiteY2" fmla="*/ 5364579 h 5558428"/>
              <a:gd name="connsiteX3" fmla="*/ 0 w 654160"/>
              <a:gd name="connsiteY3" fmla="*/ 5558428 h 555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160" h="5558428">
                <a:moveTo>
                  <a:pt x="0" y="193849"/>
                </a:moveTo>
                <a:lnTo>
                  <a:pt x="654160" y="0"/>
                </a:lnTo>
                <a:lnTo>
                  <a:pt x="654160" y="5364579"/>
                </a:lnTo>
                <a:lnTo>
                  <a:pt x="0" y="5558428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730781" y="1798226"/>
            <a:ext cx="5413218" cy="1547050"/>
          </a:xfrm>
          <a:custGeom>
            <a:avLst/>
            <a:gdLst>
              <a:gd name="connsiteX0" fmla="*/ 458441 w 5413218"/>
              <a:gd name="connsiteY0" fmla="*/ 0 h 1547050"/>
              <a:gd name="connsiteX1" fmla="*/ 5413218 w 5413218"/>
              <a:gd name="connsiteY1" fmla="*/ 0 h 1547050"/>
              <a:gd name="connsiteX2" fmla="*/ 5413218 w 5413218"/>
              <a:gd name="connsiteY2" fmla="*/ 1547050 h 1547050"/>
              <a:gd name="connsiteX3" fmla="*/ 0 w 5413218"/>
              <a:gd name="connsiteY3" fmla="*/ 1547050 h 154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3218" h="1547050">
                <a:moveTo>
                  <a:pt x="458441" y="0"/>
                </a:moveTo>
                <a:lnTo>
                  <a:pt x="5413218" y="0"/>
                </a:lnTo>
                <a:lnTo>
                  <a:pt x="5413218" y="1547050"/>
                </a:lnTo>
                <a:lnTo>
                  <a:pt x="0" y="154705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rot="990375">
            <a:off x="3291783" y="-207465"/>
            <a:ext cx="654160" cy="5558428"/>
          </a:xfrm>
          <a:custGeom>
            <a:avLst/>
            <a:gdLst>
              <a:gd name="connsiteX0" fmla="*/ 0 w 654160"/>
              <a:gd name="connsiteY0" fmla="*/ 193849 h 5558428"/>
              <a:gd name="connsiteX1" fmla="*/ 654160 w 654160"/>
              <a:gd name="connsiteY1" fmla="*/ 0 h 5558428"/>
              <a:gd name="connsiteX2" fmla="*/ 654160 w 654160"/>
              <a:gd name="connsiteY2" fmla="*/ 5364579 h 5558428"/>
              <a:gd name="connsiteX3" fmla="*/ 0 w 654160"/>
              <a:gd name="connsiteY3" fmla="*/ 5558428 h 555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160" h="5558428">
                <a:moveTo>
                  <a:pt x="0" y="193849"/>
                </a:moveTo>
                <a:lnTo>
                  <a:pt x="654160" y="0"/>
                </a:lnTo>
                <a:lnTo>
                  <a:pt x="654160" y="5364579"/>
                </a:lnTo>
                <a:lnTo>
                  <a:pt x="0" y="5558428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42325" y="2140861"/>
            <a:ext cx="42672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THANK YOU FOR </a:t>
            </a:r>
          </a:p>
          <a:p>
            <a:pPr algn="ctr"/>
            <a:r>
              <a:rPr lang="en-US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LISTENING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34828" t="23817" r="32840" b="18817"/>
          <a:stretch/>
        </p:blipFill>
        <p:spPr bwMode="auto">
          <a:xfrm>
            <a:off x="2463877" y="1322614"/>
            <a:ext cx="2533808" cy="2498269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5592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4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4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4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accel="40000" decel="6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0" animBg="1"/>
      <p:bldP spid="28" grpId="0" animBg="1"/>
      <p:bldP spid="26" grpId="0"/>
    </p:bldLst>
  </p:timing>
</p:sld>
</file>

<file path=ppt/theme/theme1.xml><?xml version="1.0" encoding="utf-8"?>
<a:theme xmlns:a="http://schemas.openxmlformats.org/drawingml/2006/main" name="Powerpoint template 16.9 template v3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16.9 template v3</Template>
  <TotalTime>1442</TotalTime>
  <Words>191</Words>
  <Application>Microsoft Office PowerPoint</Application>
  <PresentationFormat>On-screen Show (16:9)</PresentationFormat>
  <Paragraphs>31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Powerpoint template 16.9 template v3</vt:lpstr>
      <vt:lpstr>Office Theme</vt:lpstr>
      <vt:lpstr>PowerPoint Presentation</vt:lpstr>
      <vt:lpstr>What we do</vt:lpstr>
      <vt:lpstr>Supervised Toothbrushing</vt:lpstr>
      <vt:lpstr>PowerPoint Presentation</vt:lpstr>
    </vt:vector>
  </TitlesOfParts>
  <Company>Leicester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Gurjeet Rajania</dc:creator>
  <cp:lastModifiedBy>Lee Jowett</cp:lastModifiedBy>
  <cp:revision>48</cp:revision>
  <dcterms:created xsi:type="dcterms:W3CDTF">2016-06-27T09:44:25Z</dcterms:created>
  <dcterms:modified xsi:type="dcterms:W3CDTF">2018-05-24T10:14:14Z</dcterms:modified>
</cp:coreProperties>
</file>