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0"/>
  </p:notesMasterIdLst>
  <p:handoutMasterIdLst>
    <p:handoutMasterId r:id="rId11"/>
  </p:handoutMasterIdLst>
  <p:sldIdLst>
    <p:sldId id="257" r:id="rId6"/>
    <p:sldId id="278" r:id="rId7"/>
    <p:sldId id="306" r:id="rId8"/>
    <p:sldId id="307" r:id="rId9"/>
  </p:sldIdLst>
  <p:sldSz cx="9144000" cy="6858000" type="screen4x3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571" autoAdjust="0"/>
    <p:restoredTop sz="97336" autoAdjust="0"/>
  </p:normalViewPr>
  <p:slideViewPr>
    <p:cSldViewPr snapToGrid="0" snapToObjects="1">
      <p:cViewPr varScale="1">
        <p:scale>
          <a:sx n="72" d="100"/>
          <a:sy n="72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144D0A-061D-4B85-9042-8948AA449EA0}" type="datetimeFigureOut">
              <a:rPr lang="en-GB" smtClean="0"/>
              <a:t>22/05/2018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47BA02-FA5A-49EA-AAC9-57A2A46475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0522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052A6-3E67-5F44-ACAF-3E05E80165FC}" type="datetimeFigureOut">
              <a:rPr lang="en-US" smtClean="0"/>
              <a:pPr/>
              <a:t>5/22/2018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DEC3F-0A6B-D841-A4E5-A273379ED0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996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4344-5091-404A-A9DC-CB932621625B}" type="datetimeFigureOut">
              <a:rPr lang="en-US" smtClean="0"/>
              <a:pPr/>
              <a:t>5/22/2018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252BB-0F99-F946-9487-DB493512415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4344-5091-404A-A9DC-CB932621625B}" type="datetimeFigureOut">
              <a:rPr lang="en-US" smtClean="0"/>
              <a:pPr/>
              <a:t>5/22/2018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252BB-0F99-F946-9487-DB493512415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4344-5091-404A-A9DC-CB932621625B}" type="datetimeFigureOut">
              <a:rPr lang="en-US" smtClean="0"/>
              <a:pPr/>
              <a:t>5/22/2018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252BB-0F99-F946-9487-DB493512415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4344-5091-404A-A9DC-CB932621625B}" type="datetimeFigureOut">
              <a:rPr lang="en-US" smtClean="0"/>
              <a:pPr/>
              <a:t>5/22/2018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252BB-0F99-F946-9487-DB493512415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4344-5091-404A-A9DC-CB932621625B}" type="datetimeFigureOut">
              <a:rPr lang="en-US" smtClean="0"/>
              <a:pPr/>
              <a:t>5/22/2018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252BB-0F99-F946-9487-DB493512415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4344-5091-404A-A9DC-CB932621625B}" type="datetimeFigureOut">
              <a:rPr lang="en-US" smtClean="0"/>
              <a:pPr/>
              <a:t>5/22/2018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252BB-0F99-F946-9487-DB493512415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4344-5091-404A-A9DC-CB932621625B}" type="datetimeFigureOut">
              <a:rPr lang="en-US" smtClean="0"/>
              <a:pPr/>
              <a:t>5/22/2018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252BB-0F99-F946-9487-DB493512415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4344-5091-404A-A9DC-CB932621625B}" type="datetimeFigureOut">
              <a:rPr lang="en-US" smtClean="0"/>
              <a:pPr/>
              <a:t>5/22/2018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252BB-0F99-F946-9487-DB493512415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4344-5091-404A-A9DC-CB932621625B}" type="datetimeFigureOut">
              <a:rPr lang="en-US" smtClean="0"/>
              <a:pPr/>
              <a:t>5/22/2018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252BB-0F99-F946-9487-DB493512415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4344-5091-404A-A9DC-CB932621625B}" type="datetimeFigureOut">
              <a:rPr lang="en-US" smtClean="0"/>
              <a:pPr/>
              <a:t>5/22/2018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252BB-0F99-F946-9487-DB493512415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4344-5091-404A-A9DC-CB932621625B}" type="datetimeFigureOut">
              <a:rPr lang="en-US" smtClean="0"/>
              <a:pPr/>
              <a:t>5/22/2018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252BB-0F99-F946-9487-DB493512415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74344-5091-404A-A9DC-CB932621625B}" type="datetimeFigureOut">
              <a:rPr lang="en-US" smtClean="0"/>
              <a:pPr/>
              <a:t>5/22/2018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252BB-0F99-F946-9487-DB493512415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shden_logo_RGB_300dp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566" y="5770033"/>
            <a:ext cx="2798234" cy="663426"/>
          </a:xfrm>
          <a:prstGeom prst="rect">
            <a:avLst/>
          </a:prstGeom>
        </p:spPr>
      </p:pic>
      <p:pic>
        <p:nvPicPr>
          <p:cNvPr id="11" name="Picture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479" y="2160105"/>
            <a:ext cx="5870192" cy="18606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0787"/>
          </a:xfrm>
        </p:spPr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chemeClr val="accent3">
                    <a:lumMod val="75000"/>
                  </a:schemeClr>
                </a:solidFill>
                <a:latin typeface="UnitSlabPro-Bold"/>
                <a:cs typeface="UnitSlabPro-Bold"/>
              </a:rPr>
              <a:t>Why LESS CO</a:t>
            </a:r>
            <a:r>
              <a:rPr lang="en-US" sz="3600" baseline="-25000" dirty="0" smtClean="0">
                <a:solidFill>
                  <a:schemeClr val="accent3">
                    <a:lumMod val="75000"/>
                  </a:schemeClr>
                </a:solidFill>
                <a:latin typeface="UnitSlabPro-Bold"/>
                <a:cs typeface="UnitSlabPro-Bold"/>
              </a:rPr>
              <a:t>2</a:t>
            </a:r>
            <a:r>
              <a:rPr lang="en-US" sz="3600" dirty="0" smtClean="0">
                <a:solidFill>
                  <a:schemeClr val="accent3">
                    <a:lumMod val="75000"/>
                  </a:schemeClr>
                </a:solidFill>
                <a:latin typeface="UnitSlabPro-Bold"/>
                <a:cs typeface="UnitSlabPro-Bold"/>
              </a:rPr>
              <a:t>?</a:t>
            </a:r>
            <a:endParaRPr lang="en-US" sz="3600" dirty="0">
              <a:solidFill>
                <a:schemeClr val="accent3">
                  <a:lumMod val="75000"/>
                </a:schemeClr>
              </a:solidFill>
              <a:latin typeface="UnitSlabPro-Bold"/>
              <a:cs typeface="UnitSlabPro-Bold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85850" y="3478804"/>
            <a:ext cx="743928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endParaRPr lang="en-GB" sz="2400" dirty="0" smtClean="0">
              <a:latin typeface="UnitPro-Medium"/>
              <a:cs typeface="UnitPro-Medium"/>
            </a:endParaRPr>
          </a:p>
          <a:p>
            <a:pPr marL="457200" indent="-457200">
              <a:buFont typeface="+mj-lt"/>
              <a:buAutoNum type="arabicPeriod"/>
            </a:pPr>
            <a:endParaRPr lang="en-GB" sz="2400" dirty="0" smtClean="0">
              <a:latin typeface="UnitPro-Medium"/>
              <a:cs typeface="UnitPro-Medium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85850" y="1065425"/>
            <a:ext cx="7800950" cy="45719"/>
          </a:xfrm>
          <a:prstGeom prst="rect">
            <a:avLst/>
          </a:prstGeom>
          <a:solidFill>
            <a:srgbClr val="769F1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 descr="Ashden_logo_RGB_300dp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4972" y="5963592"/>
            <a:ext cx="1981828" cy="469867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510" y="5963592"/>
            <a:ext cx="1816407" cy="469867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324551"/>
              </p:ext>
            </p:extLst>
          </p:nvPr>
        </p:nvGraphicFramePr>
        <p:xfrm>
          <a:off x="885850" y="1401928"/>
          <a:ext cx="7800951" cy="40844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0938"/>
                <a:gridCol w="3152633"/>
                <a:gridCol w="3937380"/>
              </a:tblGrid>
              <a:tr h="1361491"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UnitPro-Medium"/>
                          <a:ea typeface="+mn-ea"/>
                          <a:cs typeface="UnitPro-Medium"/>
                        </a:rPr>
                        <a:t>1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UnitPro-Medium"/>
                        <a:ea typeface="+mn-ea"/>
                        <a:cs typeface="UnitPro-Medium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579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579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579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579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UnitPro-Medium"/>
                          <a:ea typeface="+mn-ea"/>
                          <a:cs typeface="UnitPro-Medium"/>
                        </a:rPr>
                        <a:t>Energy use in buildings and infrastructure.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579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579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579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579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UnitPro-Medium"/>
                          <a:ea typeface="+mn-ea"/>
                          <a:cs typeface="UnitPro-Medium"/>
                        </a:rPr>
                        <a:t>Save CO</a:t>
                      </a:r>
                      <a:r>
                        <a:rPr lang="en-GB" sz="1800" kern="1200" baseline="-25000" dirty="0" smtClean="0">
                          <a:solidFill>
                            <a:schemeClr val="tx1"/>
                          </a:solidFill>
                          <a:latin typeface="UnitPro-Medium"/>
                          <a:ea typeface="+mn-ea"/>
                          <a:cs typeface="UnitPro-Medium"/>
                        </a:rPr>
                        <a:t>2</a:t>
                      </a: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UnitPro-Medium"/>
                          <a:ea typeface="+mn-ea"/>
                          <a:cs typeface="UnitPro-Medium"/>
                        </a:rPr>
                        <a:t> emissions and spending on energy bills. 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UnitPro-Medium"/>
                        <a:ea typeface="+mn-ea"/>
                        <a:cs typeface="UnitPro-Medium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579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579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579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579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1491"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UnitPro-Medium"/>
                          <a:ea typeface="+mn-ea"/>
                          <a:cs typeface="UnitPro-Medium"/>
                        </a:rPr>
                        <a:t>2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UnitPro-Medium"/>
                        <a:ea typeface="+mn-ea"/>
                        <a:cs typeface="UnitPro-Medium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579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579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579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579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UnitPro-Medium"/>
                          <a:ea typeface="+mn-ea"/>
                          <a:cs typeface="UnitPro-Medium"/>
                        </a:rPr>
                        <a:t>Behaviour change for staff and students.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UnitPro-Medium"/>
                        <a:ea typeface="+mn-ea"/>
                        <a:cs typeface="UnitPro-Medium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579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579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579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579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UnitPro-Medium"/>
                          <a:ea typeface="+mn-ea"/>
                          <a:cs typeface="UnitPro-Medium"/>
                        </a:rPr>
                        <a:t>Increase energy awareness and develop a ‘whole school’ culture of sustainable energy use. 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UnitPro-Medium"/>
                        <a:ea typeface="+mn-ea"/>
                        <a:cs typeface="UnitPro-Medium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579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579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579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579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1491"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UnitPro-Medium"/>
                          <a:ea typeface="+mn-ea"/>
                          <a:cs typeface="UnitPro-Medium"/>
                        </a:rPr>
                        <a:t>3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UnitPro-Medium"/>
                        <a:ea typeface="+mn-ea"/>
                        <a:cs typeface="UnitPro-Medium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579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579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579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579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UnitPro-Medium"/>
                          <a:ea typeface="+mn-ea"/>
                          <a:cs typeface="UnitPro-Medium"/>
                        </a:rPr>
                        <a:t>Teaching about sustainability. 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UnitPro-Medium"/>
                        <a:ea typeface="+mn-ea"/>
                        <a:cs typeface="UnitPro-Medium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579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579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579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579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UnitPro-Medium"/>
                          <a:ea typeface="+mn-ea"/>
                          <a:cs typeface="UnitPro-Medium"/>
                        </a:rPr>
                        <a:t>Integrate energy into lesson plans and curriculum. 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UnitPro-Medium"/>
                        <a:ea typeface="+mn-ea"/>
                        <a:cs typeface="UnitPro-Medium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579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579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579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579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337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Quick wins… and easy measures!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40626"/>
            <a:ext cx="3175000" cy="21145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9485" y="1417638"/>
            <a:ext cx="2114550" cy="3175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91" y="3810100"/>
            <a:ext cx="3387018" cy="254026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378" y="1420986"/>
            <a:ext cx="2370892" cy="355989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877" b="14602"/>
          <a:stretch/>
        </p:blipFill>
        <p:spPr>
          <a:xfrm>
            <a:off x="5498548" y="4791421"/>
            <a:ext cx="3188252" cy="1662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904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79974">
            <a:off x="606228" y="967064"/>
            <a:ext cx="3509016" cy="524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6667" y="2915479"/>
            <a:ext cx="4639192" cy="2923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733" y="608216"/>
            <a:ext cx="4076887" cy="1118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122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 Standard" ma:contentTypeID="0x0101002B78F5B23533DD478F78B910BBA6094200365253D7EF73EF47934B18A293FA7005" ma:contentTypeVersion="12" ma:contentTypeDescription="" ma:contentTypeScope="" ma:versionID="5902d58e7803d617cf4f580f6810c177">
  <xsd:schema xmlns:xsd="http://www.w3.org/2001/XMLSchema" xmlns:xs="http://www.w3.org/2001/XMLSchema" xmlns:p="http://schemas.microsoft.com/office/2006/metadata/properties" xmlns:ns2="c18253a3-379b-433e-a3ae-358f46f00175" targetNamespace="http://schemas.microsoft.com/office/2006/metadata/properties" ma:root="true" ma:fieldsID="14d7952417c7bb2a9b3cead5eaba3d7c" ns2:_="">
    <xsd:import namespace="c18253a3-379b-433e-a3ae-358f46f00175"/>
    <xsd:element name="properties">
      <xsd:complexType>
        <xsd:sequence>
          <xsd:element name="documentManagement">
            <xsd:complexType>
              <xsd:all>
                <xsd:element ref="ns2:DocumentType" minOccurs="0"/>
                <xsd:element ref="ns2:Lookup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253a3-379b-433e-a3ae-358f46f00175" elementFormDefault="qualified">
    <xsd:import namespace="http://schemas.microsoft.com/office/2006/documentManagement/types"/>
    <xsd:import namespace="http://schemas.microsoft.com/office/infopath/2007/PartnerControls"/>
    <xsd:element name="DocumentType" ma:index="8" nillable="true" ma:displayName="Document Type" ma:format="Dropdown" ma:internalName="DocumentType" ma:readOnly="false">
      <xsd:simpleType>
        <xsd:restriction base="dms:Choice">
          <xsd:enumeration value="Finance: Accounts"/>
          <xsd:enumeration value="Finance: Admin"/>
          <xsd:enumeration value="Finance: Budget"/>
          <xsd:enumeration value="Finance: Capital Commitments"/>
          <xsd:enumeration value="Finance: Cash"/>
          <xsd:enumeration value="Finance: CCIP"/>
          <xsd:enumeration value="Finance: Ch Commission Return"/>
          <xsd:enumeration value="Finance: Charity Comm Corr"/>
          <xsd:enumeration value="Finance: Charity/Tax Return"/>
          <xsd:enumeration value="Finance: Cheque Request"/>
          <xsd:enumeration value="Finance: Companies Hse Return"/>
          <xsd:enumeration value="Finance: Corporation Tax"/>
          <xsd:enumeration value="Finance: Creditors"/>
          <xsd:enumeration value="Finance: Debtors/Income"/>
          <xsd:enumeration value="Finance: Deed of Appointment"/>
          <xsd:enumeration value="Finance: Deed of Gift"/>
          <xsd:enumeration value="Finance: Deed of Resignation"/>
          <xsd:enumeration value="Finance: Deed of Retirement"/>
          <xsd:enumeration value="Finance: Donations"/>
          <xsd:enumeration value="Finance: Fixed Assets"/>
          <xsd:enumeration value="Finance: Gift Aid"/>
          <xsd:enumeration value="Finance: Investments"/>
          <xsd:enumeration value="Finance: JS Share Move"/>
          <xsd:enumeration value="Finance: Memorandum &amp; Arts"/>
          <xsd:enumeration value="Finance: P + L Schedules"/>
          <xsd:enumeration value="Finance: P/Y Accounts"/>
          <xsd:enumeration value="Finance: Queries"/>
          <xsd:enumeration value="Finance: Resolutions"/>
          <xsd:enumeration value="Finance: Royalty Statements"/>
          <xsd:enumeration value="Finance: Salaries"/>
          <xsd:enumeration value="Finance: Shares Gift"/>
          <xsd:enumeration value="Finance: Spit B/S"/>
          <xsd:enumeration value="Finance: SSAF"/>
          <xsd:enumeration value="Finance: Statutory"/>
          <xsd:enumeration value="Finance: Summary"/>
          <xsd:enumeration value="Finance: Sundry"/>
          <xsd:enumeration value="Finance: TB/Audit trails"/>
          <xsd:enumeration value="Finance: Trust Deed"/>
          <xsd:enumeration value="Finance: Valuation Report"/>
          <xsd:enumeration value="Finance: Valuations"/>
          <xsd:enumeration value="General: Accounts"/>
          <xsd:enumeration value="General: Agenda"/>
          <xsd:enumeration value="General: Agenda Item"/>
          <xsd:enumeration value="General: Agenda Papers"/>
          <xsd:enumeration value="General: Application"/>
          <xsd:enumeration value="General: Award Letter"/>
          <xsd:enumeration value="General: Bundle"/>
          <xsd:enumeration value="General: Certificate"/>
          <xsd:enumeration value="General: Confirmation of Transfer"/>
          <xsd:enumeration value="General: Contract"/>
          <xsd:enumeration value="General: Email"/>
          <xsd:enumeration value="General: Email Attachment"/>
          <xsd:enumeration value="General: Email In"/>
          <xsd:enumeration value="General: Email Out"/>
          <xsd:enumeration value="General: Extract of Minute"/>
          <xsd:enumeration value="General: Fax In"/>
          <xsd:enumeration value="General: Fax Out"/>
          <xsd:enumeration value="General: File note"/>
          <xsd:enumeration value="General: Finance"/>
          <xsd:enumeration value="General: General"/>
          <xsd:enumeration value="General: Grant Acceptance"/>
          <xsd:enumeration value="General: Grant Input Form"/>
          <xsd:enumeration value="General: Invoice"/>
          <xsd:enumeration value="General: Lease Agreement"/>
          <xsd:enumeration value="General: Letter"/>
          <xsd:enumeration value="General: Letter Encl. Cheque"/>
          <xsd:enumeration value="General: Letter In"/>
          <xsd:enumeration value="General: Letter Out"/>
          <xsd:enumeration value="General: Manual"/>
          <xsd:enumeration value="General: Meeting"/>
          <xsd:enumeration value="General: Memo"/>
          <xsd:enumeration value="General: Minutes"/>
          <xsd:enumeration value="General: News Article"/>
          <xsd:enumeration value="General: Note"/>
          <xsd:enumeration value="General: Order"/>
          <xsd:enumeration value="General: Original Proposal"/>
          <xsd:enumeration value="General: Other"/>
          <xsd:enumeration value="General: Policy Document"/>
          <xsd:enumeration value="General: Presentation"/>
          <xsd:enumeration value="General: Progress Report"/>
          <xsd:enumeration value="General: Quote"/>
          <xsd:enumeration value="General: Receipt"/>
          <xsd:enumeration value="General: Registration Document"/>
          <xsd:enumeration value="General: Report"/>
          <xsd:enumeration value="General: Request for Info"/>
          <xsd:enumeration value="General: Request for Payment"/>
          <xsd:enumeration value="General: Research"/>
          <xsd:enumeration value="General: Spreadsheet"/>
          <xsd:enumeration value="General: Trustees Paper"/>
          <xsd:enumeration value="Personnel: Contract of Employment"/>
          <xsd:enumeration value="Personnel: CV"/>
          <xsd:enumeration value="Personnel: Email"/>
          <xsd:enumeration value="Personnel: Interview Assessment Form"/>
          <xsd:enumeration value="Personnel: Letters"/>
          <xsd:enumeration value="Personnel: Medical Screening"/>
          <xsd:enumeration value="Personnel: Offer Letter"/>
          <xsd:enumeration value="Personnel: Other"/>
          <xsd:enumeration value="Personnel: Recruitment Form"/>
          <xsd:enumeration value="Personnel: References"/>
        </xsd:restriction>
      </xsd:simpleType>
    </xsd:element>
    <xsd:element name="Lookup" ma:index="9" nillable="true" ma:displayName="Trust" ma:format="Dropdown" ma:internalName="Lookup">
      <xsd:simpleType>
        <xsd:restriction base="dms:Choice">
          <xsd:enumeration value="Alan &amp; Babette Sainsbury Charitable Fund"/>
          <xsd:enumeration value="Ashden"/>
          <xsd:enumeration value="Ashden Trust"/>
          <xsd:enumeration value="Elizabeth Clark Charitable Trust"/>
          <xsd:enumeration value="Gatsby Charitable Foundation"/>
          <xsd:enumeration value="Glass-House Trust"/>
          <xsd:enumeration value="Headley Trust"/>
          <xsd:enumeration value="Indigo Trust"/>
          <xsd:enumeration value="J J Charitable Trust"/>
          <xsd:enumeration value="Jerusalem Productions Ltd"/>
          <xsd:enumeration value="Jerusalem Trust"/>
          <xsd:enumeration value="Kay Kendall Leukaemia Fund"/>
          <xsd:enumeration value="Linbury Trust"/>
          <xsd:enumeration value="Lisa Sainsbury"/>
          <xsd:enumeration value="Mark Leonard Trust"/>
          <xsd:enumeration value="Monument Historic Buildings Trust"/>
          <xsd:enumeration value="Monument Trust"/>
          <xsd:enumeration value="Museums &amp; Galleries for Headley"/>
          <xsd:enumeration value="Sainsbury Charitable Fund"/>
          <xsd:enumeration value="Sainsbury Family Charitable Trusts"/>
          <xsd:enumeration value="Staples Trust"/>
          <xsd:enumeration value="Tedworth Charitable Trust"/>
          <xsd:enumeration value="Three Guineas Trust"/>
          <xsd:enumeration value="True Colours Trust"/>
          <xsd:enumeration value="Woodward Charitable Trust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c8136285-d492-47f9-88f1-df4382725123" ContentTypeId="0x0101002B78F5B23533DD478F78B910BBA60942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okup xmlns="c18253a3-379b-433e-a3ae-358f46f00175">Ashden</Lookup>
    <DocumentType xmlns="c18253a3-379b-433e-a3ae-358f46f00175" xsi:nil="true"/>
  </documentManagement>
</p:properties>
</file>

<file path=customXml/itemProps1.xml><?xml version="1.0" encoding="utf-8"?>
<ds:datastoreItem xmlns:ds="http://schemas.openxmlformats.org/officeDocument/2006/customXml" ds:itemID="{AD31CB6F-40C6-47E5-8CF3-7312333441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8253a3-379b-433e-a3ae-358f46f0017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E4F76F0-F1C2-4833-988D-49CD6C74FA6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43DCE6F5-6B7E-414E-9D20-5A522406F3D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094BF97-4F97-4832-B5DC-1FF9AF1E5B5D}">
  <ds:schemaRefs>
    <ds:schemaRef ds:uri="http://www.w3.org/XML/1998/namespace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c18253a3-379b-433e-a3ae-358f46f00175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1111</TotalTime>
  <Words>65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Why LESS CO2?</vt:lpstr>
      <vt:lpstr>Quick wins… and easy measures!</vt:lpstr>
      <vt:lpstr>PowerPoint Presentation</vt:lpstr>
    </vt:vector>
  </TitlesOfParts>
  <Company>Jo Walton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Ashden Awards for Sustainable Energy</dc:title>
  <dc:creator>Joanna Walton</dc:creator>
  <cp:lastModifiedBy>Lee Jowett</cp:lastModifiedBy>
  <cp:revision>76</cp:revision>
  <dcterms:created xsi:type="dcterms:W3CDTF">2011-10-19T15:16:19Z</dcterms:created>
  <dcterms:modified xsi:type="dcterms:W3CDTF">2018-05-22T12:51:18Z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0x0101002B78F5B23533DD478F78B910BBA6094200365253D7EF73EF47934B18A293FA7005</vt:lpwstr>
  </property>
</Properties>
</file>