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64" r:id="rId3"/>
    <p:sldId id="266" r:id="rId4"/>
    <p:sldId id="270" r:id="rId5"/>
    <p:sldId id="274" r:id="rId6"/>
    <p:sldId id="276" r:id="rId7"/>
    <p:sldId id="278" r:id="rId8"/>
    <p:sldId id="280" r:id="rId9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81" autoAdjust="0"/>
  </p:normalViewPr>
  <p:slideViewPr>
    <p:cSldViewPr>
      <p:cViewPr>
        <p:scale>
          <a:sx n="90" d="100"/>
          <a:sy n="90" d="100"/>
        </p:scale>
        <p:origin x="-594" y="-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208" y="-90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4CA52-A5D9-4493-A00F-486785EE66C5}" type="datetimeFigureOut">
              <a:rPr lang="en-GB" smtClean="0"/>
              <a:t>23/05/2018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4FD03-D986-4A38-AC84-9E5C26EF5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389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44FD03-D986-4A38-AC84-9E5C26EF507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3822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56C63-D280-491B-A81D-797783001897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911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44FD03-D986-4A38-AC84-9E5C26EF5071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87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D9CD4-07C1-45E9-9EE9-4EB4F94944A2}" type="datetime1">
              <a:rPr lang="en-GB" smtClean="0"/>
              <a:t>23/05/2018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50908559-791C-4883-8435-3C0A428038E6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CB96A-3450-4954-8A5A-8C51440E1E28}" type="datetime1">
              <a:rPr lang="en-GB" smtClean="0"/>
              <a:t>23/05/2018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559-791C-4883-8435-3C0A428038E6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58C36-26BC-4009-B37E-CA2075354900}" type="datetime1">
              <a:rPr lang="en-GB" smtClean="0"/>
              <a:t>23/05/2018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559-791C-4883-8435-3C0A428038E6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F782-A5AD-47B5-B936-A223C5D2015B}" type="datetime1">
              <a:rPr lang="en-GB" smtClean="0"/>
              <a:t>23/05/2018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559-791C-4883-8435-3C0A428038E6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CC463-2A30-4BF1-95E8-1DE76206EAF6}" type="datetime1">
              <a:rPr lang="en-GB" smtClean="0"/>
              <a:t>23/05/2018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559-791C-4883-8435-3C0A428038E6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A094F-3F04-444E-BFBB-339B06F9F7DB}" type="datetime1">
              <a:rPr lang="en-GB" smtClean="0"/>
              <a:t>23/05/2018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559-791C-4883-8435-3C0A428038E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BBAC1-A351-4997-8390-8310DE65A3CB}" type="datetime1">
              <a:rPr lang="en-GB" smtClean="0"/>
              <a:t>23/05/2018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559-791C-4883-8435-3C0A428038E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0688C-213C-4EC4-A212-D17572C22CFA}" type="datetime1">
              <a:rPr lang="en-GB" smtClean="0"/>
              <a:t>23/05/2018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559-791C-4883-8435-3C0A428038E6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8A9A8-0AE8-4A5C-99BB-16077EE5BCC4}" type="datetime1">
              <a:rPr lang="en-GB" smtClean="0"/>
              <a:t>23/05/2018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559-791C-4883-8435-3C0A428038E6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125E8-3A19-4BE2-804D-E40C9F0ECF39}" type="datetime1">
              <a:rPr lang="en-GB" smtClean="0"/>
              <a:t>23/05/2018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559-791C-4883-8435-3C0A428038E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DE8A6-D20F-4EA9-A32A-A3382753D296}" type="datetime1">
              <a:rPr lang="en-GB" smtClean="0"/>
              <a:t>23/05/2018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559-791C-4883-8435-3C0A428038E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1ECB369-2985-43A7-82BF-A9D87EA7FE02}" type="datetime1">
              <a:rPr lang="en-GB" smtClean="0"/>
              <a:t>23/05/2018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50908559-791C-4883-8435-3C0A428038E6}" type="slidenum">
              <a:rPr lang="en-GB" smtClean="0"/>
              <a:t>‹#›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CC 75mm TIF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332656"/>
            <a:ext cx="607447" cy="830540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227" y="3356992"/>
            <a:ext cx="4788024" cy="3665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753531"/>
            <a:ext cx="8280920" cy="2037204"/>
          </a:xfrm>
        </p:spPr>
        <p:txBody>
          <a:bodyPr>
            <a:normAutofit/>
            <a:scene3d>
              <a:camera prst="perspective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l"/>
            <a:r>
              <a:rPr lang="en-GB" sz="72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</a:rPr>
              <a:t>City Catering</a:t>
            </a:r>
            <a:endParaRPr lang="en-GB" sz="7200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2708920"/>
            <a:ext cx="6622504" cy="1825625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l">
              <a:spcBef>
                <a:spcPct val="0"/>
              </a:spcBef>
            </a:pPr>
            <a:r>
              <a:rPr lang="en-GB" sz="4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	</a:t>
            </a:r>
            <a:r>
              <a:rPr lang="en-GB" sz="6000" b="1" dirty="0">
                <a:ln w="50800"/>
                <a:solidFill>
                  <a:srgbClr val="FFFF00"/>
                </a:solidFill>
                <a:latin typeface="Arial Black" panose="020B0A04020102020204" pitchFamily="34" charset="0"/>
                <a:ea typeface="+mj-ea"/>
                <a:cs typeface="+mj-cs"/>
              </a:rPr>
              <a:t>School Meals</a:t>
            </a:r>
            <a:endParaRPr lang="en-GB" sz="8000" b="1" dirty="0">
              <a:ln w="50800"/>
              <a:solidFill>
                <a:srgbClr val="FFFF00"/>
              </a:solidFill>
              <a:latin typeface="Arial Black" panose="020B0A040201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2073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b="1" cap="none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THE CATERING SERVICE</a:t>
            </a:r>
            <a:endParaRPr lang="en-GB" b="1" cap="none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184576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GB" sz="4700" b="1" dirty="0" smtClean="0"/>
              <a:t>Provides the catering to 78 Schools including Academies within Leicester City Council</a:t>
            </a:r>
          </a:p>
          <a:p>
            <a:pPr>
              <a:lnSpc>
                <a:spcPct val="120000"/>
              </a:lnSpc>
            </a:pPr>
            <a:r>
              <a:rPr lang="en-GB" sz="4700" b="1" dirty="0" smtClean="0"/>
              <a:t>Offers a complete </a:t>
            </a:r>
            <a:r>
              <a:rPr lang="en-GB" sz="4700" b="1" dirty="0"/>
              <a:t>meal service which includes </a:t>
            </a:r>
            <a:r>
              <a:rPr lang="en-GB" sz="4700" b="1" dirty="0" smtClean="0"/>
              <a:t>:</a:t>
            </a:r>
            <a:endParaRPr lang="en-GB" sz="4700" b="1" dirty="0"/>
          </a:p>
          <a:p>
            <a:pPr marL="285750" indent="-285750">
              <a:lnSpc>
                <a:spcPct val="120000"/>
              </a:lnSpc>
            </a:pPr>
            <a:r>
              <a:rPr lang="en-GB" sz="4700" b="1" dirty="0"/>
              <a:t>Food</a:t>
            </a:r>
          </a:p>
          <a:p>
            <a:pPr marL="285750" indent="-285750">
              <a:lnSpc>
                <a:spcPct val="120000"/>
              </a:lnSpc>
            </a:pPr>
            <a:r>
              <a:rPr lang="en-GB" sz="4700" b="1" dirty="0"/>
              <a:t>Labour</a:t>
            </a:r>
          </a:p>
          <a:p>
            <a:pPr marL="285750" indent="-285750">
              <a:lnSpc>
                <a:spcPct val="120000"/>
              </a:lnSpc>
            </a:pPr>
            <a:r>
              <a:rPr lang="en-GB" sz="4700" b="1" dirty="0"/>
              <a:t>Compliance with Food Safety &amp; Health &amp; Safety</a:t>
            </a:r>
          </a:p>
          <a:p>
            <a:pPr marL="285750" indent="-285750">
              <a:lnSpc>
                <a:spcPct val="120000"/>
              </a:lnSpc>
            </a:pPr>
            <a:r>
              <a:rPr lang="en-GB" sz="4700" b="1" dirty="0" smtClean="0"/>
              <a:t>Follows good working practice including menu </a:t>
            </a:r>
            <a:r>
              <a:rPr lang="en-GB" sz="4700" b="1" dirty="0"/>
              <a:t>planning &amp; </a:t>
            </a:r>
            <a:r>
              <a:rPr lang="en-GB" sz="4700" b="1" dirty="0" smtClean="0"/>
              <a:t>nutritional </a:t>
            </a:r>
            <a:r>
              <a:rPr lang="en-GB" sz="4700" b="1" dirty="0"/>
              <a:t>Standards</a:t>
            </a:r>
          </a:p>
          <a:p>
            <a:pPr marL="285750" indent="-285750">
              <a:lnSpc>
                <a:spcPct val="120000"/>
              </a:lnSpc>
            </a:pPr>
            <a:r>
              <a:rPr lang="en-GB" sz="4700" b="1" dirty="0" smtClean="0"/>
              <a:t>Complies with Allergen Legislation </a:t>
            </a:r>
            <a:endParaRPr lang="en-GB" sz="4700" b="1" dirty="0"/>
          </a:p>
          <a:p>
            <a:pPr marL="285750" indent="-285750">
              <a:lnSpc>
                <a:spcPct val="120000"/>
              </a:lnSpc>
            </a:pPr>
            <a:r>
              <a:rPr lang="en-GB" sz="4700" b="1" dirty="0" smtClean="0"/>
              <a:t>Trained staff </a:t>
            </a:r>
          </a:p>
          <a:p>
            <a:pPr marL="285750" indent="-285750">
              <a:lnSpc>
                <a:spcPct val="120000"/>
              </a:lnSpc>
            </a:pPr>
            <a:r>
              <a:rPr lang="en-GB" sz="4700" b="1" dirty="0" smtClean="0"/>
              <a:t>Soil Association Bronze Catering mark</a:t>
            </a:r>
            <a:endParaRPr lang="en-GB" sz="4700" b="1" dirty="0"/>
          </a:p>
          <a:p>
            <a:endParaRPr lang="en-GB" sz="3900" b="1" dirty="0" smtClean="0"/>
          </a:p>
          <a:p>
            <a:pPr marL="0" indent="0">
              <a:buNone/>
            </a:pPr>
            <a:endParaRPr lang="en-GB" sz="1700" b="1" dirty="0" smtClean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5" name="Picture 4" descr="LCC 75mm TIF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332656"/>
            <a:ext cx="607447" cy="8305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0111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6712"/>
            <a:ext cx="7772400" cy="1296144"/>
          </a:xfrm>
        </p:spPr>
        <p:txBody>
          <a:bodyPr>
            <a:normAutofit fontScale="90000"/>
          </a:bodyPr>
          <a:lstStyle/>
          <a:p>
            <a:r>
              <a:rPr lang="en-GB" sz="4000" b="1" cap="none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MENUS 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3100" b="1" cap="none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To Meet The Requirements of this Multicultural City</a:t>
            </a:r>
            <a:br>
              <a:rPr lang="en-GB" sz="3100" b="1" cap="none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</a:br>
            <a:r>
              <a:rPr lang="en-GB" sz="3100" b="1" cap="none" dirty="0" err="1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City</a:t>
            </a:r>
            <a:r>
              <a:rPr lang="en-GB" sz="3100" b="1" cap="none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 Catering Supply -</a:t>
            </a:r>
            <a:endParaRPr lang="en-GB" sz="3100" b="1" cap="none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420" y="1844824"/>
            <a:ext cx="7772400" cy="37338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endParaRPr lang="en-GB" sz="2400" b="1" dirty="0" smtClean="0"/>
          </a:p>
          <a:p>
            <a:pPr>
              <a:lnSpc>
                <a:spcPct val="150000"/>
              </a:lnSpc>
            </a:pPr>
            <a:r>
              <a:rPr lang="en-GB" sz="2400" b="1" dirty="0" smtClean="0"/>
              <a:t>Traditional 4 week menu</a:t>
            </a:r>
          </a:p>
          <a:p>
            <a:pPr>
              <a:lnSpc>
                <a:spcPct val="150000"/>
              </a:lnSpc>
            </a:pPr>
            <a:r>
              <a:rPr lang="en-GB" sz="2400" b="1" dirty="0" smtClean="0"/>
              <a:t>Halal options</a:t>
            </a:r>
          </a:p>
          <a:p>
            <a:pPr>
              <a:lnSpc>
                <a:spcPct val="150000"/>
              </a:lnSpc>
            </a:pPr>
            <a:r>
              <a:rPr lang="en-GB" sz="2400" b="1" dirty="0" smtClean="0"/>
              <a:t>Asian vegetarian options</a:t>
            </a:r>
          </a:p>
          <a:p>
            <a:pPr>
              <a:lnSpc>
                <a:spcPct val="150000"/>
              </a:lnSpc>
            </a:pPr>
            <a:r>
              <a:rPr lang="en-GB" sz="2400" b="1" dirty="0" smtClean="0"/>
              <a:t>Single choice traditional menu</a:t>
            </a:r>
          </a:p>
          <a:p>
            <a:pPr>
              <a:lnSpc>
                <a:spcPct val="150000"/>
              </a:lnSpc>
            </a:pPr>
            <a:r>
              <a:rPr lang="en-GB" sz="2400" b="1" dirty="0" smtClean="0"/>
              <a:t>Bespoke menus -  adapted to suit school demands</a:t>
            </a:r>
          </a:p>
          <a:p>
            <a:pPr>
              <a:lnSpc>
                <a:spcPct val="150000"/>
              </a:lnSpc>
            </a:pPr>
            <a:endParaRPr lang="en-GB" b="1" dirty="0"/>
          </a:p>
        </p:txBody>
      </p:sp>
      <p:pic>
        <p:nvPicPr>
          <p:cNvPr id="5" name="Picture 4" descr="LCC 75mm TIF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332656"/>
            <a:ext cx="607447" cy="8305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8543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76426"/>
            <a:ext cx="5686400" cy="1143000"/>
          </a:xfrm>
        </p:spPr>
        <p:txBody>
          <a:bodyPr/>
          <a:lstStyle/>
          <a:p>
            <a:r>
              <a:rPr lang="en-GB" b="1" cap="none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MEDICAL DIETS</a:t>
            </a:r>
            <a:endParaRPr lang="en-GB" b="1" cap="none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828334" cy="4824536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GB" b="1" dirty="0" smtClean="0"/>
              <a:t>Bespoke medical diets are produced by a qualified dietitian for children with a food allergy or intolerance e.g. gluten, dairy, nuts, kiwi, legumes, citric acid</a:t>
            </a:r>
          </a:p>
          <a:p>
            <a:pPr marL="0" indent="0">
              <a:buNone/>
            </a:pPr>
            <a:r>
              <a:rPr lang="en-GB" b="1" dirty="0" smtClean="0"/>
              <a:t>    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GB" sz="3000" b="1" dirty="0" smtClean="0">
                <a:solidFill>
                  <a:srgbClr val="FFFF00"/>
                </a:solidFill>
              </a:rPr>
              <a:t>To Keep All Parties Safe -</a:t>
            </a:r>
          </a:p>
          <a:p>
            <a:r>
              <a:rPr lang="en-GB" b="1" dirty="0" smtClean="0"/>
              <a:t>Parents </a:t>
            </a:r>
            <a:r>
              <a:rPr lang="en-GB" b="1" dirty="0"/>
              <a:t>complete a medical form signed by a health professional</a:t>
            </a:r>
          </a:p>
          <a:p>
            <a:pPr marL="0" indent="0">
              <a:buNone/>
            </a:pPr>
            <a:endParaRPr lang="en-GB" sz="1400" b="1" dirty="0"/>
          </a:p>
          <a:p>
            <a:r>
              <a:rPr lang="en-GB" b="1" dirty="0"/>
              <a:t>Dietitian will liaise with parents, catering staff &amp; area manager </a:t>
            </a:r>
          </a:p>
          <a:p>
            <a:endParaRPr lang="en-GB" sz="1400" b="1" dirty="0"/>
          </a:p>
          <a:p>
            <a:r>
              <a:rPr lang="en-GB" b="1" dirty="0"/>
              <a:t>Special medical menu prepared &amp; sent to parents &amp; catering staff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b="1" dirty="0" smtClean="0"/>
              <a:t>Currently </a:t>
            </a:r>
            <a:r>
              <a:rPr lang="en-GB" b="1" dirty="0"/>
              <a:t>have 300 children with medical </a:t>
            </a:r>
            <a:r>
              <a:rPr lang="en-GB" b="1" dirty="0" smtClean="0"/>
              <a:t>diets and have </a:t>
            </a:r>
            <a:r>
              <a:rPr lang="en-GB" b="1" dirty="0"/>
              <a:t>n</a:t>
            </a:r>
            <a:r>
              <a:rPr lang="en-GB" b="1" dirty="0" smtClean="0"/>
              <a:t>ever </a:t>
            </a:r>
            <a:r>
              <a:rPr lang="en-GB" b="1" dirty="0"/>
              <a:t>been unable to provide any special </a:t>
            </a:r>
            <a:r>
              <a:rPr lang="en-GB" b="1" dirty="0" smtClean="0"/>
              <a:t>diet</a:t>
            </a:r>
            <a:endParaRPr lang="en-GB" dirty="0"/>
          </a:p>
          <a:p>
            <a:endParaRPr lang="en-GB" b="1" dirty="0" smtClean="0"/>
          </a:p>
          <a:p>
            <a:pPr marL="0" indent="0">
              <a:buNone/>
            </a:pPr>
            <a:endParaRPr lang="en-GB" b="1" dirty="0" smtClean="0"/>
          </a:p>
          <a:p>
            <a:endParaRPr lang="en-GB" dirty="0"/>
          </a:p>
        </p:txBody>
      </p:sp>
      <p:pic>
        <p:nvPicPr>
          <p:cNvPr id="5" name="Picture 4" descr="LCC 75mm TIF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1" y="116632"/>
            <a:ext cx="607447" cy="8305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679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772400" cy="1143000"/>
          </a:xfrm>
        </p:spPr>
        <p:txBody>
          <a:bodyPr/>
          <a:lstStyle/>
          <a:p>
            <a:r>
              <a:rPr lang="en-GB" b="1" cap="none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HALAL MEALS</a:t>
            </a:r>
            <a:endParaRPr lang="en-GB" b="1" cap="none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824536"/>
          </a:xfrm>
        </p:spPr>
        <p:txBody>
          <a:bodyPr>
            <a:noAutofit/>
          </a:bodyPr>
          <a:lstStyle/>
          <a:p>
            <a:pPr>
              <a:spcBef>
                <a:spcPts val="500"/>
              </a:spcBef>
            </a:pPr>
            <a:r>
              <a:rPr lang="en-GB" sz="2800" b="1" dirty="0" smtClean="0"/>
              <a:t>Since reintroduction 15 schools are incorporating Halal meals on menu</a:t>
            </a:r>
          </a:p>
          <a:p>
            <a:pPr>
              <a:spcBef>
                <a:spcPts val="500"/>
              </a:spcBef>
            </a:pPr>
            <a:endParaRPr lang="en-GB" sz="1200" b="1" dirty="0" smtClean="0"/>
          </a:p>
          <a:p>
            <a:pPr>
              <a:spcBef>
                <a:spcPts val="500"/>
              </a:spcBef>
            </a:pPr>
            <a:r>
              <a:rPr lang="en-GB" sz="2800" b="1" dirty="0" smtClean="0"/>
              <a:t>Halal chicken &amp; lamb is served twice a week</a:t>
            </a:r>
          </a:p>
          <a:p>
            <a:pPr marL="0" indent="0">
              <a:spcBef>
                <a:spcPts val="500"/>
              </a:spcBef>
              <a:buNone/>
            </a:pPr>
            <a:endParaRPr lang="en-GB" sz="1200" b="1" dirty="0" smtClean="0"/>
          </a:p>
          <a:p>
            <a:pPr>
              <a:spcBef>
                <a:spcPts val="500"/>
              </a:spcBef>
            </a:pPr>
            <a:r>
              <a:rPr lang="en-GB" sz="2800" b="1" dirty="0" smtClean="0"/>
              <a:t>Supplier is J.W. Youngs from Sheffield</a:t>
            </a:r>
          </a:p>
          <a:p>
            <a:pPr marL="0" indent="0">
              <a:spcBef>
                <a:spcPts val="500"/>
              </a:spcBef>
              <a:buNone/>
            </a:pPr>
            <a:endParaRPr lang="en-GB" sz="1200" b="1" dirty="0" smtClean="0"/>
          </a:p>
          <a:p>
            <a:pPr>
              <a:spcBef>
                <a:spcPts val="500"/>
              </a:spcBef>
            </a:pPr>
            <a:r>
              <a:rPr lang="en-GB" sz="2800" b="1" dirty="0" smtClean="0"/>
              <a:t>Regular testing to reinforce trust and authenticity</a:t>
            </a:r>
          </a:p>
          <a:p>
            <a:pPr marL="0" indent="0">
              <a:spcBef>
                <a:spcPts val="500"/>
              </a:spcBef>
              <a:buNone/>
            </a:pPr>
            <a:endParaRPr lang="en-GB" sz="1200" b="1" dirty="0" smtClean="0"/>
          </a:p>
          <a:p>
            <a:pPr>
              <a:spcBef>
                <a:spcPts val="500"/>
              </a:spcBef>
            </a:pPr>
            <a:r>
              <a:rPr lang="en-GB" sz="2800" b="1" dirty="0" smtClean="0"/>
              <a:t>Refresher training for catering staff</a:t>
            </a:r>
          </a:p>
          <a:p>
            <a:pPr marL="0" indent="0">
              <a:buNone/>
            </a:pPr>
            <a:endParaRPr lang="en-GB" sz="1200" b="1" dirty="0" smtClean="0"/>
          </a:p>
        </p:txBody>
      </p:sp>
      <p:pic>
        <p:nvPicPr>
          <p:cNvPr id="5" name="Picture 4" descr="LCC 75mm TIF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332656"/>
            <a:ext cx="607447" cy="8305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443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b="1" cap="none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FOOD FOR LIFE</a:t>
            </a:r>
            <a:br>
              <a:rPr lang="en-GB" b="1" cap="none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en-GB" b="1" cap="none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BRONZE CATERING MARK</a:t>
            </a:r>
            <a:endParaRPr lang="en-GB" b="1" cap="none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4000" b="1" dirty="0" smtClean="0">
                <a:solidFill>
                  <a:srgbClr val="FFFF00"/>
                </a:solidFill>
              </a:rPr>
              <a:t>To meet the required standards -</a:t>
            </a:r>
          </a:p>
          <a:p>
            <a:r>
              <a:rPr lang="en-GB" sz="2400" b="1" dirty="0" smtClean="0"/>
              <a:t>All eggs are free range</a:t>
            </a:r>
          </a:p>
          <a:p>
            <a:r>
              <a:rPr lang="en-GB" sz="2400" b="1" dirty="0" smtClean="0"/>
              <a:t>No genetically modified ingredients are used</a:t>
            </a:r>
          </a:p>
          <a:p>
            <a:r>
              <a:rPr lang="en-GB" sz="2400" b="1" dirty="0" smtClean="0"/>
              <a:t>No undesirable additives or </a:t>
            </a:r>
            <a:r>
              <a:rPr lang="en-GB" sz="2400" b="1" dirty="0" err="1" smtClean="0"/>
              <a:t>transfats</a:t>
            </a:r>
            <a:r>
              <a:rPr lang="en-GB" sz="2400" b="1" dirty="0" smtClean="0"/>
              <a:t> are used</a:t>
            </a:r>
          </a:p>
          <a:p>
            <a:r>
              <a:rPr lang="en-GB" sz="2400" b="1" dirty="0" smtClean="0"/>
              <a:t>All animal welfare standards are met with all meat meeting Red Tractor standard or equivalent</a:t>
            </a:r>
          </a:p>
          <a:p>
            <a:r>
              <a:rPr lang="en-GB" sz="2400" b="1" dirty="0" smtClean="0"/>
              <a:t>All fish served meets MSC certification (Marine Stewardship Council)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6" name="Picture 5" descr="LCC 75mm TIF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332656"/>
            <a:ext cx="607447" cy="8305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1250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6406480" cy="1143000"/>
          </a:xfrm>
        </p:spPr>
        <p:txBody>
          <a:bodyPr>
            <a:normAutofit fontScale="90000"/>
          </a:bodyPr>
          <a:lstStyle/>
          <a:p>
            <a:r>
              <a:rPr lang="en-GB" sz="4000" b="1" cap="none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FOOD FOR LIFE -</a:t>
            </a:r>
            <a:br>
              <a:rPr lang="en-GB" sz="4000" b="1" cap="none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en-GB" sz="4000" b="1" cap="none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GOOD PRACTICE</a:t>
            </a:r>
            <a:endParaRPr lang="en-GB" sz="4000" b="1" cap="none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19695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800" b="1" dirty="0"/>
              <a:t>D</a:t>
            </a:r>
            <a:r>
              <a:rPr lang="en-GB" sz="2800" b="1" dirty="0" smtClean="0"/>
              <a:t>ishes are freshly prepared</a:t>
            </a:r>
          </a:p>
          <a:p>
            <a:pPr>
              <a:lnSpc>
                <a:spcPct val="150000"/>
              </a:lnSpc>
            </a:pPr>
            <a:r>
              <a:rPr lang="en-GB" sz="2800" b="1" dirty="0" smtClean="0"/>
              <a:t>Training is provided for all staff</a:t>
            </a:r>
          </a:p>
          <a:p>
            <a:r>
              <a:rPr lang="en-GB" sz="2800" b="1" dirty="0" smtClean="0"/>
              <a:t>All suppliers meet food safety standards </a:t>
            </a:r>
          </a:p>
          <a:p>
            <a:r>
              <a:rPr lang="en-GB" sz="2800" b="1" dirty="0" smtClean="0"/>
              <a:t>Currently working towards Silver</a:t>
            </a:r>
          </a:p>
        </p:txBody>
      </p:sp>
      <p:pic>
        <p:nvPicPr>
          <p:cNvPr id="5" name="Picture 4" descr="LCC 75mm TIF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332656"/>
            <a:ext cx="607447" cy="830540"/>
          </a:xfrm>
          <a:prstGeom prst="rect">
            <a:avLst/>
          </a:prstGeom>
          <a:noFill/>
        </p:spPr>
      </p:pic>
      <p:pic>
        <p:nvPicPr>
          <p:cNvPr id="6" name="Picture 5" descr="http://www.accom.ed.ac.uk/media/7656/food-for-life-300x300.jpg?anchor=center&amp;amp;mode=crop&amp;amp;width=400&amp;amp;height=200&amp;amp;rnd=13135106293000000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229200"/>
            <a:ext cx="2592288" cy="12241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848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b="1" dirty="0" smtClean="0"/>
              <a:t> </a:t>
            </a:r>
            <a:r>
              <a:rPr lang="en-GB" sz="4800" b="1" cap="none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CITY CATERING  </a:t>
            </a:r>
            <a:r>
              <a:rPr lang="en-GB" sz="2400" b="1" dirty="0" smtClean="0"/>
              <a:t>-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7301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sz="5100" b="1" dirty="0" smtClean="0">
                <a:solidFill>
                  <a:srgbClr val="FFFF00"/>
                </a:solidFill>
              </a:rPr>
              <a:t>City </a:t>
            </a:r>
            <a:r>
              <a:rPr lang="en-GB" sz="5100" b="1" dirty="0">
                <a:solidFill>
                  <a:srgbClr val="FFFF00"/>
                </a:solidFill>
              </a:rPr>
              <a:t>Catering </a:t>
            </a:r>
            <a:r>
              <a:rPr lang="en-GB" sz="5100" b="1" dirty="0" smtClean="0">
                <a:solidFill>
                  <a:srgbClr val="FFFF00"/>
                </a:solidFill>
              </a:rPr>
              <a:t>are committed to providing a good quality meal to all children </a:t>
            </a:r>
            <a:r>
              <a:rPr lang="en-GB" sz="5100" b="1" smtClean="0">
                <a:solidFill>
                  <a:srgbClr val="FFFF00"/>
                </a:solidFill>
              </a:rPr>
              <a:t>in order to  </a:t>
            </a:r>
            <a:r>
              <a:rPr lang="en-GB" sz="5100" b="1" dirty="0" smtClean="0">
                <a:solidFill>
                  <a:srgbClr val="FFFF00"/>
                </a:solidFill>
              </a:rPr>
              <a:t>contribute to their health wellbeing and performance.</a:t>
            </a:r>
          </a:p>
          <a:p>
            <a:pPr marL="0" indent="0">
              <a:buNone/>
            </a:pPr>
            <a:r>
              <a:rPr lang="en-GB" sz="5100" b="1" dirty="0">
                <a:solidFill>
                  <a:srgbClr val="FFFF00"/>
                </a:solidFill>
              </a:rPr>
              <a:t> </a:t>
            </a:r>
            <a:endParaRPr lang="en-GB" b="1" dirty="0" smtClean="0"/>
          </a:p>
          <a:p>
            <a:pPr>
              <a:lnSpc>
                <a:spcPct val="150000"/>
              </a:lnSpc>
            </a:pPr>
            <a:endParaRPr lang="en-GB" b="1" dirty="0"/>
          </a:p>
        </p:txBody>
      </p:sp>
      <p:pic>
        <p:nvPicPr>
          <p:cNvPr id="6" name="Picture 5" descr="LCC 75mm TIF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857" y="332656"/>
            <a:ext cx="607447" cy="8305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810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</Template>
  <TotalTime>431</TotalTime>
  <Words>316</Words>
  <Application>Microsoft Office PowerPoint</Application>
  <PresentationFormat>On-screen Show (4:3)</PresentationFormat>
  <Paragraphs>62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 Pop</vt:lpstr>
      <vt:lpstr>City Catering</vt:lpstr>
      <vt:lpstr>THE CATERING SERVICE</vt:lpstr>
      <vt:lpstr>MENUS  To Meet The Requirements of this Multicultural City City Catering Supply -</vt:lpstr>
      <vt:lpstr>MEDICAL DIETS</vt:lpstr>
      <vt:lpstr>HALAL MEALS</vt:lpstr>
      <vt:lpstr>FOOD FOR LIFE BRONZE CATERING MARK</vt:lpstr>
      <vt:lpstr>FOOD FOR LIFE - GOOD PRACTICE</vt:lpstr>
      <vt:lpstr> CITY CATERING  -</vt:lpstr>
    </vt:vector>
  </TitlesOfParts>
  <Company>Leicester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Catering</dc:title>
  <dc:creator>Jane Faulks</dc:creator>
  <cp:lastModifiedBy>Jane Faulks</cp:lastModifiedBy>
  <cp:revision>29</cp:revision>
  <cp:lastPrinted>2018-05-22T08:55:23Z</cp:lastPrinted>
  <dcterms:created xsi:type="dcterms:W3CDTF">2018-05-16T11:56:59Z</dcterms:created>
  <dcterms:modified xsi:type="dcterms:W3CDTF">2018-05-23T15:09:20Z</dcterms:modified>
</cp:coreProperties>
</file>