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4" r:id="rId6"/>
    <p:sldId id="262" r:id="rId7"/>
    <p:sldId id="265" r:id="rId8"/>
    <p:sldId id="269" r:id="rId9"/>
    <p:sldId id="261" r:id="rId10"/>
    <p:sldId id="267" r:id="rId11"/>
    <p:sldId id="268" r:id="rId12"/>
    <p:sldId id="270" r:id="rId13"/>
    <p:sldId id="271"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7/2/2018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7/2/2018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67E9D7-36EA-48A1-8332-8DA350E7C9D5}"/>
              </a:ext>
            </a:extLst>
          </p:cNvPr>
          <p:cNvSpPr>
            <a:spLocks noGrp="1"/>
          </p:cNvSpPr>
          <p:nvPr>
            <p:ph type="ctrTitle"/>
          </p:nvPr>
        </p:nvSpPr>
        <p:spPr>
          <a:xfrm>
            <a:off x="2483314" y="3042393"/>
            <a:ext cx="8637073" cy="2541431"/>
          </a:xfrm>
        </p:spPr>
        <p:txBody>
          <a:bodyPr/>
          <a:lstStyle/>
          <a:p>
            <a:pPr algn="ctr"/>
            <a:r>
              <a:rPr lang="en-GB" dirty="0"/>
              <a:t>Forest school at Holmsdale manor</a:t>
            </a:r>
          </a:p>
        </p:txBody>
      </p:sp>
      <p:sp>
        <p:nvSpPr>
          <p:cNvPr id="3" name="Subtitle 2">
            <a:extLst>
              <a:ext uri="{FF2B5EF4-FFF2-40B4-BE49-F238E27FC236}">
                <a16:creationId xmlns="" xmlns:a16="http://schemas.microsoft.com/office/drawing/2014/main" id="{562D31D6-168D-4FB6-B672-04E83B38EEF9}"/>
              </a:ext>
            </a:extLst>
          </p:cNvPr>
          <p:cNvSpPr>
            <a:spLocks noGrp="1"/>
          </p:cNvSpPr>
          <p:nvPr>
            <p:ph type="subTitle" idx="1"/>
          </p:nvPr>
        </p:nvSpPr>
        <p:spPr>
          <a:xfrm>
            <a:off x="2353611" y="5471529"/>
            <a:ext cx="8637072" cy="977621"/>
          </a:xfrm>
        </p:spPr>
        <p:txBody>
          <a:bodyPr>
            <a:normAutofit/>
          </a:bodyPr>
          <a:lstStyle/>
          <a:p>
            <a:pPr algn="ctr"/>
            <a:r>
              <a:rPr lang="en-GB" sz="2800" dirty="0"/>
              <a:t>2007- 2018</a:t>
            </a:r>
          </a:p>
        </p:txBody>
      </p:sp>
      <p:pic>
        <p:nvPicPr>
          <p:cNvPr id="5" name="Picture 4">
            <a:extLst>
              <a:ext uri="{FF2B5EF4-FFF2-40B4-BE49-F238E27FC236}">
                <a16:creationId xmlns="" xmlns:a16="http://schemas.microsoft.com/office/drawing/2014/main" id="{60D9601E-5AB9-463E-BEFB-F669639F20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630" y="221200"/>
            <a:ext cx="3593433" cy="2695074"/>
          </a:xfrm>
          <a:prstGeom prst="rect">
            <a:avLst/>
          </a:prstGeom>
        </p:spPr>
      </p:pic>
      <p:pic>
        <p:nvPicPr>
          <p:cNvPr id="6" name="Picture 5">
            <a:extLst>
              <a:ext uri="{FF2B5EF4-FFF2-40B4-BE49-F238E27FC236}">
                <a16:creationId xmlns="" xmlns:a16="http://schemas.microsoft.com/office/drawing/2014/main" id="{0AA38096-3C08-4594-9FCA-5C1D99B5E441}"/>
              </a:ext>
            </a:extLst>
          </p:cNvPr>
          <p:cNvPicPr>
            <a:picLocks noChangeAspect="1"/>
          </p:cNvPicPr>
          <p:nvPr/>
        </p:nvPicPr>
        <p:blipFill>
          <a:blip r:embed="rId3"/>
          <a:stretch>
            <a:fillRect/>
          </a:stretch>
        </p:blipFill>
        <p:spPr>
          <a:xfrm>
            <a:off x="4269168" y="221199"/>
            <a:ext cx="3733875" cy="2695073"/>
          </a:xfrm>
          <a:prstGeom prst="rect">
            <a:avLst/>
          </a:prstGeom>
        </p:spPr>
      </p:pic>
      <p:pic>
        <p:nvPicPr>
          <p:cNvPr id="7" name="Picture 6">
            <a:extLst>
              <a:ext uri="{FF2B5EF4-FFF2-40B4-BE49-F238E27FC236}">
                <a16:creationId xmlns="" xmlns:a16="http://schemas.microsoft.com/office/drawing/2014/main" id="{E45AC2A8-FE6C-4B25-AD39-6CAAF663F8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8149" y="221199"/>
            <a:ext cx="3513221" cy="2634915"/>
          </a:xfrm>
          <a:prstGeom prst="rect">
            <a:avLst/>
          </a:prstGeom>
        </p:spPr>
      </p:pic>
    </p:spTree>
    <p:extLst>
      <p:ext uri="{BB962C8B-B14F-4D97-AF65-F5344CB8AC3E}">
        <p14:creationId xmlns:p14="http://schemas.microsoft.com/office/powerpoint/2010/main" val="166789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2CA6043-EEFD-4302-9CEB-2B9FCD2505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462" y="471446"/>
            <a:ext cx="5151311" cy="5151311"/>
          </a:xfrm>
          <a:prstGeom prst="rect">
            <a:avLst/>
          </a:prstGeom>
        </p:spPr>
      </p:pic>
      <p:pic>
        <p:nvPicPr>
          <p:cNvPr id="3" name="Picture 2">
            <a:extLst>
              <a:ext uri="{FF2B5EF4-FFF2-40B4-BE49-F238E27FC236}">
                <a16:creationId xmlns="" xmlns:a16="http://schemas.microsoft.com/office/drawing/2014/main" id="{5CFBE67A-F281-48D6-B16C-BC8D18DC6C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3229" y="471445"/>
            <a:ext cx="5145945" cy="5151311"/>
          </a:xfrm>
          <a:prstGeom prst="rect">
            <a:avLst/>
          </a:prstGeom>
        </p:spPr>
      </p:pic>
    </p:spTree>
    <p:extLst>
      <p:ext uri="{BB962C8B-B14F-4D97-AF65-F5344CB8AC3E}">
        <p14:creationId xmlns:p14="http://schemas.microsoft.com/office/powerpoint/2010/main" val="4725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FC66F54-9ED1-426B-B1A5-CCC893A6E9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417" y="346363"/>
            <a:ext cx="5416945" cy="5416945"/>
          </a:xfrm>
          <a:prstGeom prst="rect">
            <a:avLst/>
          </a:prstGeom>
        </p:spPr>
      </p:pic>
      <p:pic>
        <p:nvPicPr>
          <p:cNvPr id="3" name="Picture 2">
            <a:extLst>
              <a:ext uri="{FF2B5EF4-FFF2-40B4-BE49-F238E27FC236}">
                <a16:creationId xmlns="" xmlns:a16="http://schemas.microsoft.com/office/drawing/2014/main" id="{A5DD623F-8A93-45B1-95B0-87EBCAEB293A}"/>
              </a:ext>
            </a:extLst>
          </p:cNvPr>
          <p:cNvPicPr>
            <a:picLocks noChangeAspect="1"/>
          </p:cNvPicPr>
          <p:nvPr/>
        </p:nvPicPr>
        <p:blipFill>
          <a:blip r:embed="rId3"/>
          <a:stretch>
            <a:fillRect/>
          </a:stretch>
        </p:blipFill>
        <p:spPr>
          <a:xfrm>
            <a:off x="6338637" y="346364"/>
            <a:ext cx="5416945" cy="5371677"/>
          </a:xfrm>
          <a:prstGeom prst="rect">
            <a:avLst/>
          </a:prstGeom>
        </p:spPr>
      </p:pic>
    </p:spTree>
    <p:extLst>
      <p:ext uri="{BB962C8B-B14F-4D97-AF65-F5344CB8AC3E}">
        <p14:creationId xmlns:p14="http://schemas.microsoft.com/office/powerpoint/2010/main" val="419537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B747B52-5E53-4C54-AE30-A2BA752E14D8}"/>
              </a:ext>
            </a:extLst>
          </p:cNvPr>
          <p:cNvPicPr>
            <a:picLocks noChangeAspect="1"/>
          </p:cNvPicPr>
          <p:nvPr/>
        </p:nvPicPr>
        <p:blipFill>
          <a:blip r:embed="rId2"/>
          <a:stretch>
            <a:fillRect/>
          </a:stretch>
        </p:blipFill>
        <p:spPr>
          <a:xfrm>
            <a:off x="353565" y="325764"/>
            <a:ext cx="5444654" cy="5444654"/>
          </a:xfrm>
          <a:prstGeom prst="rect">
            <a:avLst/>
          </a:prstGeom>
        </p:spPr>
      </p:pic>
      <p:pic>
        <p:nvPicPr>
          <p:cNvPr id="3" name="Picture 2">
            <a:extLst>
              <a:ext uri="{FF2B5EF4-FFF2-40B4-BE49-F238E27FC236}">
                <a16:creationId xmlns="" xmlns:a16="http://schemas.microsoft.com/office/drawing/2014/main" id="{ED740277-7409-44F1-B55A-98F3BD373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3781" y="325764"/>
            <a:ext cx="5444654" cy="5444654"/>
          </a:xfrm>
          <a:prstGeom prst="rect">
            <a:avLst/>
          </a:prstGeom>
        </p:spPr>
      </p:pic>
    </p:spTree>
    <p:extLst>
      <p:ext uri="{BB962C8B-B14F-4D97-AF65-F5344CB8AC3E}">
        <p14:creationId xmlns:p14="http://schemas.microsoft.com/office/powerpoint/2010/main" val="571017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27EAE4C-B464-45E5-8C4A-BB8193EFA3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127" y="429491"/>
            <a:ext cx="5278582" cy="5278582"/>
          </a:xfrm>
          <a:prstGeom prst="rect">
            <a:avLst/>
          </a:prstGeom>
        </p:spPr>
      </p:pic>
      <p:pic>
        <p:nvPicPr>
          <p:cNvPr id="3" name="Picture 2">
            <a:extLst>
              <a:ext uri="{FF2B5EF4-FFF2-40B4-BE49-F238E27FC236}">
                <a16:creationId xmlns="" xmlns:a16="http://schemas.microsoft.com/office/drawing/2014/main" id="{929A5627-CAE5-449C-AD36-9E8FF1F50E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9290" y="429491"/>
            <a:ext cx="5278583" cy="5278583"/>
          </a:xfrm>
          <a:prstGeom prst="rect">
            <a:avLst/>
          </a:prstGeom>
        </p:spPr>
      </p:pic>
    </p:spTree>
    <p:extLst>
      <p:ext uri="{BB962C8B-B14F-4D97-AF65-F5344CB8AC3E}">
        <p14:creationId xmlns:p14="http://schemas.microsoft.com/office/powerpoint/2010/main" val="149548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2C5A563-C488-4239-8961-3539D33D9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691" y="484909"/>
            <a:ext cx="5216236" cy="5216236"/>
          </a:xfrm>
          <a:prstGeom prst="rect">
            <a:avLst/>
          </a:prstGeom>
        </p:spPr>
      </p:pic>
      <p:sp>
        <p:nvSpPr>
          <p:cNvPr id="3" name="TextBox 2">
            <a:extLst>
              <a:ext uri="{FF2B5EF4-FFF2-40B4-BE49-F238E27FC236}">
                <a16:creationId xmlns="" xmlns:a16="http://schemas.microsoft.com/office/drawing/2014/main" id="{7BAE0054-3C0E-4623-B9AA-5CBB64A58E55}"/>
              </a:ext>
            </a:extLst>
          </p:cNvPr>
          <p:cNvSpPr txBox="1"/>
          <p:nvPr/>
        </p:nvSpPr>
        <p:spPr>
          <a:xfrm>
            <a:off x="6470075" y="2036619"/>
            <a:ext cx="4953000" cy="1754326"/>
          </a:xfrm>
          <a:prstGeom prst="rect">
            <a:avLst/>
          </a:prstGeom>
          <a:noFill/>
        </p:spPr>
        <p:txBody>
          <a:bodyPr wrap="square" rtlCol="0">
            <a:spAutoFit/>
          </a:bodyPr>
          <a:lstStyle/>
          <a:p>
            <a:pPr algn="ctr"/>
            <a:r>
              <a:rPr lang="en-GB" sz="5400" dirty="0"/>
              <a:t>Any </a:t>
            </a:r>
          </a:p>
          <a:p>
            <a:pPr algn="ctr"/>
            <a:r>
              <a:rPr lang="en-GB" sz="5400" dirty="0"/>
              <a:t>questions?</a:t>
            </a:r>
          </a:p>
        </p:txBody>
      </p:sp>
    </p:spTree>
    <p:extLst>
      <p:ext uri="{BB962C8B-B14F-4D97-AF65-F5344CB8AC3E}">
        <p14:creationId xmlns:p14="http://schemas.microsoft.com/office/powerpoint/2010/main" val="48510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8B4477-5BF0-47D5-A9B6-A186344ECAB2}"/>
              </a:ext>
            </a:extLst>
          </p:cNvPr>
          <p:cNvSpPr>
            <a:spLocks noGrp="1"/>
          </p:cNvSpPr>
          <p:nvPr>
            <p:ph type="title"/>
          </p:nvPr>
        </p:nvSpPr>
        <p:spPr/>
        <p:txBody>
          <a:bodyPr/>
          <a:lstStyle/>
          <a:p>
            <a:pPr algn="ctr"/>
            <a:r>
              <a:rPr lang="en-GB" dirty="0"/>
              <a:t>Holmsdale manor nursery- forest school</a:t>
            </a:r>
          </a:p>
        </p:txBody>
      </p:sp>
      <p:sp>
        <p:nvSpPr>
          <p:cNvPr id="3" name="Content Placeholder 2">
            <a:extLst>
              <a:ext uri="{FF2B5EF4-FFF2-40B4-BE49-F238E27FC236}">
                <a16:creationId xmlns="" xmlns:a16="http://schemas.microsoft.com/office/drawing/2014/main" id="{2D6F0596-AA5E-453F-A18F-3B164D7132F8}"/>
              </a:ext>
            </a:extLst>
          </p:cNvPr>
          <p:cNvSpPr>
            <a:spLocks noGrp="1"/>
          </p:cNvSpPr>
          <p:nvPr>
            <p:ph idx="1"/>
          </p:nvPr>
        </p:nvSpPr>
        <p:spPr>
          <a:xfrm>
            <a:off x="320842" y="2064230"/>
            <a:ext cx="7090612" cy="3903805"/>
          </a:xfrm>
        </p:spPr>
        <p:txBody>
          <a:bodyPr>
            <a:normAutofit fontScale="85000" lnSpcReduction="10000"/>
          </a:bodyPr>
          <a:lstStyle/>
          <a:p>
            <a:pPr marL="0" indent="0">
              <a:buNone/>
            </a:pPr>
            <a:r>
              <a:rPr lang="en-GB" sz="3200" dirty="0"/>
              <a:t>Started in 2007- the first Early Years setting accessing Forest School in Leicestershire</a:t>
            </a:r>
          </a:p>
          <a:p>
            <a:pPr marL="0" indent="0">
              <a:buNone/>
            </a:pPr>
            <a:r>
              <a:rPr lang="en-GB" sz="3200" dirty="0"/>
              <a:t>Now have a L4 trainer, 10 Level 3 staff plus others with Level 1 and 2. </a:t>
            </a:r>
          </a:p>
          <a:p>
            <a:pPr marL="0" indent="0">
              <a:buNone/>
            </a:pPr>
            <a:r>
              <a:rPr lang="en-GB" sz="3200" dirty="0"/>
              <a:t>Just awarded the highest quality mark for Forest School- ‘Leadership Centre’.</a:t>
            </a:r>
          </a:p>
          <a:p>
            <a:pPr marL="0" indent="0">
              <a:buNone/>
            </a:pPr>
            <a:endParaRPr lang="en-GB" dirty="0"/>
          </a:p>
        </p:txBody>
      </p:sp>
      <p:pic>
        <p:nvPicPr>
          <p:cNvPr id="5" name="Picture 4">
            <a:extLst>
              <a:ext uri="{FF2B5EF4-FFF2-40B4-BE49-F238E27FC236}">
                <a16:creationId xmlns="" xmlns:a16="http://schemas.microsoft.com/office/drawing/2014/main" id="{4CEBAF9C-1C63-47C1-A12B-CF2FBA8710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830" y="1978786"/>
            <a:ext cx="4074695" cy="4074695"/>
          </a:xfrm>
          <a:prstGeom prst="rect">
            <a:avLst/>
          </a:prstGeom>
        </p:spPr>
      </p:pic>
    </p:spTree>
    <p:extLst>
      <p:ext uri="{BB962C8B-B14F-4D97-AF65-F5344CB8AC3E}">
        <p14:creationId xmlns:p14="http://schemas.microsoft.com/office/powerpoint/2010/main" val="233853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117A71-CE7A-40C3-B642-AE684B34BA29}"/>
              </a:ext>
            </a:extLst>
          </p:cNvPr>
          <p:cNvSpPr>
            <a:spLocks noGrp="1"/>
          </p:cNvSpPr>
          <p:nvPr>
            <p:ph type="title"/>
          </p:nvPr>
        </p:nvSpPr>
        <p:spPr>
          <a:xfrm>
            <a:off x="1294362" y="161897"/>
            <a:ext cx="9603275" cy="1715029"/>
          </a:xfrm>
        </p:spPr>
        <p:txBody>
          <a:bodyPr>
            <a:normAutofit/>
          </a:bodyPr>
          <a:lstStyle/>
          <a:p>
            <a:pPr algn="ctr"/>
            <a:r>
              <a:rPr lang="en-GB" dirty="0"/>
              <a:t>Forest </a:t>
            </a:r>
            <a:br>
              <a:rPr lang="en-GB" dirty="0"/>
            </a:br>
            <a:r>
              <a:rPr lang="en-GB" dirty="0"/>
              <a:t>school </a:t>
            </a:r>
            <a:br>
              <a:rPr lang="en-GB" dirty="0"/>
            </a:br>
            <a:r>
              <a:rPr lang="en-GB" dirty="0"/>
              <a:t>photos</a:t>
            </a:r>
          </a:p>
        </p:txBody>
      </p:sp>
      <p:pic>
        <p:nvPicPr>
          <p:cNvPr id="6" name="Picture 5">
            <a:extLst>
              <a:ext uri="{FF2B5EF4-FFF2-40B4-BE49-F238E27FC236}">
                <a16:creationId xmlns="" xmlns:a16="http://schemas.microsoft.com/office/drawing/2014/main" id="{55885AD6-6511-4EB3-8FE4-5E7AAC74B6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517" y="2071027"/>
            <a:ext cx="5110601" cy="3832950"/>
          </a:xfrm>
          <a:prstGeom prst="rect">
            <a:avLst/>
          </a:prstGeom>
        </p:spPr>
      </p:pic>
      <p:pic>
        <p:nvPicPr>
          <p:cNvPr id="7" name="Picture 6">
            <a:extLst>
              <a:ext uri="{FF2B5EF4-FFF2-40B4-BE49-F238E27FC236}">
                <a16:creationId xmlns="" xmlns:a16="http://schemas.microsoft.com/office/drawing/2014/main" id="{6C39103A-76C9-4043-AF10-2ED0C62A20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3882" y="2071026"/>
            <a:ext cx="5110601" cy="3832951"/>
          </a:xfrm>
          <a:prstGeom prst="rect">
            <a:avLst/>
          </a:prstGeom>
        </p:spPr>
      </p:pic>
      <p:sp>
        <p:nvSpPr>
          <p:cNvPr id="8" name="Rectangle 7">
            <a:extLst>
              <a:ext uri="{FF2B5EF4-FFF2-40B4-BE49-F238E27FC236}">
                <a16:creationId xmlns="" xmlns:a16="http://schemas.microsoft.com/office/drawing/2014/main" id="{05FF0CAF-BB3A-4B10-A3B6-0AF64EAC5AD4}"/>
              </a:ext>
            </a:extLst>
          </p:cNvPr>
          <p:cNvSpPr/>
          <p:nvPr/>
        </p:nvSpPr>
        <p:spPr>
          <a:xfrm>
            <a:off x="167250" y="161897"/>
            <a:ext cx="4340582" cy="1569660"/>
          </a:xfrm>
          <a:prstGeom prst="rect">
            <a:avLst/>
          </a:prstGeom>
        </p:spPr>
        <p:txBody>
          <a:bodyPr wrap="square">
            <a:spAutoFit/>
          </a:bodyPr>
          <a:lstStyle/>
          <a:p>
            <a:pPr algn="just"/>
            <a:r>
              <a:rPr lang="en-GB" sz="2400" dirty="0">
                <a:solidFill>
                  <a:srgbClr val="222222"/>
                </a:solidFill>
                <a:latin typeface="&amp;quot"/>
              </a:rPr>
              <a:t>The last thing we should use is plastic toys of any kind when we can teach much more effectively with the real thing.</a:t>
            </a:r>
          </a:p>
        </p:txBody>
      </p:sp>
      <p:sp>
        <p:nvSpPr>
          <p:cNvPr id="9" name="Rectangle 8">
            <a:extLst>
              <a:ext uri="{FF2B5EF4-FFF2-40B4-BE49-F238E27FC236}">
                <a16:creationId xmlns="" xmlns:a16="http://schemas.microsoft.com/office/drawing/2014/main" id="{E5EBFE24-37E3-4302-AB8C-4D0529319A60}"/>
              </a:ext>
            </a:extLst>
          </p:cNvPr>
          <p:cNvSpPr/>
          <p:nvPr/>
        </p:nvSpPr>
        <p:spPr>
          <a:xfrm>
            <a:off x="7523747" y="161897"/>
            <a:ext cx="4583435" cy="1569660"/>
          </a:xfrm>
          <a:prstGeom prst="rect">
            <a:avLst/>
          </a:prstGeom>
        </p:spPr>
        <p:txBody>
          <a:bodyPr wrap="square">
            <a:spAutoFit/>
          </a:bodyPr>
          <a:lstStyle/>
          <a:p>
            <a:r>
              <a:rPr lang="en-GB" sz="2400" dirty="0">
                <a:solidFill>
                  <a:srgbClr val="222222"/>
                </a:solidFill>
                <a:latin typeface="&amp;quot"/>
              </a:rPr>
              <a:t>Plastic tools simply do not work as well as real tools and leave little room for children to do anything substantial, meaningful, or realistic.</a:t>
            </a:r>
          </a:p>
        </p:txBody>
      </p:sp>
    </p:spTree>
    <p:extLst>
      <p:ext uri="{BB962C8B-B14F-4D97-AF65-F5344CB8AC3E}">
        <p14:creationId xmlns:p14="http://schemas.microsoft.com/office/powerpoint/2010/main" val="237480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925F88-23B8-4CF8-92CD-9A5115B57707}"/>
              </a:ext>
            </a:extLst>
          </p:cNvPr>
          <p:cNvSpPr>
            <a:spLocks noGrp="1"/>
          </p:cNvSpPr>
          <p:nvPr>
            <p:ph type="title"/>
          </p:nvPr>
        </p:nvSpPr>
        <p:spPr/>
        <p:txBody>
          <a:bodyPr/>
          <a:lstStyle/>
          <a:p>
            <a:pPr algn="ctr"/>
            <a:r>
              <a:rPr lang="en-GB" dirty="0"/>
              <a:t>Forest school training</a:t>
            </a:r>
          </a:p>
        </p:txBody>
      </p:sp>
      <p:sp>
        <p:nvSpPr>
          <p:cNvPr id="3" name="Content Placeholder 2">
            <a:extLst>
              <a:ext uri="{FF2B5EF4-FFF2-40B4-BE49-F238E27FC236}">
                <a16:creationId xmlns="" xmlns:a16="http://schemas.microsoft.com/office/drawing/2014/main" id="{DD1D7AE6-C07D-48A8-B1B2-925A7A35C2E1}"/>
              </a:ext>
            </a:extLst>
          </p:cNvPr>
          <p:cNvSpPr>
            <a:spLocks noGrp="1"/>
          </p:cNvSpPr>
          <p:nvPr>
            <p:ph idx="1"/>
          </p:nvPr>
        </p:nvSpPr>
        <p:spPr>
          <a:xfrm>
            <a:off x="192505" y="1853754"/>
            <a:ext cx="8021053" cy="4199727"/>
          </a:xfrm>
        </p:spPr>
        <p:txBody>
          <a:bodyPr>
            <a:normAutofit fontScale="85000" lnSpcReduction="20000"/>
          </a:bodyPr>
          <a:lstStyle/>
          <a:p>
            <a:pPr marL="0" indent="0">
              <a:buNone/>
            </a:pPr>
            <a:r>
              <a:rPr lang="en-GB" sz="3200" dirty="0"/>
              <a:t>6 courses per year – Leicestershire.</a:t>
            </a:r>
          </a:p>
          <a:p>
            <a:pPr marL="0" indent="0">
              <a:buNone/>
            </a:pPr>
            <a:r>
              <a:rPr lang="en-GB" sz="3200" dirty="0"/>
              <a:t>Level 2s / 3s can attend together.</a:t>
            </a:r>
          </a:p>
          <a:p>
            <a:pPr marL="0" indent="0">
              <a:buNone/>
            </a:pPr>
            <a:r>
              <a:rPr lang="en-GB" sz="3200" dirty="0"/>
              <a:t>Qualified trainer- 10+ years experience, 5+ years training. Background in teaching (Birmingham) PGCE, M.Ed. and EYP status, LTL accredited.</a:t>
            </a:r>
          </a:p>
          <a:p>
            <a:pPr marL="0" indent="0" algn="ctr">
              <a:buNone/>
            </a:pPr>
            <a:r>
              <a:rPr lang="en-GB" sz="3200" dirty="0"/>
              <a:t>Training options: </a:t>
            </a:r>
          </a:p>
          <a:p>
            <a:pPr marL="0" indent="0" algn="ctr">
              <a:buNone/>
            </a:pPr>
            <a:r>
              <a:rPr lang="en-GB" sz="3200" dirty="0"/>
              <a:t>term time / holiday / weekend / 1 day a week</a:t>
            </a:r>
          </a:p>
        </p:txBody>
      </p:sp>
      <p:pic>
        <p:nvPicPr>
          <p:cNvPr id="4" name="Picture 3">
            <a:extLst>
              <a:ext uri="{FF2B5EF4-FFF2-40B4-BE49-F238E27FC236}">
                <a16:creationId xmlns="" xmlns:a16="http://schemas.microsoft.com/office/drawing/2014/main" id="{E02C2445-24E3-455A-8D42-4A7296B301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9974" y="2048617"/>
            <a:ext cx="3779521" cy="3810000"/>
          </a:xfrm>
          <a:prstGeom prst="rect">
            <a:avLst/>
          </a:prstGeom>
        </p:spPr>
      </p:pic>
    </p:spTree>
    <p:extLst>
      <p:ext uri="{BB962C8B-B14F-4D97-AF65-F5344CB8AC3E}">
        <p14:creationId xmlns:p14="http://schemas.microsoft.com/office/powerpoint/2010/main" val="450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925F88-23B8-4CF8-92CD-9A5115B57707}"/>
              </a:ext>
            </a:extLst>
          </p:cNvPr>
          <p:cNvSpPr>
            <a:spLocks noGrp="1"/>
          </p:cNvSpPr>
          <p:nvPr>
            <p:ph type="title"/>
          </p:nvPr>
        </p:nvSpPr>
        <p:spPr>
          <a:xfrm>
            <a:off x="1294362" y="227003"/>
            <a:ext cx="9603275" cy="1626751"/>
          </a:xfrm>
        </p:spPr>
        <p:txBody>
          <a:bodyPr>
            <a:normAutofit/>
          </a:bodyPr>
          <a:lstStyle/>
          <a:p>
            <a:pPr algn="ctr"/>
            <a:r>
              <a:rPr lang="en-GB" dirty="0"/>
              <a:t>Forest </a:t>
            </a:r>
            <a:br>
              <a:rPr lang="en-GB" dirty="0"/>
            </a:br>
            <a:r>
              <a:rPr lang="en-GB" dirty="0"/>
              <a:t>school </a:t>
            </a:r>
            <a:br>
              <a:rPr lang="en-GB" dirty="0"/>
            </a:br>
            <a:r>
              <a:rPr lang="en-GB" dirty="0"/>
              <a:t>training</a:t>
            </a:r>
          </a:p>
        </p:txBody>
      </p:sp>
      <p:sp>
        <p:nvSpPr>
          <p:cNvPr id="3" name="Content Placeholder 2">
            <a:extLst>
              <a:ext uri="{FF2B5EF4-FFF2-40B4-BE49-F238E27FC236}">
                <a16:creationId xmlns="" xmlns:a16="http://schemas.microsoft.com/office/drawing/2014/main" id="{DD1D7AE6-C07D-48A8-B1B2-925A7A35C2E1}"/>
              </a:ext>
            </a:extLst>
          </p:cNvPr>
          <p:cNvSpPr>
            <a:spLocks noGrp="1"/>
          </p:cNvSpPr>
          <p:nvPr>
            <p:ph idx="1"/>
          </p:nvPr>
        </p:nvSpPr>
        <p:spPr>
          <a:xfrm>
            <a:off x="453995" y="2431270"/>
            <a:ext cx="11598442" cy="4199727"/>
          </a:xfrm>
        </p:spPr>
        <p:txBody>
          <a:bodyPr>
            <a:normAutofit/>
          </a:bodyPr>
          <a:lstStyle/>
          <a:p>
            <a:pPr marL="0" indent="0">
              <a:buNone/>
            </a:pPr>
            <a:r>
              <a:rPr lang="en-GB" sz="2800" b="1" dirty="0"/>
              <a:t>Level 2</a:t>
            </a:r>
            <a:r>
              <a:rPr lang="en-GB" sz="2800" dirty="0"/>
              <a:t> – 5 days (high quality content, more taught hours than most L2 courses, this can easily be topped up to Level 3).</a:t>
            </a:r>
          </a:p>
          <a:p>
            <a:pPr marL="0" indent="0">
              <a:buNone/>
            </a:pPr>
            <a:r>
              <a:rPr lang="en-GB" sz="2800" b="1" dirty="0"/>
              <a:t>Level 3</a:t>
            </a:r>
            <a:r>
              <a:rPr lang="en-GB" sz="2800" dirty="0"/>
              <a:t> course – 9 days (split into 5 days followed by 4 more days).</a:t>
            </a:r>
          </a:p>
          <a:p>
            <a:pPr marL="0" indent="0">
              <a:buNone/>
            </a:pPr>
            <a:r>
              <a:rPr lang="en-GB" sz="2800" b="1" dirty="0"/>
              <a:t>CPD</a:t>
            </a:r>
            <a:r>
              <a:rPr lang="en-GB" sz="2800" dirty="0"/>
              <a:t> – Forest school tasters, outdoor literacy, outdoor maths, outdoor / large-scale / transient art. Inset days, workshops, twilight sessions and weekends.</a:t>
            </a:r>
          </a:p>
          <a:p>
            <a:pPr marL="0" indent="0">
              <a:buNone/>
            </a:pPr>
            <a:r>
              <a:rPr lang="en-GB" sz="2800" b="1" dirty="0"/>
              <a:t>Skills development days </a:t>
            </a:r>
            <a:r>
              <a:rPr lang="en-GB" sz="2800" dirty="0"/>
              <a:t>for Forest School trained practitioners.</a:t>
            </a:r>
          </a:p>
        </p:txBody>
      </p:sp>
      <p:pic>
        <p:nvPicPr>
          <p:cNvPr id="4" name="Picture 3">
            <a:extLst>
              <a:ext uri="{FF2B5EF4-FFF2-40B4-BE49-F238E27FC236}">
                <a16:creationId xmlns="" xmlns:a16="http://schemas.microsoft.com/office/drawing/2014/main" id="{8BB3D0BA-5462-419E-8FFC-0F993DAB33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505" y="158288"/>
            <a:ext cx="2189106" cy="2171732"/>
          </a:xfrm>
          <a:prstGeom prst="rect">
            <a:avLst/>
          </a:prstGeom>
        </p:spPr>
      </p:pic>
      <p:pic>
        <p:nvPicPr>
          <p:cNvPr id="5" name="Picture 4">
            <a:extLst>
              <a:ext uri="{FF2B5EF4-FFF2-40B4-BE49-F238E27FC236}">
                <a16:creationId xmlns="" xmlns:a16="http://schemas.microsoft.com/office/drawing/2014/main" id="{22CF86BE-350B-4214-81C5-7A9C6B11E9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0389" y="140914"/>
            <a:ext cx="2189106" cy="2189106"/>
          </a:xfrm>
          <a:prstGeom prst="rect">
            <a:avLst/>
          </a:prstGeom>
        </p:spPr>
      </p:pic>
      <p:pic>
        <p:nvPicPr>
          <p:cNvPr id="6" name="Picture 5">
            <a:extLst>
              <a:ext uri="{FF2B5EF4-FFF2-40B4-BE49-F238E27FC236}">
                <a16:creationId xmlns="" xmlns:a16="http://schemas.microsoft.com/office/drawing/2014/main" id="{437A48F2-3538-4C9A-B5B8-D6A47641E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7727" y="140914"/>
            <a:ext cx="2189106" cy="2189106"/>
          </a:xfrm>
          <a:prstGeom prst="rect">
            <a:avLst/>
          </a:prstGeom>
        </p:spPr>
      </p:pic>
      <p:pic>
        <p:nvPicPr>
          <p:cNvPr id="7" name="Picture 6">
            <a:extLst>
              <a:ext uri="{FF2B5EF4-FFF2-40B4-BE49-F238E27FC236}">
                <a16:creationId xmlns="" xmlns:a16="http://schemas.microsoft.com/office/drawing/2014/main" id="{7F0CD1C5-F774-4801-A456-E8917BA2C0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2542" y="158288"/>
            <a:ext cx="2171732" cy="2171732"/>
          </a:xfrm>
          <a:prstGeom prst="rect">
            <a:avLst/>
          </a:prstGeom>
        </p:spPr>
      </p:pic>
    </p:spTree>
    <p:extLst>
      <p:ext uri="{BB962C8B-B14F-4D97-AF65-F5344CB8AC3E}">
        <p14:creationId xmlns:p14="http://schemas.microsoft.com/office/powerpoint/2010/main" val="304106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505622-1DBA-4145-8D85-B9B547E4E43C}"/>
              </a:ext>
            </a:extLst>
          </p:cNvPr>
          <p:cNvSpPr>
            <a:spLocks noGrp="1"/>
          </p:cNvSpPr>
          <p:nvPr>
            <p:ph type="title"/>
          </p:nvPr>
        </p:nvSpPr>
        <p:spPr>
          <a:xfrm>
            <a:off x="786561" y="610555"/>
            <a:ext cx="5309439" cy="1049235"/>
          </a:xfrm>
        </p:spPr>
        <p:txBody>
          <a:bodyPr>
            <a:normAutofit fontScale="90000"/>
          </a:bodyPr>
          <a:lstStyle/>
          <a:p>
            <a:pPr algn="ctr"/>
            <a:r>
              <a:rPr lang="en-GB" dirty="0"/>
              <a:t>Holmsdale manor </a:t>
            </a:r>
            <a:br>
              <a:rPr lang="en-GB" dirty="0"/>
            </a:br>
            <a:r>
              <a:rPr lang="en-GB" dirty="0"/>
              <a:t>Forest school training</a:t>
            </a:r>
          </a:p>
        </p:txBody>
      </p:sp>
      <p:sp>
        <p:nvSpPr>
          <p:cNvPr id="3" name="Content Placeholder 2">
            <a:extLst>
              <a:ext uri="{FF2B5EF4-FFF2-40B4-BE49-F238E27FC236}">
                <a16:creationId xmlns="" xmlns:a16="http://schemas.microsoft.com/office/drawing/2014/main" id="{F153A4F3-3ACE-4855-B228-AFA20E984D45}"/>
              </a:ext>
            </a:extLst>
          </p:cNvPr>
          <p:cNvSpPr>
            <a:spLocks noGrp="1"/>
          </p:cNvSpPr>
          <p:nvPr>
            <p:ph idx="1"/>
          </p:nvPr>
        </p:nvSpPr>
        <p:spPr>
          <a:xfrm>
            <a:off x="288759" y="2272406"/>
            <a:ext cx="7178842" cy="3566921"/>
          </a:xfrm>
        </p:spPr>
        <p:txBody>
          <a:bodyPr>
            <a:normAutofit/>
          </a:bodyPr>
          <a:lstStyle/>
          <a:p>
            <a:pPr marL="0" indent="0">
              <a:buNone/>
            </a:pPr>
            <a:r>
              <a:rPr lang="en-GB" sz="3200" dirty="0"/>
              <a:t>Trained staff from 50+ local schools- some training one Level 3, others training up to 8 staff- teachers, TAs, groundsmen, deputy heads and heads.</a:t>
            </a:r>
          </a:p>
        </p:txBody>
      </p:sp>
      <p:pic>
        <p:nvPicPr>
          <p:cNvPr id="4" name="Picture 3">
            <a:extLst>
              <a:ext uri="{FF2B5EF4-FFF2-40B4-BE49-F238E27FC236}">
                <a16:creationId xmlns="" xmlns:a16="http://schemas.microsoft.com/office/drawing/2014/main" id="{9461651A-0077-4B66-AF4D-6B740C03BA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7600" y="237294"/>
            <a:ext cx="4435641" cy="4070224"/>
          </a:xfrm>
          <a:prstGeom prst="rect">
            <a:avLst/>
          </a:prstGeom>
        </p:spPr>
      </p:pic>
      <p:sp>
        <p:nvSpPr>
          <p:cNvPr id="5" name="Rectangle 4">
            <a:extLst>
              <a:ext uri="{FF2B5EF4-FFF2-40B4-BE49-F238E27FC236}">
                <a16:creationId xmlns="" xmlns:a16="http://schemas.microsoft.com/office/drawing/2014/main" id="{FE3B5386-8164-448B-B1F9-AB2FC242172C}"/>
              </a:ext>
            </a:extLst>
          </p:cNvPr>
          <p:cNvSpPr/>
          <p:nvPr/>
        </p:nvSpPr>
        <p:spPr>
          <a:xfrm>
            <a:off x="0" y="5149236"/>
            <a:ext cx="12136438" cy="553998"/>
          </a:xfrm>
          <a:prstGeom prst="rect">
            <a:avLst/>
          </a:prstGeom>
        </p:spPr>
        <p:txBody>
          <a:bodyPr wrap="square">
            <a:spAutoFit/>
          </a:bodyPr>
          <a:lstStyle/>
          <a:p>
            <a:r>
              <a:rPr lang="en-GB" sz="3000" dirty="0"/>
              <a:t>Trainees from Ireland, Scotland, Egypt, Switzerland, Germany, Israel, and more!</a:t>
            </a:r>
          </a:p>
        </p:txBody>
      </p:sp>
    </p:spTree>
    <p:extLst>
      <p:ext uri="{BB962C8B-B14F-4D97-AF65-F5344CB8AC3E}">
        <p14:creationId xmlns:p14="http://schemas.microsoft.com/office/powerpoint/2010/main" val="409514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505622-1DBA-4145-8D85-B9B547E4E43C}"/>
              </a:ext>
            </a:extLst>
          </p:cNvPr>
          <p:cNvSpPr>
            <a:spLocks noGrp="1"/>
          </p:cNvSpPr>
          <p:nvPr>
            <p:ph type="title"/>
          </p:nvPr>
        </p:nvSpPr>
        <p:spPr/>
        <p:txBody>
          <a:bodyPr/>
          <a:lstStyle/>
          <a:p>
            <a:r>
              <a:rPr lang="en-GB" dirty="0"/>
              <a:t>Holmsdale manor Forest school training</a:t>
            </a:r>
          </a:p>
        </p:txBody>
      </p:sp>
      <p:sp>
        <p:nvSpPr>
          <p:cNvPr id="3" name="Content Placeholder 2">
            <a:extLst>
              <a:ext uri="{FF2B5EF4-FFF2-40B4-BE49-F238E27FC236}">
                <a16:creationId xmlns="" xmlns:a16="http://schemas.microsoft.com/office/drawing/2014/main" id="{F153A4F3-3ACE-4855-B228-AFA20E984D45}"/>
              </a:ext>
            </a:extLst>
          </p:cNvPr>
          <p:cNvSpPr>
            <a:spLocks noGrp="1"/>
          </p:cNvSpPr>
          <p:nvPr>
            <p:ph idx="1"/>
          </p:nvPr>
        </p:nvSpPr>
        <p:spPr>
          <a:xfrm>
            <a:off x="288759" y="2015732"/>
            <a:ext cx="7733024" cy="3566921"/>
          </a:xfrm>
        </p:spPr>
        <p:txBody>
          <a:bodyPr>
            <a:normAutofit fontScale="92500"/>
          </a:bodyPr>
          <a:lstStyle/>
          <a:p>
            <a:pPr marL="0" indent="0" algn="just">
              <a:buNone/>
            </a:pPr>
            <a:r>
              <a:rPr lang="en-GB" sz="2800" dirty="0"/>
              <a:t>The popularity of Forest School has been rising consistently over the past decade- we are passionate about keeping the standard high and maximising the benefits to children, particularly in the context of declining skills on school entry,  ‘screen time’ and lack of freely spent time outdoors.</a:t>
            </a:r>
          </a:p>
        </p:txBody>
      </p:sp>
      <p:pic>
        <p:nvPicPr>
          <p:cNvPr id="4" name="Picture 3">
            <a:extLst>
              <a:ext uri="{FF2B5EF4-FFF2-40B4-BE49-F238E27FC236}">
                <a16:creationId xmlns="" xmlns:a16="http://schemas.microsoft.com/office/drawing/2014/main" id="{F414EDFC-106B-487E-A017-1BD616E755FE}"/>
              </a:ext>
            </a:extLst>
          </p:cNvPr>
          <p:cNvPicPr>
            <a:picLocks noChangeAspect="1"/>
          </p:cNvPicPr>
          <p:nvPr/>
        </p:nvPicPr>
        <p:blipFill>
          <a:blip r:embed="rId2"/>
          <a:stretch>
            <a:fillRect/>
          </a:stretch>
        </p:blipFill>
        <p:spPr>
          <a:xfrm>
            <a:off x="8201785" y="2339729"/>
            <a:ext cx="3758259" cy="1585855"/>
          </a:xfrm>
          <a:prstGeom prst="rect">
            <a:avLst/>
          </a:prstGeom>
        </p:spPr>
      </p:pic>
      <p:sp>
        <p:nvSpPr>
          <p:cNvPr id="5" name="TextBox 4">
            <a:extLst>
              <a:ext uri="{FF2B5EF4-FFF2-40B4-BE49-F238E27FC236}">
                <a16:creationId xmlns="" xmlns:a16="http://schemas.microsoft.com/office/drawing/2014/main" id="{C731DD35-A95C-48B4-8580-33AAC13C3429}"/>
              </a:ext>
            </a:extLst>
          </p:cNvPr>
          <p:cNvSpPr txBox="1"/>
          <p:nvPr/>
        </p:nvSpPr>
        <p:spPr>
          <a:xfrm>
            <a:off x="8201785" y="4336472"/>
            <a:ext cx="3701456" cy="646331"/>
          </a:xfrm>
          <a:prstGeom prst="rect">
            <a:avLst/>
          </a:prstGeom>
          <a:noFill/>
        </p:spPr>
        <p:txBody>
          <a:bodyPr wrap="square" rtlCol="0">
            <a:spAutoFit/>
          </a:bodyPr>
          <a:lstStyle/>
          <a:p>
            <a:pPr algn="ctr"/>
            <a:r>
              <a:rPr lang="en-GB" dirty="0"/>
              <a:t>¾ of UK children- 2016 survey.</a:t>
            </a:r>
          </a:p>
          <a:p>
            <a:pPr algn="ctr"/>
            <a:r>
              <a:rPr lang="en-GB" dirty="0"/>
              <a:t> A fifth don’t play outside at all</a:t>
            </a:r>
          </a:p>
        </p:txBody>
      </p:sp>
      <p:sp>
        <p:nvSpPr>
          <p:cNvPr id="6" name="Rectangle 5">
            <a:extLst>
              <a:ext uri="{FF2B5EF4-FFF2-40B4-BE49-F238E27FC236}">
                <a16:creationId xmlns="" xmlns:a16="http://schemas.microsoft.com/office/drawing/2014/main" id="{C7ABFF4F-8D12-4772-ADF6-1EF5ABD4FC85}"/>
              </a:ext>
            </a:extLst>
          </p:cNvPr>
          <p:cNvSpPr/>
          <p:nvPr/>
        </p:nvSpPr>
        <p:spPr>
          <a:xfrm>
            <a:off x="108756" y="5468778"/>
            <a:ext cx="12083244" cy="492443"/>
          </a:xfrm>
          <a:prstGeom prst="rect">
            <a:avLst/>
          </a:prstGeom>
        </p:spPr>
        <p:txBody>
          <a:bodyPr wrap="none">
            <a:spAutoFit/>
          </a:bodyPr>
          <a:lstStyle/>
          <a:p>
            <a:r>
              <a:rPr lang="en-GB" sz="2600" dirty="0">
                <a:solidFill>
                  <a:srgbClr val="121212"/>
                </a:solidFill>
                <a:latin typeface="Guardian Text Egyptian Web"/>
              </a:rPr>
              <a:t>“Our children should be climbing trees, not the walls.” Liz Truss – Environment Secretary</a:t>
            </a:r>
            <a:endParaRPr lang="en-GB" sz="2600" dirty="0"/>
          </a:p>
        </p:txBody>
      </p:sp>
    </p:spTree>
    <p:extLst>
      <p:ext uri="{BB962C8B-B14F-4D97-AF65-F5344CB8AC3E}">
        <p14:creationId xmlns:p14="http://schemas.microsoft.com/office/powerpoint/2010/main" val="101444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41CDB7E-1605-4207-89DF-ABD0D128B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00"/>
          <a:stretch/>
        </p:blipFill>
        <p:spPr>
          <a:xfrm>
            <a:off x="1198419" y="401782"/>
            <a:ext cx="3456708" cy="5278581"/>
          </a:xfrm>
          <a:prstGeom prst="rect">
            <a:avLst/>
          </a:prstGeom>
        </p:spPr>
      </p:pic>
      <p:pic>
        <p:nvPicPr>
          <p:cNvPr id="3" name="Picture 2">
            <a:extLst>
              <a:ext uri="{FF2B5EF4-FFF2-40B4-BE49-F238E27FC236}">
                <a16:creationId xmlns="" xmlns:a16="http://schemas.microsoft.com/office/drawing/2014/main" id="{86574885-ECE5-4CA9-BC4E-791DF72479E5}"/>
              </a:ext>
            </a:extLst>
          </p:cNvPr>
          <p:cNvPicPr>
            <a:picLocks noChangeAspect="1"/>
          </p:cNvPicPr>
          <p:nvPr/>
        </p:nvPicPr>
        <p:blipFill>
          <a:blip r:embed="rId3"/>
          <a:stretch>
            <a:fillRect/>
          </a:stretch>
        </p:blipFill>
        <p:spPr>
          <a:xfrm>
            <a:off x="5875802" y="398154"/>
            <a:ext cx="5304815" cy="5282209"/>
          </a:xfrm>
          <a:prstGeom prst="rect">
            <a:avLst/>
          </a:prstGeom>
        </p:spPr>
      </p:pic>
    </p:spTree>
    <p:extLst>
      <p:ext uri="{BB962C8B-B14F-4D97-AF65-F5344CB8AC3E}">
        <p14:creationId xmlns:p14="http://schemas.microsoft.com/office/powerpoint/2010/main" val="1390234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CF6D14-3FAB-4954-8F9F-93C8D39425B0}"/>
              </a:ext>
            </a:extLst>
          </p:cNvPr>
          <p:cNvSpPr>
            <a:spLocks noGrp="1"/>
          </p:cNvSpPr>
          <p:nvPr>
            <p:ph type="title"/>
          </p:nvPr>
        </p:nvSpPr>
        <p:spPr>
          <a:xfrm>
            <a:off x="-1721112" y="769256"/>
            <a:ext cx="9603275" cy="1049235"/>
          </a:xfrm>
        </p:spPr>
        <p:txBody>
          <a:bodyPr/>
          <a:lstStyle/>
          <a:p>
            <a:pPr algn="ctr"/>
            <a:r>
              <a:rPr lang="en-GB" dirty="0"/>
              <a:t>Training dates</a:t>
            </a:r>
          </a:p>
        </p:txBody>
      </p:sp>
      <p:sp>
        <p:nvSpPr>
          <p:cNvPr id="3" name="Content Placeholder 2">
            <a:extLst>
              <a:ext uri="{FF2B5EF4-FFF2-40B4-BE49-F238E27FC236}">
                <a16:creationId xmlns="" xmlns:a16="http://schemas.microsoft.com/office/drawing/2014/main" id="{27EE6C86-D673-46C1-AB52-E5C70AD2F61E}"/>
              </a:ext>
            </a:extLst>
          </p:cNvPr>
          <p:cNvSpPr>
            <a:spLocks noGrp="1"/>
          </p:cNvSpPr>
          <p:nvPr>
            <p:ph idx="1"/>
          </p:nvPr>
        </p:nvSpPr>
        <p:spPr>
          <a:xfrm>
            <a:off x="353543" y="2017403"/>
            <a:ext cx="9603275" cy="4288815"/>
          </a:xfrm>
        </p:spPr>
        <p:txBody>
          <a:bodyPr>
            <a:normAutofit/>
          </a:bodyPr>
          <a:lstStyle/>
          <a:p>
            <a:pPr fontAlgn="b">
              <a:spcBef>
                <a:spcPts val="0"/>
              </a:spcBef>
              <a:spcAft>
                <a:spcPts val="400"/>
              </a:spcAft>
            </a:pPr>
            <a:r>
              <a:rPr lang="en-GB" sz="2600" b="1" dirty="0"/>
              <a:t>June 4-8 (4 spaces left)</a:t>
            </a:r>
            <a:endParaRPr lang="en-GB" sz="2600" dirty="0"/>
          </a:p>
          <a:p>
            <a:pPr fontAlgn="b">
              <a:spcBef>
                <a:spcPts val="0"/>
              </a:spcBef>
              <a:spcAft>
                <a:spcPts val="400"/>
              </a:spcAft>
            </a:pPr>
            <a:r>
              <a:rPr lang="en-GB" sz="2600" b="1" dirty="0"/>
              <a:t>June 13/20/27 and July 4/11 (1 space left)</a:t>
            </a:r>
            <a:endParaRPr lang="en-GB" sz="2600" dirty="0"/>
          </a:p>
          <a:p>
            <a:pPr fontAlgn="b">
              <a:spcBef>
                <a:spcPts val="0"/>
              </a:spcBef>
              <a:spcAft>
                <a:spcPts val="400"/>
              </a:spcAft>
            </a:pPr>
            <a:r>
              <a:rPr lang="en-GB" sz="2600" b="1" dirty="0"/>
              <a:t>July 30- August 3</a:t>
            </a:r>
          </a:p>
          <a:p>
            <a:pPr fontAlgn="b">
              <a:spcBef>
                <a:spcPts val="0"/>
              </a:spcBef>
              <a:spcAft>
                <a:spcPts val="400"/>
              </a:spcAft>
            </a:pPr>
            <a:r>
              <a:rPr lang="en-GB" sz="2600" b="1" dirty="0"/>
              <a:t>September 14/21/28 and October 5/12</a:t>
            </a:r>
          </a:p>
          <a:p>
            <a:pPr fontAlgn="b">
              <a:spcBef>
                <a:spcPts val="0"/>
              </a:spcBef>
              <a:spcAft>
                <a:spcPts val="400"/>
              </a:spcAft>
            </a:pPr>
            <a:r>
              <a:rPr lang="en-GB" sz="2600" b="1" dirty="0"/>
              <a:t>October 15-19</a:t>
            </a:r>
          </a:p>
          <a:p>
            <a:pPr marL="0" indent="0">
              <a:buNone/>
            </a:pPr>
            <a:endParaRPr lang="en-GB" dirty="0"/>
          </a:p>
        </p:txBody>
      </p:sp>
      <p:pic>
        <p:nvPicPr>
          <p:cNvPr id="4" name="Picture 3">
            <a:extLst>
              <a:ext uri="{FF2B5EF4-FFF2-40B4-BE49-F238E27FC236}">
                <a16:creationId xmlns="" xmlns:a16="http://schemas.microsoft.com/office/drawing/2014/main" id="{00BAD0A2-4A86-4033-8DA2-B0923ED40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8946" y="418280"/>
            <a:ext cx="4260021" cy="4260021"/>
          </a:xfrm>
          <a:prstGeom prst="rect">
            <a:avLst/>
          </a:prstGeom>
        </p:spPr>
      </p:pic>
      <p:sp>
        <p:nvSpPr>
          <p:cNvPr id="5" name="Rectangle 4">
            <a:extLst>
              <a:ext uri="{FF2B5EF4-FFF2-40B4-BE49-F238E27FC236}">
                <a16:creationId xmlns="" xmlns:a16="http://schemas.microsoft.com/office/drawing/2014/main" id="{7953C9EF-F954-41A4-AADA-B8F20C397A19}"/>
              </a:ext>
            </a:extLst>
          </p:cNvPr>
          <p:cNvSpPr/>
          <p:nvPr/>
        </p:nvSpPr>
        <p:spPr>
          <a:xfrm>
            <a:off x="280737" y="4840597"/>
            <a:ext cx="11630526" cy="1128514"/>
          </a:xfrm>
          <a:prstGeom prst="rect">
            <a:avLst/>
          </a:prstGeom>
        </p:spPr>
        <p:txBody>
          <a:bodyPr wrap="square">
            <a:spAutoFit/>
          </a:bodyPr>
          <a:lstStyle/>
          <a:p>
            <a:pPr algn="ctr" fontAlgn="b">
              <a:spcAft>
                <a:spcPts val="400"/>
              </a:spcAft>
            </a:pPr>
            <a:r>
              <a:rPr lang="en-GB" sz="3200" b="1" dirty="0"/>
              <a:t>“When other heads ask me how we can afford the time to do this, </a:t>
            </a:r>
          </a:p>
          <a:p>
            <a:pPr algn="ctr" fontAlgn="b">
              <a:spcAft>
                <a:spcPts val="400"/>
              </a:spcAft>
            </a:pPr>
            <a:r>
              <a:rPr lang="en-GB" sz="3200" b="1" dirty="0"/>
              <a:t>I ask them how we can afford not to?”</a:t>
            </a:r>
          </a:p>
        </p:txBody>
      </p:sp>
    </p:spTree>
    <p:extLst>
      <p:ext uri="{BB962C8B-B14F-4D97-AF65-F5344CB8AC3E}">
        <p14:creationId xmlns:p14="http://schemas.microsoft.com/office/powerpoint/2010/main" val="123992811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147</TotalTime>
  <Words>449</Words>
  <Application>Microsoft Office PowerPoint</Application>
  <PresentationFormat>Custom</PresentationFormat>
  <Paragraphs>38</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Gallery</vt:lpstr>
      <vt:lpstr>Forest school at Holmsdale manor</vt:lpstr>
      <vt:lpstr>Holmsdale manor nursery- forest school</vt:lpstr>
      <vt:lpstr>Forest  school  photos</vt:lpstr>
      <vt:lpstr>Forest school training</vt:lpstr>
      <vt:lpstr>Forest  school  training</vt:lpstr>
      <vt:lpstr>Holmsdale manor  Forest school training</vt:lpstr>
      <vt:lpstr>Holmsdale manor Forest school training</vt:lpstr>
      <vt:lpstr>PowerPoint Presentation</vt:lpstr>
      <vt:lpstr>Training dates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school</dc:title>
  <dc:creator>Kate</dc:creator>
  <cp:lastModifiedBy>Lee Jowett</cp:lastModifiedBy>
  <cp:revision>16</cp:revision>
  <dcterms:created xsi:type="dcterms:W3CDTF">2018-05-22T09:04:06Z</dcterms:created>
  <dcterms:modified xsi:type="dcterms:W3CDTF">2018-07-02T21:38:40Z</dcterms:modified>
</cp:coreProperties>
</file>