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notesMasterIdLst>
    <p:notesMasterId r:id="rId18"/>
  </p:notesMasterIdLst>
  <p:sldIdLst>
    <p:sldId id="256" r:id="rId2"/>
    <p:sldId id="264" r:id="rId3"/>
    <p:sldId id="276" r:id="rId4"/>
    <p:sldId id="265" r:id="rId5"/>
    <p:sldId id="272" r:id="rId6"/>
    <p:sldId id="259" r:id="rId7"/>
    <p:sldId id="260" r:id="rId8"/>
    <p:sldId id="279" r:id="rId9"/>
    <p:sldId id="273" r:id="rId10"/>
    <p:sldId id="275" r:id="rId11"/>
    <p:sldId id="274" r:id="rId12"/>
    <p:sldId id="277" r:id="rId13"/>
    <p:sldId id="266" r:id="rId14"/>
    <p:sldId id="278" r:id="rId15"/>
    <p:sldId id="263" r:id="rId16"/>
    <p:sldId id="268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era Patel" initials="M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80587" autoAdjust="0"/>
  </p:normalViewPr>
  <p:slideViewPr>
    <p:cSldViewPr snapToGrid="0">
      <p:cViewPr varScale="1">
        <p:scale>
          <a:sx n="118" d="100"/>
          <a:sy n="118" d="100"/>
        </p:scale>
        <p:origin x="-216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5-23T11:27:38.68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6313F8D7-B29F-4532-9E18-E3CF83CE48CB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42554DFA-85B3-46FB-9AE6-864448957E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03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Welcome introduce EH coordinators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Explain</a:t>
            </a:r>
            <a:r>
              <a:rPr lang="en-GB" baseline="0" dirty="0" smtClean="0"/>
              <a:t> why/what briefing is….</a:t>
            </a:r>
          </a:p>
          <a:p>
            <a:endParaRPr lang="en-GB" baseline="0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986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Externals can</a:t>
            </a:r>
            <a:r>
              <a:rPr lang="en-GB" baseline="0" dirty="0" smtClean="0"/>
              <a:t> get read only access to view on family records.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842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Not</a:t>
            </a:r>
            <a:r>
              <a:rPr lang="en-GB" baseline="0" dirty="0" smtClean="0"/>
              <a:t> we have now clicked on to main issues on the banner on the left which shows the screen to the right.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This is exactly the same as the information requested on the online form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263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19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Options once form is filled out…..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3289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386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Get a copy of presentation if you have wrote email on register we will send links out to you. </a:t>
            </a:r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355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65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r>
              <a:rPr lang="en-GB" baseline="0" dirty="0" smtClean="0"/>
              <a:t>Whole process on how we do it in the City Council.</a:t>
            </a:r>
          </a:p>
          <a:p>
            <a:endParaRPr lang="en-GB" baseline="0" dirty="0" smtClean="0"/>
          </a:p>
          <a:p>
            <a:r>
              <a:rPr lang="en-GB" baseline="0" dirty="0" smtClean="0"/>
              <a:t>Explain the map as we go along</a:t>
            </a:r>
          </a:p>
          <a:p>
            <a:endParaRPr lang="en-GB" baseline="0" dirty="0" smtClean="0"/>
          </a:p>
          <a:p>
            <a:r>
              <a:rPr lang="en-GB" baseline="0" dirty="0" smtClean="0"/>
              <a:t>Set the scene – Family who need support….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31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City council now have 1 front door </a:t>
            </a:r>
          </a:p>
          <a:p>
            <a:endParaRPr lang="en-GB" dirty="0" smtClean="0"/>
          </a:p>
          <a:p>
            <a:r>
              <a:rPr lang="en-GB" dirty="0" smtClean="0"/>
              <a:t>Tel phone call – know your thresholds – 2 options</a:t>
            </a:r>
          </a:p>
          <a:p>
            <a:endParaRPr lang="en-GB" dirty="0" smtClean="0"/>
          </a:p>
          <a:p>
            <a:r>
              <a:rPr lang="en-GB" dirty="0" smtClean="0"/>
              <a:t>Have conversation - Know</a:t>
            </a:r>
            <a:r>
              <a:rPr lang="en-GB" baseline="0" dirty="0" smtClean="0"/>
              <a:t> your family/needs</a:t>
            </a:r>
          </a:p>
          <a:p>
            <a:endParaRPr lang="en-GB" baseline="0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071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People who</a:t>
            </a:r>
            <a:r>
              <a:rPr lang="en-GB" baseline="0" dirty="0" smtClean="0"/>
              <a:t> pick the call will log the conversation – advise you to fill out referral form if appropriate/ or signpost you in right direction.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656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 you have to complete the referral form </a:t>
            </a:r>
          </a:p>
          <a:p>
            <a:endParaRPr lang="en-GB" dirty="0" smtClean="0"/>
          </a:p>
          <a:p>
            <a:r>
              <a:rPr lang="en-GB" dirty="0" smtClean="0"/>
              <a:t>If you are internal this is relevant as you can show external partners where the firm is/number/where</a:t>
            </a:r>
            <a:r>
              <a:rPr lang="en-GB" baseline="0" dirty="0" smtClean="0"/>
              <a:t> to fond/look </a:t>
            </a:r>
            <a:r>
              <a:rPr lang="en-GB" baseline="0" dirty="0" err="1" smtClean="0"/>
              <a:t>etc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345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Talk through referral form –online one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524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003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821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r>
              <a:rPr lang="en-GB" dirty="0" smtClean="0"/>
              <a:t>Talk through the LL</a:t>
            </a:r>
            <a:r>
              <a:rPr lang="en-GB" baseline="0" dirty="0" smtClean="0"/>
              <a:t> version - </a:t>
            </a:r>
            <a:r>
              <a:rPr lang="en-GB" dirty="0" smtClean="0"/>
              <a:t>Our own case management system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54DFA-85B3-46FB-9AE6-864448957ED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5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40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56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15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9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15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893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60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77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2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58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9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2518B98-7E2F-4074-8D0F-EBA410C72E49}" type="datetimeFigureOut">
              <a:rPr lang="en-GB" smtClean="0"/>
              <a:t>22/06/2017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DDD3F4C6-C2E1-4A79-BD8C-C1CEA3AD6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82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leicester.gov.uk/default.aspx/RenderForm/?ID=ZGErWEvPMGk&amp;TestFillID=kk1D8qmgt2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http://www.leicester.gov.uk/schools-and-learning/support-for-children-and-young-people/early-help/" TargetMode="External"/><Relationship Id="rId4" Type="http://schemas.openxmlformats.org/officeDocument/2006/relationships/hyperlink" Target="http://www.childrensworkforcematters.org.uk/liquidlogic-early-help-module-part-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cid:image001.png@01D2DF83.DC57B1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cid:image001.png@01D2DF83.C312BA6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5935" y="2981087"/>
            <a:ext cx="6858000" cy="1790700"/>
          </a:xfrm>
        </p:spPr>
        <p:txBody>
          <a:bodyPr>
            <a:noAutofit/>
          </a:bodyPr>
          <a:lstStyle/>
          <a:p>
            <a:r>
              <a:rPr lang="en-GB" sz="7200" dirty="0" smtClean="0"/>
              <a:t>New Front</a:t>
            </a:r>
            <a:br>
              <a:rPr lang="en-GB" sz="7200" dirty="0" smtClean="0"/>
            </a:br>
            <a:r>
              <a:rPr lang="en-GB" sz="7200" dirty="0" smtClean="0"/>
              <a:t>Door Briefing</a:t>
            </a:r>
            <a:r>
              <a:rPr lang="en-GB" sz="7200" dirty="0"/>
              <a:t/>
            </a:r>
            <a:br>
              <a:rPr lang="en-GB" sz="7200" dirty="0"/>
            </a:br>
            <a:r>
              <a:rPr lang="en-GB" sz="3600" dirty="0" smtClean="0"/>
              <a:t>Early Help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935" y="1840230"/>
            <a:ext cx="26670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74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441"/>
            <a:ext cx="5989320" cy="440252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308610" y="4686300"/>
            <a:ext cx="8572500" cy="342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  <p:sp>
        <p:nvSpPr>
          <p:cNvPr id="9" name="TextBox 8"/>
          <p:cNvSpPr txBox="1"/>
          <p:nvPr/>
        </p:nvSpPr>
        <p:spPr>
          <a:xfrm>
            <a:off x="148278" y="4912927"/>
            <a:ext cx="8649731" cy="19082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Replicates the online version form with the standard LL information gathered.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Note the banners on the left indicate what you will be looking at on the right of the screen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025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8" y="102869"/>
            <a:ext cx="8578772" cy="516610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25730" y="5383530"/>
            <a:ext cx="8812530" cy="114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774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97180" y="4777740"/>
            <a:ext cx="8698809" cy="56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290510"/>
            <a:ext cx="8675370" cy="4188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0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  <p:sp>
        <p:nvSpPr>
          <p:cNvPr id="8" name="TextBox 7"/>
          <p:cNvSpPr txBox="1"/>
          <p:nvPr/>
        </p:nvSpPr>
        <p:spPr>
          <a:xfrm>
            <a:off x="139939" y="4679768"/>
            <a:ext cx="8649731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For internals -  note the terminology has changed from Request for Assessment to Referral for Early Help.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95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95650" y="967978"/>
            <a:ext cx="2176463" cy="1928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Help Assessment Pathway &amp; Allocations Process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" name="Rounded Rectangle 2"/>
          <p:cNvSpPr>
            <a:spLocks noChangeArrowheads="1"/>
          </p:cNvSpPr>
          <p:nvPr/>
        </p:nvSpPr>
        <p:spPr bwMode="auto">
          <a:xfrm>
            <a:off x="3039666" y="967978"/>
            <a:ext cx="3502819" cy="49630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Pathway agreed via telephone call to one front door followed up by completion of online form with verbal consent. Self-referrers can make a request by phone only.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4" name="Rounded Rectangle 55"/>
          <p:cNvSpPr>
            <a:spLocks noChangeArrowheads="1"/>
          </p:cNvSpPr>
          <p:nvPr/>
        </p:nvSpPr>
        <p:spPr bwMode="auto">
          <a:xfrm>
            <a:off x="7125892" y="967978"/>
            <a:ext cx="1506140" cy="49731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volume, police contacts will still come in via the EH/ SC inbox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5" name="Straight Connector 54"/>
          <p:cNvSpPr>
            <a:spLocks noChangeShapeType="1"/>
          </p:cNvSpPr>
          <p:nvPr/>
        </p:nvSpPr>
        <p:spPr bwMode="auto">
          <a:xfrm>
            <a:off x="6434138" y="1158478"/>
            <a:ext cx="798910" cy="0"/>
          </a:xfrm>
          <a:prstGeom prst="line">
            <a:avLst/>
          </a:prstGeom>
          <a:noFill/>
          <a:ln w="28575">
            <a:solidFill>
              <a:srgbClr val="4A7EBB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" name="Straight Arrow Connector 70"/>
          <p:cNvSpPr>
            <a:spLocks noChangeShapeType="1"/>
          </p:cNvSpPr>
          <p:nvPr/>
        </p:nvSpPr>
        <p:spPr bwMode="auto">
          <a:xfrm>
            <a:off x="4669631" y="1550194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3439716" y="1778794"/>
            <a:ext cx="2700338" cy="49429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Help Response log contact, check systems for more info and action as per below . 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8" name="Straight Connector 69"/>
          <p:cNvSpPr>
            <a:spLocks noChangeShapeType="1"/>
          </p:cNvSpPr>
          <p:nvPr/>
        </p:nvSpPr>
        <p:spPr bwMode="auto">
          <a:xfrm>
            <a:off x="4716066" y="2273092"/>
            <a:ext cx="0" cy="256986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Straight Connector 68"/>
          <p:cNvSpPr>
            <a:spLocks noChangeShapeType="1"/>
          </p:cNvSpPr>
          <p:nvPr/>
        </p:nvSpPr>
        <p:spPr bwMode="auto">
          <a:xfrm>
            <a:off x="1483519" y="2530078"/>
            <a:ext cx="6353175" cy="0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" name="Rounded Rectangle 14"/>
          <p:cNvSpPr>
            <a:spLocks noChangeArrowheads="1"/>
          </p:cNvSpPr>
          <p:nvPr/>
        </p:nvSpPr>
        <p:spPr bwMode="auto">
          <a:xfrm>
            <a:off x="790575" y="2758679"/>
            <a:ext cx="1464469" cy="44908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Advice Point</a:t>
            </a:r>
            <a:endParaRPr lang="en-US" altLang="en-US" sz="900">
              <a:latin typeface="Arial" panose="020B0604020202020204" pitchFamily="34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(Signposting/ Advice/ Brief Intervention – 6 weeks)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1" name="AutoShape 28"/>
          <p:cNvSpPr>
            <a:spLocks noChangeShapeType="1"/>
          </p:cNvSpPr>
          <p:nvPr/>
        </p:nvSpPr>
        <p:spPr bwMode="auto">
          <a:xfrm>
            <a:off x="1483519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2" name="Straight Arrow Connector 66"/>
          <p:cNvSpPr>
            <a:spLocks noChangeShapeType="1"/>
          </p:cNvSpPr>
          <p:nvPr/>
        </p:nvSpPr>
        <p:spPr bwMode="auto">
          <a:xfrm>
            <a:off x="3039666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3" name="Rounded Rectangle 65"/>
          <p:cNvSpPr>
            <a:spLocks noChangeArrowheads="1"/>
          </p:cNvSpPr>
          <p:nvPr/>
        </p:nvSpPr>
        <p:spPr bwMode="auto">
          <a:xfrm>
            <a:off x="2528887" y="2807494"/>
            <a:ext cx="814388" cy="40789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NFA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4" name="Straight Arrow Connector 25"/>
          <p:cNvSpPr>
            <a:spLocks noChangeShapeType="1"/>
          </p:cNvSpPr>
          <p:nvPr/>
        </p:nvSpPr>
        <p:spPr bwMode="auto">
          <a:xfrm>
            <a:off x="4133850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5" name="Rounded Rectangle 64"/>
          <p:cNvSpPr>
            <a:spLocks noChangeArrowheads="1"/>
          </p:cNvSpPr>
          <p:nvPr/>
        </p:nvSpPr>
        <p:spPr bwMode="auto">
          <a:xfrm>
            <a:off x="6977063" y="2807495"/>
            <a:ext cx="1600200" cy="50334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EHR complete case summary and send to Hub for allocating EHA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16" name="Rounded Rectangle 1"/>
          <p:cNvSpPr>
            <a:spLocks noChangeArrowheads="1"/>
          </p:cNvSpPr>
          <p:nvPr/>
        </p:nvSpPr>
        <p:spPr bwMode="auto">
          <a:xfrm>
            <a:off x="3594498" y="2807494"/>
            <a:ext cx="1121569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directly to single agency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7" name="AutoShape 22"/>
          <p:cNvSpPr>
            <a:spLocks noChangeShapeType="1"/>
          </p:cNvSpPr>
          <p:nvPr/>
        </p:nvSpPr>
        <p:spPr bwMode="auto">
          <a:xfrm>
            <a:off x="7836694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8" name="Straight Arrow Connector 62"/>
          <p:cNvSpPr>
            <a:spLocks noChangeShapeType="1"/>
          </p:cNvSpPr>
          <p:nvPr/>
        </p:nvSpPr>
        <p:spPr bwMode="auto">
          <a:xfrm rot="10800000" flipV="1">
            <a:off x="6704410" y="3308972"/>
            <a:ext cx="478631" cy="293364"/>
          </a:xfrm>
          <a:prstGeom prst="bentConnector3">
            <a:avLst>
              <a:gd name="adj1" fmla="val 49949"/>
            </a:avLst>
          </a:prstGeom>
          <a:noFill/>
          <a:ln w="38100">
            <a:solidFill>
              <a:srgbClr val="4A7EBB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9" name="Rounded Rectangle 7"/>
          <p:cNvSpPr>
            <a:spLocks noChangeArrowheads="1"/>
          </p:cNvSpPr>
          <p:nvPr/>
        </p:nvSpPr>
        <p:spPr bwMode="auto">
          <a:xfrm>
            <a:off x="3992166" y="3519488"/>
            <a:ext cx="2700338" cy="49429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Partnership Hub chaired by Service Manager meets fortnightly (Weds 9:30 – 12:30)  to discuss requests and agree action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0" name="Straight Connector 58"/>
          <p:cNvSpPr>
            <a:spLocks noChangeShapeType="1"/>
          </p:cNvSpPr>
          <p:nvPr/>
        </p:nvSpPr>
        <p:spPr bwMode="auto">
          <a:xfrm>
            <a:off x="2528888" y="4212432"/>
            <a:ext cx="5514975" cy="18084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1" name="Straight Arrow Connector 26"/>
          <p:cNvSpPr>
            <a:spLocks noChangeShapeType="1"/>
          </p:cNvSpPr>
          <p:nvPr/>
        </p:nvSpPr>
        <p:spPr bwMode="auto">
          <a:xfrm>
            <a:off x="8043863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2" name="Rounded Rectangle 63"/>
          <p:cNvSpPr>
            <a:spLocks noChangeArrowheads="1"/>
          </p:cNvSpPr>
          <p:nvPr/>
        </p:nvSpPr>
        <p:spPr bwMode="auto">
          <a:xfrm>
            <a:off x="7455694" y="4462463"/>
            <a:ext cx="1121569" cy="49530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up to SC via DAS for a single assessment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3" name="Straight Arrow Connector 56"/>
          <p:cNvSpPr>
            <a:spLocks noChangeShapeType="1"/>
          </p:cNvSpPr>
          <p:nvPr/>
        </p:nvSpPr>
        <p:spPr bwMode="auto">
          <a:xfrm>
            <a:off x="6331744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4" name="Rounded Rectangle 57"/>
          <p:cNvSpPr>
            <a:spLocks noChangeArrowheads="1"/>
          </p:cNvSpPr>
          <p:nvPr/>
        </p:nvSpPr>
        <p:spPr bwMode="auto">
          <a:xfrm>
            <a:off x="5876925" y="4462463"/>
            <a:ext cx="1121569" cy="31345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further action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5" name="Straight Arrow Connector 8"/>
          <p:cNvSpPr>
            <a:spLocks noChangeShapeType="1"/>
          </p:cNvSpPr>
          <p:nvPr/>
        </p:nvSpPr>
        <p:spPr bwMode="auto">
          <a:xfrm>
            <a:off x="4339829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6" name="Rounded Rectangle 4"/>
          <p:cNvSpPr>
            <a:spLocks noChangeArrowheads="1"/>
          </p:cNvSpPr>
          <p:nvPr/>
        </p:nvSpPr>
        <p:spPr bwMode="auto">
          <a:xfrm>
            <a:off x="3776663" y="4462463"/>
            <a:ext cx="1121569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directly to agency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7" name="Straight Arrow Connector 60"/>
          <p:cNvSpPr>
            <a:spLocks noChangeShapeType="1"/>
          </p:cNvSpPr>
          <p:nvPr/>
        </p:nvSpPr>
        <p:spPr bwMode="auto">
          <a:xfrm>
            <a:off x="2528888" y="4212431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8" name="Rounded Rectangle 53"/>
          <p:cNvSpPr>
            <a:spLocks noChangeArrowheads="1"/>
          </p:cNvSpPr>
          <p:nvPr/>
        </p:nvSpPr>
        <p:spPr bwMode="auto">
          <a:xfrm>
            <a:off x="2014537" y="4441032"/>
            <a:ext cx="1282304" cy="42799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 leads on EHA &amp; gains written consent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9" name="Straight Connector 5"/>
          <p:cNvSpPr>
            <a:spLocks noChangeShapeType="1"/>
          </p:cNvSpPr>
          <p:nvPr/>
        </p:nvSpPr>
        <p:spPr bwMode="auto">
          <a:xfrm>
            <a:off x="1165622" y="4654153"/>
            <a:ext cx="1014413" cy="0"/>
          </a:xfrm>
          <a:prstGeom prst="line">
            <a:avLst/>
          </a:prstGeom>
          <a:noFill/>
          <a:ln w="28575">
            <a:solidFill>
              <a:srgbClr val="4A7EBB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" name="Rounded Rectangle 3"/>
          <p:cNvSpPr>
            <a:spLocks noChangeArrowheads="1"/>
          </p:cNvSpPr>
          <p:nvPr/>
        </p:nvSpPr>
        <p:spPr bwMode="auto">
          <a:xfrm>
            <a:off x="790576" y="4473178"/>
            <a:ext cx="927497" cy="3556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 adopts EHA principles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1" name="Rounded Rectangle 13"/>
          <p:cNvSpPr>
            <a:spLocks noChangeArrowheads="1"/>
          </p:cNvSpPr>
          <p:nvPr/>
        </p:nvSpPr>
        <p:spPr bwMode="auto">
          <a:xfrm>
            <a:off x="2624138" y="5049440"/>
            <a:ext cx="4743450" cy="201939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LCC EHA Co-ordinator to record action on Liquid Logic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2" name="Rounded Rectangle 11"/>
          <p:cNvSpPr>
            <a:spLocks noChangeArrowheads="1"/>
          </p:cNvSpPr>
          <p:nvPr/>
        </p:nvSpPr>
        <p:spPr bwMode="auto">
          <a:xfrm>
            <a:off x="2581275" y="5451871"/>
            <a:ext cx="4786313" cy="4631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Quarterly monitoring activity to record EHA activity undertaken by Early Help Co-</a:t>
            </a:r>
            <a:r>
              <a:rPr lang="en-US" altLang="en-US" sz="825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ordinators</a:t>
            </a: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reported to Early Help Strategic Partnership Board quarterly. Monitoring of EHA practice to be undertaken by LSCB and MACFA process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3" name="Rounded Rectangle 19"/>
          <p:cNvSpPr>
            <a:spLocks noChangeArrowheads="1"/>
          </p:cNvSpPr>
          <p:nvPr/>
        </p:nvSpPr>
        <p:spPr bwMode="auto">
          <a:xfrm>
            <a:off x="790575" y="5226844"/>
            <a:ext cx="1225154" cy="4711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case stuck, high cost or escalating can go to MASP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4" name="AutoShape 4"/>
          <p:cNvSpPr>
            <a:spLocks noChangeShapeType="1"/>
          </p:cNvSpPr>
          <p:nvPr/>
        </p:nvSpPr>
        <p:spPr bwMode="auto">
          <a:xfrm flipH="1">
            <a:off x="1321593" y="4833938"/>
            <a:ext cx="692944" cy="293364"/>
          </a:xfrm>
          <a:prstGeom prst="straightConnector1">
            <a:avLst/>
          </a:prstGeom>
          <a:noFill/>
          <a:ln w="28575">
            <a:solidFill>
              <a:srgbClr val="4F81BD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5" name="AutoShape 3"/>
          <p:cNvSpPr>
            <a:spLocks noChangeShapeType="1"/>
          </p:cNvSpPr>
          <p:nvPr/>
        </p:nvSpPr>
        <p:spPr bwMode="auto">
          <a:xfrm>
            <a:off x="5664994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6" name="AutoShape 2"/>
          <p:cNvSpPr>
            <a:spLocks noChangeArrowheads="1"/>
          </p:cNvSpPr>
          <p:nvPr/>
        </p:nvSpPr>
        <p:spPr bwMode="auto">
          <a:xfrm>
            <a:off x="5088731" y="2807494"/>
            <a:ext cx="1534716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is an EHCP in place, send case summary to SENCO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7" name="AutoShape 1"/>
          <p:cNvSpPr>
            <a:spLocks noChangeArrowheads="1"/>
          </p:cNvSpPr>
          <p:nvPr/>
        </p:nvSpPr>
        <p:spPr bwMode="auto">
          <a:xfrm>
            <a:off x="902494" y="967978"/>
            <a:ext cx="1352550" cy="1088059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Principles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Consent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&amp; Plan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on outcomes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TAF Approach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review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oversight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1028701" y="65802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9" name="Straight Connector 69"/>
          <p:cNvSpPr>
            <a:spLocks noChangeShapeType="1"/>
          </p:cNvSpPr>
          <p:nvPr/>
        </p:nvSpPr>
        <p:spPr bwMode="auto">
          <a:xfrm>
            <a:off x="5354241" y="3955445"/>
            <a:ext cx="0" cy="256986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41" name="TextBox 40"/>
          <p:cNvSpPr txBox="1"/>
          <p:nvPr/>
        </p:nvSpPr>
        <p:spPr>
          <a:xfrm>
            <a:off x="647700" y="198075"/>
            <a:ext cx="763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EARLY HELP ASSESSMENT PROCESS</a:t>
            </a:r>
            <a:endParaRPr lang="en-GB" sz="2800" b="1" u="sng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2" name="Oval 41"/>
          <p:cNvSpPr/>
          <p:nvPr/>
        </p:nvSpPr>
        <p:spPr>
          <a:xfrm>
            <a:off x="437833" y="2546612"/>
            <a:ext cx="8556465" cy="925848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1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2" y="6451955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  <p:sp>
        <p:nvSpPr>
          <p:cNvPr id="7" name="TextBox 6"/>
          <p:cNvSpPr txBox="1"/>
          <p:nvPr/>
        </p:nvSpPr>
        <p:spPr>
          <a:xfrm>
            <a:off x="-191348" y="128022"/>
            <a:ext cx="9288250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7200" dirty="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 Information </a:t>
            </a:r>
            <a:endParaRPr lang="en-GB" sz="7200" dirty="0">
              <a:solidFill>
                <a:schemeClr val="accent1"/>
              </a:solidFill>
            </a:endParaRPr>
          </a:p>
          <a:p>
            <a:pPr algn="ctr"/>
            <a:r>
              <a:rPr lang="en-GB" sz="72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en-GB" sz="7200" b="1" u="sng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7987" y="2193672"/>
            <a:ext cx="7689579" cy="46011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External Partners will have read only access to the Liquid Logic Early Help Module as of the 3</a:t>
            </a:r>
            <a:r>
              <a:rPr lang="en-GB" sz="2400" baseline="30000" dirty="0" smtClean="0">
                <a:solidFill>
                  <a:schemeClr val="tx1"/>
                </a:solidFill>
              </a:rPr>
              <a:t>rd</a:t>
            </a:r>
            <a:r>
              <a:rPr lang="en-GB" sz="2400" dirty="0" smtClean="0">
                <a:solidFill>
                  <a:schemeClr val="tx1"/>
                </a:solidFill>
              </a:rPr>
              <a:t> July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Online referral form will go live on 19</a:t>
            </a:r>
            <a:r>
              <a:rPr lang="en-GB" sz="2400" baseline="30000" dirty="0" smtClean="0">
                <a:solidFill>
                  <a:schemeClr val="tx1"/>
                </a:solidFill>
              </a:rPr>
              <a:t>th</a:t>
            </a:r>
            <a:r>
              <a:rPr lang="en-GB" sz="2400" dirty="0" smtClean="0">
                <a:solidFill>
                  <a:schemeClr val="tx1"/>
                </a:solidFill>
              </a:rPr>
              <a:t> June 2017 (Web and Liquid Logic version)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Training is currently available if you wish to access our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924550" y="1979174"/>
            <a:ext cx="283845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7629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/>
            </a:r>
            <a:br>
              <a:rPr kumimoji="0" lang="en-GB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</a:br>
            <a:r>
              <a:rPr kumimoji="0" lang="en-GB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https://forms.leicester.gov.uk/default.aspx/RenderForm/?ID=ZGErWEvPMGk&amp;TestFillID=kk1D8qmgt2t</a:t>
            </a: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492969" y="736797"/>
            <a:ext cx="8453323" cy="5491008"/>
          </a:xfrm>
          <a:prstGeom prst="rect">
            <a:avLst/>
          </a:prstGeom>
          <a:noFill/>
          <a:ln w="28575">
            <a:solidFill>
              <a:srgbClr val="15A1BD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endParaRPr lang="en-GB" sz="2800" b="1" dirty="0" smtClean="0">
              <a:ln>
                <a:noFill/>
              </a:ln>
              <a:solidFill>
                <a:srgbClr val="5B9BD5"/>
              </a:solidFill>
              <a:effectLst>
                <a:outerShdw blurRad="38100" dist="25400" dir="5400000" algn="ctr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endParaRPr lang="en-GB" sz="2800" b="1" dirty="0">
              <a:solidFill>
                <a:srgbClr val="5B9BD5"/>
              </a:solidFill>
              <a:effectLst>
                <a:outerShdw blurRad="38100" dist="25400" dir="5400000" algn="ctr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GB" sz="2800" b="1" dirty="0" smtClean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Externals LINK </a:t>
            </a:r>
            <a:r>
              <a:rPr lang="en-GB" sz="2800" b="1" dirty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GB" sz="2800" b="1" dirty="0" smtClean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for LL:</a:t>
            </a:r>
            <a:r>
              <a:rPr lang="en-GB" sz="2800" dirty="0" smtClean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u="sng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en-GB" sz="2400" u="sng" dirty="0" smtClean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www.childrensworkforcematters.org.uk/liquidlogic-early-help-module-part-a</a:t>
            </a:r>
            <a:r>
              <a:rPr lang="en-GB" sz="2400" u="sng" dirty="0" smtClean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15A1B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solidFill>
                  <a:srgbClr val="15A1B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rgbClr val="15A1B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solidFill>
                  <a:srgbClr val="15A1B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2800" b="1" dirty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LINK TO ONLINE FORM – </a:t>
            </a:r>
            <a:r>
              <a:rPr lang="en-GB" sz="2800" b="1" u="sng" dirty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 ON 19</a:t>
            </a:r>
            <a:r>
              <a:rPr lang="en-GB" sz="2800" b="1" u="sng" baseline="30000" dirty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GB" sz="2800" b="1" u="sng" dirty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JUNE:</a:t>
            </a:r>
            <a:r>
              <a:rPr lang="en-GB" sz="2800" dirty="0">
                <a:ln>
                  <a:noFill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http://</a:t>
            </a:r>
            <a:r>
              <a:rPr lang="en-GB" sz="2400" u="sng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www.leicester.gov.uk/earlyhelp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2" y="6451955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0772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581037"/>
            <a:ext cx="6858000" cy="179070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/>
              <a:t>ANY QUESTIONS?</a:t>
            </a:r>
            <a:r>
              <a:rPr lang="en-GB" sz="7200" dirty="0"/>
              <a:t/>
            </a:r>
            <a:br>
              <a:rPr lang="en-GB" sz="7200" dirty="0"/>
            </a:b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5646420"/>
            <a:ext cx="26670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95650" y="967978"/>
            <a:ext cx="2176463" cy="1928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Help Assessment Pathway &amp; Allocations Process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5" name="Rounded Rectangle 2"/>
          <p:cNvSpPr>
            <a:spLocks noChangeArrowheads="1"/>
          </p:cNvSpPr>
          <p:nvPr/>
        </p:nvSpPr>
        <p:spPr bwMode="auto">
          <a:xfrm>
            <a:off x="3039666" y="967978"/>
            <a:ext cx="3502819" cy="49630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Pathway agreed via telephone call to one front door followed up by completion of online form with verbal consent. Self-referrers can make a request by phone only.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6" name="Rounded Rectangle 55"/>
          <p:cNvSpPr>
            <a:spLocks noChangeArrowheads="1"/>
          </p:cNvSpPr>
          <p:nvPr/>
        </p:nvSpPr>
        <p:spPr bwMode="auto">
          <a:xfrm>
            <a:off x="7125892" y="967978"/>
            <a:ext cx="1506140" cy="49731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volume, police contacts will still come in via the EH/ SC inbox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7" name="Straight Connector 54"/>
          <p:cNvSpPr>
            <a:spLocks noChangeShapeType="1"/>
          </p:cNvSpPr>
          <p:nvPr/>
        </p:nvSpPr>
        <p:spPr bwMode="auto">
          <a:xfrm>
            <a:off x="6434138" y="1158478"/>
            <a:ext cx="798910" cy="0"/>
          </a:xfrm>
          <a:prstGeom prst="line">
            <a:avLst/>
          </a:prstGeom>
          <a:noFill/>
          <a:ln w="28575">
            <a:solidFill>
              <a:srgbClr val="4A7EBB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" name="Straight Arrow Connector 70"/>
          <p:cNvSpPr>
            <a:spLocks noChangeShapeType="1"/>
          </p:cNvSpPr>
          <p:nvPr/>
        </p:nvSpPr>
        <p:spPr bwMode="auto">
          <a:xfrm>
            <a:off x="4669631" y="1550194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Rounded Rectangle 6"/>
          <p:cNvSpPr>
            <a:spLocks noChangeArrowheads="1"/>
          </p:cNvSpPr>
          <p:nvPr/>
        </p:nvSpPr>
        <p:spPr bwMode="auto">
          <a:xfrm>
            <a:off x="3439716" y="1778794"/>
            <a:ext cx="2700338" cy="49429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Help Response log contact, check systems for more info and action as per below .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0" name="Straight Connector 69"/>
          <p:cNvSpPr>
            <a:spLocks noChangeShapeType="1"/>
          </p:cNvSpPr>
          <p:nvPr/>
        </p:nvSpPr>
        <p:spPr bwMode="auto">
          <a:xfrm>
            <a:off x="4716066" y="2273092"/>
            <a:ext cx="0" cy="256986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1" name="Straight Connector 68"/>
          <p:cNvSpPr>
            <a:spLocks noChangeShapeType="1"/>
          </p:cNvSpPr>
          <p:nvPr/>
        </p:nvSpPr>
        <p:spPr bwMode="auto">
          <a:xfrm>
            <a:off x="1483519" y="2530078"/>
            <a:ext cx="6353175" cy="0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2" name="Rounded Rectangle 14"/>
          <p:cNvSpPr>
            <a:spLocks noChangeArrowheads="1"/>
          </p:cNvSpPr>
          <p:nvPr/>
        </p:nvSpPr>
        <p:spPr bwMode="auto">
          <a:xfrm>
            <a:off x="790575" y="2758679"/>
            <a:ext cx="1464469" cy="44908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Advice Point</a:t>
            </a:r>
            <a:endParaRPr lang="en-US" altLang="en-US" sz="900">
              <a:latin typeface="Arial" panose="020B0604020202020204" pitchFamily="34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(Signposting/ Advice/ Brief Intervention – 6 weeks)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3" name="AutoShape 28"/>
          <p:cNvSpPr>
            <a:spLocks noChangeShapeType="1"/>
          </p:cNvSpPr>
          <p:nvPr/>
        </p:nvSpPr>
        <p:spPr bwMode="auto">
          <a:xfrm>
            <a:off x="1483519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4" name="Straight Arrow Connector 66"/>
          <p:cNvSpPr>
            <a:spLocks noChangeShapeType="1"/>
          </p:cNvSpPr>
          <p:nvPr/>
        </p:nvSpPr>
        <p:spPr bwMode="auto">
          <a:xfrm>
            <a:off x="3039666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5" name="Rounded Rectangle 65"/>
          <p:cNvSpPr>
            <a:spLocks noChangeArrowheads="1"/>
          </p:cNvSpPr>
          <p:nvPr/>
        </p:nvSpPr>
        <p:spPr bwMode="auto">
          <a:xfrm>
            <a:off x="2528887" y="2807494"/>
            <a:ext cx="814388" cy="40789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NFA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6" name="Straight Arrow Connector 25"/>
          <p:cNvSpPr>
            <a:spLocks noChangeShapeType="1"/>
          </p:cNvSpPr>
          <p:nvPr/>
        </p:nvSpPr>
        <p:spPr bwMode="auto">
          <a:xfrm>
            <a:off x="4133850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7" name="Rounded Rectangle 64"/>
          <p:cNvSpPr>
            <a:spLocks noChangeArrowheads="1"/>
          </p:cNvSpPr>
          <p:nvPr/>
        </p:nvSpPr>
        <p:spPr bwMode="auto">
          <a:xfrm>
            <a:off x="6977063" y="2807495"/>
            <a:ext cx="1600200" cy="50334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EHR complete case summary and send to Hub for allocating EHA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18" name="Rounded Rectangle 1"/>
          <p:cNvSpPr>
            <a:spLocks noChangeArrowheads="1"/>
          </p:cNvSpPr>
          <p:nvPr/>
        </p:nvSpPr>
        <p:spPr bwMode="auto">
          <a:xfrm>
            <a:off x="3594498" y="2807494"/>
            <a:ext cx="1121569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directly to single agency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9" name="AutoShape 22"/>
          <p:cNvSpPr>
            <a:spLocks noChangeShapeType="1"/>
          </p:cNvSpPr>
          <p:nvPr/>
        </p:nvSpPr>
        <p:spPr bwMode="auto">
          <a:xfrm>
            <a:off x="7836694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0" name="Straight Arrow Connector 62"/>
          <p:cNvSpPr>
            <a:spLocks noChangeShapeType="1"/>
          </p:cNvSpPr>
          <p:nvPr/>
        </p:nvSpPr>
        <p:spPr bwMode="auto">
          <a:xfrm rot="10800000" flipV="1">
            <a:off x="6704410" y="3308972"/>
            <a:ext cx="478631" cy="293364"/>
          </a:xfrm>
          <a:prstGeom prst="bentConnector3">
            <a:avLst>
              <a:gd name="adj1" fmla="val 49949"/>
            </a:avLst>
          </a:prstGeom>
          <a:noFill/>
          <a:ln w="38100">
            <a:solidFill>
              <a:srgbClr val="4A7EBB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1" name="Rounded Rectangle 7"/>
          <p:cNvSpPr>
            <a:spLocks noChangeArrowheads="1"/>
          </p:cNvSpPr>
          <p:nvPr/>
        </p:nvSpPr>
        <p:spPr bwMode="auto">
          <a:xfrm>
            <a:off x="3992166" y="3519488"/>
            <a:ext cx="2700338" cy="49429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Partnership Hub chaired by Service Manager meets fortnightly (Weds 9:30 – 12:30)  to discuss requests and agree action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3" name="Straight Connector 58"/>
          <p:cNvSpPr>
            <a:spLocks noChangeShapeType="1"/>
          </p:cNvSpPr>
          <p:nvPr/>
        </p:nvSpPr>
        <p:spPr bwMode="auto">
          <a:xfrm>
            <a:off x="2528888" y="4212432"/>
            <a:ext cx="5514975" cy="18084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4" name="Straight Arrow Connector 26"/>
          <p:cNvSpPr>
            <a:spLocks noChangeShapeType="1"/>
          </p:cNvSpPr>
          <p:nvPr/>
        </p:nvSpPr>
        <p:spPr bwMode="auto">
          <a:xfrm>
            <a:off x="8043863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5" name="Rounded Rectangle 63"/>
          <p:cNvSpPr>
            <a:spLocks noChangeArrowheads="1"/>
          </p:cNvSpPr>
          <p:nvPr/>
        </p:nvSpPr>
        <p:spPr bwMode="auto">
          <a:xfrm>
            <a:off x="7455694" y="4462463"/>
            <a:ext cx="1121569" cy="49530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up to SC via DAS for a single assessment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6" name="Straight Arrow Connector 56"/>
          <p:cNvSpPr>
            <a:spLocks noChangeShapeType="1"/>
          </p:cNvSpPr>
          <p:nvPr/>
        </p:nvSpPr>
        <p:spPr bwMode="auto">
          <a:xfrm>
            <a:off x="6331744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7" name="Rounded Rectangle 57"/>
          <p:cNvSpPr>
            <a:spLocks noChangeArrowheads="1"/>
          </p:cNvSpPr>
          <p:nvPr/>
        </p:nvSpPr>
        <p:spPr bwMode="auto">
          <a:xfrm>
            <a:off x="5876925" y="4462463"/>
            <a:ext cx="1121569" cy="31345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further action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8" name="Straight Arrow Connector 8"/>
          <p:cNvSpPr>
            <a:spLocks noChangeShapeType="1"/>
          </p:cNvSpPr>
          <p:nvPr/>
        </p:nvSpPr>
        <p:spPr bwMode="auto">
          <a:xfrm>
            <a:off x="4339829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9" name="Rounded Rectangle 4"/>
          <p:cNvSpPr>
            <a:spLocks noChangeArrowheads="1"/>
          </p:cNvSpPr>
          <p:nvPr/>
        </p:nvSpPr>
        <p:spPr bwMode="auto">
          <a:xfrm>
            <a:off x="3776663" y="4462463"/>
            <a:ext cx="1121569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directly to agency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0" name="Straight Arrow Connector 60"/>
          <p:cNvSpPr>
            <a:spLocks noChangeShapeType="1"/>
          </p:cNvSpPr>
          <p:nvPr/>
        </p:nvSpPr>
        <p:spPr bwMode="auto">
          <a:xfrm>
            <a:off x="2528888" y="4212431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1" name="Rounded Rectangle 53"/>
          <p:cNvSpPr>
            <a:spLocks noChangeArrowheads="1"/>
          </p:cNvSpPr>
          <p:nvPr/>
        </p:nvSpPr>
        <p:spPr bwMode="auto">
          <a:xfrm>
            <a:off x="2014537" y="4441032"/>
            <a:ext cx="1282304" cy="42799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 leads on EHA &amp; gains written consent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2" name="Straight Connector 5"/>
          <p:cNvSpPr>
            <a:spLocks noChangeShapeType="1"/>
          </p:cNvSpPr>
          <p:nvPr/>
        </p:nvSpPr>
        <p:spPr bwMode="auto">
          <a:xfrm>
            <a:off x="1165622" y="4654153"/>
            <a:ext cx="1014413" cy="0"/>
          </a:xfrm>
          <a:prstGeom prst="line">
            <a:avLst/>
          </a:prstGeom>
          <a:noFill/>
          <a:ln w="28575">
            <a:solidFill>
              <a:srgbClr val="4A7EBB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3" name="Rounded Rectangle 3"/>
          <p:cNvSpPr>
            <a:spLocks noChangeArrowheads="1"/>
          </p:cNvSpPr>
          <p:nvPr/>
        </p:nvSpPr>
        <p:spPr bwMode="auto">
          <a:xfrm>
            <a:off x="790576" y="4473178"/>
            <a:ext cx="927497" cy="3556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 adopts EHA principles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4" name="Rounded Rectangle 13"/>
          <p:cNvSpPr>
            <a:spLocks noChangeArrowheads="1"/>
          </p:cNvSpPr>
          <p:nvPr/>
        </p:nvSpPr>
        <p:spPr bwMode="auto">
          <a:xfrm>
            <a:off x="2624138" y="5049440"/>
            <a:ext cx="4743450" cy="201939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LCC EHA Co-ordinator to record action on Liquid Logic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5" name="Rounded Rectangle 11"/>
          <p:cNvSpPr>
            <a:spLocks noChangeArrowheads="1"/>
          </p:cNvSpPr>
          <p:nvPr/>
        </p:nvSpPr>
        <p:spPr bwMode="auto">
          <a:xfrm>
            <a:off x="2581275" y="5451871"/>
            <a:ext cx="4786313" cy="4631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Quarterly monitoring activity to record EHA activity undertaken by Early Help Co-</a:t>
            </a:r>
            <a:r>
              <a:rPr lang="en-US" altLang="en-US" sz="825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ordinators</a:t>
            </a: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reported to Early Help Strategic Partnership Board quarterly. Monitoring of EHA practice to be undertaken by LSCB and MACFA process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6" name="Rounded Rectangle 19"/>
          <p:cNvSpPr>
            <a:spLocks noChangeArrowheads="1"/>
          </p:cNvSpPr>
          <p:nvPr/>
        </p:nvSpPr>
        <p:spPr bwMode="auto">
          <a:xfrm>
            <a:off x="790575" y="5226844"/>
            <a:ext cx="1225154" cy="4711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case stuck, high cost or escalating can go to MASP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7" name="AutoShape 4"/>
          <p:cNvSpPr>
            <a:spLocks noChangeShapeType="1"/>
          </p:cNvSpPr>
          <p:nvPr/>
        </p:nvSpPr>
        <p:spPr bwMode="auto">
          <a:xfrm flipH="1">
            <a:off x="1321593" y="4833938"/>
            <a:ext cx="692944" cy="293364"/>
          </a:xfrm>
          <a:prstGeom prst="straightConnector1">
            <a:avLst/>
          </a:prstGeom>
          <a:noFill/>
          <a:ln w="28575">
            <a:solidFill>
              <a:srgbClr val="4F81BD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8" name="AutoShape 3"/>
          <p:cNvSpPr>
            <a:spLocks noChangeShapeType="1"/>
          </p:cNvSpPr>
          <p:nvPr/>
        </p:nvSpPr>
        <p:spPr bwMode="auto">
          <a:xfrm>
            <a:off x="5664994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9" name="AutoShape 2"/>
          <p:cNvSpPr>
            <a:spLocks noChangeArrowheads="1"/>
          </p:cNvSpPr>
          <p:nvPr/>
        </p:nvSpPr>
        <p:spPr bwMode="auto">
          <a:xfrm>
            <a:off x="5088731" y="2807494"/>
            <a:ext cx="1534716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is an EHCP in place, send case summary to SENCO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40" name="AutoShape 1"/>
          <p:cNvSpPr>
            <a:spLocks noChangeArrowheads="1"/>
          </p:cNvSpPr>
          <p:nvPr/>
        </p:nvSpPr>
        <p:spPr bwMode="auto">
          <a:xfrm>
            <a:off x="902494" y="967978"/>
            <a:ext cx="1352550" cy="1088059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Principles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Consent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&amp; Plan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on outcomes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TAF Approach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review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oversight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1028701" y="65802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42" name="Straight Connector 69"/>
          <p:cNvSpPr>
            <a:spLocks noChangeShapeType="1"/>
          </p:cNvSpPr>
          <p:nvPr/>
        </p:nvSpPr>
        <p:spPr bwMode="auto">
          <a:xfrm>
            <a:off x="5354241" y="3955445"/>
            <a:ext cx="0" cy="256986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44" name="TextBox 43"/>
          <p:cNvSpPr txBox="1"/>
          <p:nvPr/>
        </p:nvSpPr>
        <p:spPr>
          <a:xfrm>
            <a:off x="748968" y="122899"/>
            <a:ext cx="763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EARLY HELP ASSESSMENT PROCESS</a:t>
            </a:r>
            <a:endParaRPr lang="en-GB" sz="2800" b="1" u="sng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6" name="Oval 45"/>
          <p:cNvSpPr/>
          <p:nvPr/>
        </p:nvSpPr>
        <p:spPr>
          <a:xfrm>
            <a:off x="2880718" y="683253"/>
            <a:ext cx="3752255" cy="989721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1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88" y="1123838"/>
            <a:ext cx="3492626" cy="4601183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Practitioners to have the telephone call with our Early Help Team</a:t>
            </a:r>
            <a:br>
              <a:rPr lang="en-GB" sz="2400" dirty="0" smtClean="0">
                <a:solidFill>
                  <a:schemeClr val="tx1"/>
                </a:solidFill>
              </a:rPr>
            </a:br>
            <a:r>
              <a:rPr lang="en-GB" sz="2400" dirty="0" smtClean="0">
                <a:solidFill>
                  <a:schemeClr val="tx1"/>
                </a:solidFill>
              </a:rPr>
              <a:t/>
            </a:r>
            <a:br>
              <a:rPr lang="en-GB" sz="2400" dirty="0" smtClean="0">
                <a:solidFill>
                  <a:schemeClr val="tx1"/>
                </a:solidFill>
              </a:rPr>
            </a:br>
            <a:r>
              <a:rPr lang="en-GB" sz="2400" dirty="0" smtClean="0">
                <a:solidFill>
                  <a:schemeClr val="tx1"/>
                </a:solidFill>
              </a:rPr>
              <a:t>Know your thresholds</a:t>
            </a:r>
            <a:br>
              <a:rPr lang="en-GB" sz="2400" dirty="0" smtClean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/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E</a:t>
            </a:r>
            <a:r>
              <a:rPr lang="en-GB" sz="2400" dirty="0" smtClean="0">
                <a:solidFill>
                  <a:schemeClr val="tx1"/>
                </a:solidFill>
              </a:rPr>
              <a:t>nsure you have family details ready. Name/DOB/Address etc.</a:t>
            </a:r>
            <a:br>
              <a:rPr lang="en-GB" sz="2400" dirty="0" smtClean="0">
                <a:solidFill>
                  <a:schemeClr val="tx1"/>
                </a:solidFill>
              </a:rPr>
            </a:br>
            <a:r>
              <a:rPr lang="en-GB" sz="2400" dirty="0" smtClean="0">
                <a:solidFill>
                  <a:schemeClr val="tx1"/>
                </a:solidFill>
              </a:rPr>
              <a:t/>
            </a:r>
            <a:br>
              <a:rPr lang="en-GB" sz="2400" dirty="0" smtClean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/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 smtClean="0">
                <a:solidFill>
                  <a:schemeClr val="tx1"/>
                </a:solidFill>
              </a:rPr>
              <a:t>Know the needs of the family</a:t>
            </a:r>
            <a:r>
              <a:rPr lang="en-GB" sz="2400" dirty="0">
                <a:solidFill>
                  <a:schemeClr val="tx1"/>
                </a:solidFill>
              </a:rPr>
              <a:t/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1600" dirty="0" smtClean="0">
                <a:solidFill>
                  <a:schemeClr val="tx1"/>
                </a:solidFill>
              </a:rPr>
              <a:t/>
            </a:r>
            <a:br>
              <a:rPr lang="en-GB" sz="1600" dirty="0" smtClean="0">
                <a:solidFill>
                  <a:schemeClr val="tx1"/>
                </a:solidFill>
              </a:rPr>
            </a:b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71493" y="4090373"/>
            <a:ext cx="48725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0116 454 1004</a:t>
            </a:r>
            <a:endParaRPr lang="en-GB" sz="595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1380" y="616704"/>
            <a:ext cx="5444490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Early Help &amp; Social Care </a:t>
            </a:r>
            <a:br>
              <a:rPr lang="en-GB" sz="4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GB" sz="4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One Front Door </a:t>
            </a:r>
            <a:br>
              <a:rPr lang="en-GB" sz="4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GB" sz="4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Number</a:t>
            </a:r>
            <a:r>
              <a:rPr lang="en-GB" sz="72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en-GB" sz="72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951380" y="323317"/>
            <a:ext cx="0" cy="616633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125" y="5553571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5502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95650" y="967978"/>
            <a:ext cx="2176463" cy="1928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Help Assessment Pathway &amp; Allocations Process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" name="Rounded Rectangle 2"/>
          <p:cNvSpPr>
            <a:spLocks noChangeArrowheads="1"/>
          </p:cNvSpPr>
          <p:nvPr/>
        </p:nvSpPr>
        <p:spPr bwMode="auto">
          <a:xfrm>
            <a:off x="3039666" y="967978"/>
            <a:ext cx="3502819" cy="49630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Pathway agreed via telephone call to one front door followed up by completion of online form with verbal consent. Self-referrers can make a request by phone only.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4" name="Rounded Rectangle 55"/>
          <p:cNvSpPr>
            <a:spLocks noChangeArrowheads="1"/>
          </p:cNvSpPr>
          <p:nvPr/>
        </p:nvSpPr>
        <p:spPr bwMode="auto">
          <a:xfrm>
            <a:off x="7125892" y="967978"/>
            <a:ext cx="1506140" cy="49731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volume, police contacts will still come in via the EH/ SC inbox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5" name="Straight Connector 54"/>
          <p:cNvSpPr>
            <a:spLocks noChangeShapeType="1"/>
          </p:cNvSpPr>
          <p:nvPr/>
        </p:nvSpPr>
        <p:spPr bwMode="auto">
          <a:xfrm>
            <a:off x="6434138" y="1158478"/>
            <a:ext cx="798910" cy="0"/>
          </a:xfrm>
          <a:prstGeom prst="line">
            <a:avLst/>
          </a:prstGeom>
          <a:noFill/>
          <a:ln w="28575">
            <a:solidFill>
              <a:srgbClr val="4A7EBB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" name="Straight Arrow Connector 70"/>
          <p:cNvSpPr>
            <a:spLocks noChangeShapeType="1"/>
          </p:cNvSpPr>
          <p:nvPr/>
        </p:nvSpPr>
        <p:spPr bwMode="auto">
          <a:xfrm>
            <a:off x="4669631" y="1550194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3439716" y="1778794"/>
            <a:ext cx="2700338" cy="49429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Help Response log contact, check systems for more info and action as per below . 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8" name="Straight Connector 69"/>
          <p:cNvSpPr>
            <a:spLocks noChangeShapeType="1"/>
          </p:cNvSpPr>
          <p:nvPr/>
        </p:nvSpPr>
        <p:spPr bwMode="auto">
          <a:xfrm>
            <a:off x="4716066" y="2273092"/>
            <a:ext cx="0" cy="256986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Straight Connector 68"/>
          <p:cNvSpPr>
            <a:spLocks noChangeShapeType="1"/>
          </p:cNvSpPr>
          <p:nvPr/>
        </p:nvSpPr>
        <p:spPr bwMode="auto">
          <a:xfrm>
            <a:off x="1483519" y="2530078"/>
            <a:ext cx="6353175" cy="0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" name="Rounded Rectangle 14"/>
          <p:cNvSpPr>
            <a:spLocks noChangeArrowheads="1"/>
          </p:cNvSpPr>
          <p:nvPr/>
        </p:nvSpPr>
        <p:spPr bwMode="auto">
          <a:xfrm>
            <a:off x="790575" y="2758679"/>
            <a:ext cx="1464469" cy="44908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Advice Point</a:t>
            </a:r>
            <a:endParaRPr lang="en-US" altLang="en-US" sz="900">
              <a:latin typeface="Arial" panose="020B0604020202020204" pitchFamily="34" charset="0"/>
            </a:endParaRP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(Signposting/ Advice/ Brief Intervention – 6 weeks)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1" name="AutoShape 28"/>
          <p:cNvSpPr>
            <a:spLocks noChangeShapeType="1"/>
          </p:cNvSpPr>
          <p:nvPr/>
        </p:nvSpPr>
        <p:spPr bwMode="auto">
          <a:xfrm>
            <a:off x="1483519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2" name="Straight Arrow Connector 66"/>
          <p:cNvSpPr>
            <a:spLocks noChangeShapeType="1"/>
          </p:cNvSpPr>
          <p:nvPr/>
        </p:nvSpPr>
        <p:spPr bwMode="auto">
          <a:xfrm>
            <a:off x="3039666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3" name="Rounded Rectangle 65"/>
          <p:cNvSpPr>
            <a:spLocks noChangeArrowheads="1"/>
          </p:cNvSpPr>
          <p:nvPr/>
        </p:nvSpPr>
        <p:spPr bwMode="auto">
          <a:xfrm>
            <a:off x="2528887" y="2807494"/>
            <a:ext cx="814388" cy="40789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NFA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4" name="Straight Arrow Connector 25"/>
          <p:cNvSpPr>
            <a:spLocks noChangeShapeType="1"/>
          </p:cNvSpPr>
          <p:nvPr/>
        </p:nvSpPr>
        <p:spPr bwMode="auto">
          <a:xfrm>
            <a:off x="4133850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5" name="Rounded Rectangle 64"/>
          <p:cNvSpPr>
            <a:spLocks noChangeArrowheads="1"/>
          </p:cNvSpPr>
          <p:nvPr/>
        </p:nvSpPr>
        <p:spPr bwMode="auto">
          <a:xfrm>
            <a:off x="6977063" y="2807495"/>
            <a:ext cx="1600200" cy="50334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EHR complete case summary and send to Hub for allocating EHA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16" name="Rounded Rectangle 1"/>
          <p:cNvSpPr>
            <a:spLocks noChangeArrowheads="1"/>
          </p:cNvSpPr>
          <p:nvPr/>
        </p:nvSpPr>
        <p:spPr bwMode="auto">
          <a:xfrm>
            <a:off x="3594498" y="2807494"/>
            <a:ext cx="1121569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directly to single agency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17" name="AutoShape 22"/>
          <p:cNvSpPr>
            <a:spLocks noChangeShapeType="1"/>
          </p:cNvSpPr>
          <p:nvPr/>
        </p:nvSpPr>
        <p:spPr bwMode="auto">
          <a:xfrm>
            <a:off x="7836694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8" name="Straight Arrow Connector 62"/>
          <p:cNvSpPr>
            <a:spLocks noChangeShapeType="1"/>
          </p:cNvSpPr>
          <p:nvPr/>
        </p:nvSpPr>
        <p:spPr bwMode="auto">
          <a:xfrm rot="10800000" flipV="1">
            <a:off x="6704410" y="3308972"/>
            <a:ext cx="478631" cy="293364"/>
          </a:xfrm>
          <a:prstGeom prst="bentConnector3">
            <a:avLst>
              <a:gd name="adj1" fmla="val 49949"/>
            </a:avLst>
          </a:prstGeom>
          <a:noFill/>
          <a:ln w="38100">
            <a:solidFill>
              <a:srgbClr val="4A7EBB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9" name="Rounded Rectangle 7"/>
          <p:cNvSpPr>
            <a:spLocks noChangeArrowheads="1"/>
          </p:cNvSpPr>
          <p:nvPr/>
        </p:nvSpPr>
        <p:spPr bwMode="auto">
          <a:xfrm>
            <a:off x="3992166" y="3519488"/>
            <a:ext cx="2700338" cy="49429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Partnership Hub chaired by Service Manager meets fortnightly (Weds 9:30 – 12:30)  to discuss requests and agree action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0" name="Straight Connector 58"/>
          <p:cNvSpPr>
            <a:spLocks noChangeShapeType="1"/>
          </p:cNvSpPr>
          <p:nvPr/>
        </p:nvSpPr>
        <p:spPr bwMode="auto">
          <a:xfrm>
            <a:off x="2528888" y="4212432"/>
            <a:ext cx="5514975" cy="18084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1" name="Straight Arrow Connector 26"/>
          <p:cNvSpPr>
            <a:spLocks noChangeShapeType="1"/>
          </p:cNvSpPr>
          <p:nvPr/>
        </p:nvSpPr>
        <p:spPr bwMode="auto">
          <a:xfrm>
            <a:off x="8043863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2" name="Rounded Rectangle 63"/>
          <p:cNvSpPr>
            <a:spLocks noChangeArrowheads="1"/>
          </p:cNvSpPr>
          <p:nvPr/>
        </p:nvSpPr>
        <p:spPr bwMode="auto">
          <a:xfrm>
            <a:off x="7455694" y="4462463"/>
            <a:ext cx="1121569" cy="49530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 up to SC via DAS for a single assessment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3" name="Straight Arrow Connector 56"/>
          <p:cNvSpPr>
            <a:spLocks noChangeShapeType="1"/>
          </p:cNvSpPr>
          <p:nvPr/>
        </p:nvSpPr>
        <p:spPr bwMode="auto">
          <a:xfrm>
            <a:off x="6331744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4" name="Rounded Rectangle 57"/>
          <p:cNvSpPr>
            <a:spLocks noChangeArrowheads="1"/>
          </p:cNvSpPr>
          <p:nvPr/>
        </p:nvSpPr>
        <p:spPr bwMode="auto">
          <a:xfrm>
            <a:off x="5876925" y="4462463"/>
            <a:ext cx="1121569" cy="31345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further action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5" name="Straight Arrow Connector 8"/>
          <p:cNvSpPr>
            <a:spLocks noChangeShapeType="1"/>
          </p:cNvSpPr>
          <p:nvPr/>
        </p:nvSpPr>
        <p:spPr bwMode="auto">
          <a:xfrm>
            <a:off x="4339829" y="4233863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6" name="Rounded Rectangle 4"/>
          <p:cNvSpPr>
            <a:spLocks noChangeArrowheads="1"/>
          </p:cNvSpPr>
          <p:nvPr/>
        </p:nvSpPr>
        <p:spPr bwMode="auto">
          <a:xfrm>
            <a:off x="3776663" y="4462463"/>
            <a:ext cx="1121569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 directly to agency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7" name="Straight Arrow Connector 60"/>
          <p:cNvSpPr>
            <a:spLocks noChangeShapeType="1"/>
          </p:cNvSpPr>
          <p:nvPr/>
        </p:nvSpPr>
        <p:spPr bwMode="auto">
          <a:xfrm>
            <a:off x="2528888" y="4212431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8" name="Rounded Rectangle 53"/>
          <p:cNvSpPr>
            <a:spLocks noChangeArrowheads="1"/>
          </p:cNvSpPr>
          <p:nvPr/>
        </p:nvSpPr>
        <p:spPr bwMode="auto">
          <a:xfrm>
            <a:off x="2014537" y="4441032"/>
            <a:ext cx="1282304" cy="42799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 leads on EHA &amp; gains written consent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29" name="Straight Connector 5"/>
          <p:cNvSpPr>
            <a:spLocks noChangeShapeType="1"/>
          </p:cNvSpPr>
          <p:nvPr/>
        </p:nvSpPr>
        <p:spPr bwMode="auto">
          <a:xfrm>
            <a:off x="1165622" y="4654153"/>
            <a:ext cx="1014413" cy="0"/>
          </a:xfrm>
          <a:prstGeom prst="line">
            <a:avLst/>
          </a:prstGeom>
          <a:noFill/>
          <a:ln w="28575">
            <a:solidFill>
              <a:srgbClr val="4A7EBB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" name="Rounded Rectangle 3"/>
          <p:cNvSpPr>
            <a:spLocks noChangeArrowheads="1"/>
          </p:cNvSpPr>
          <p:nvPr/>
        </p:nvSpPr>
        <p:spPr bwMode="auto">
          <a:xfrm>
            <a:off x="790576" y="4473178"/>
            <a:ext cx="927497" cy="3556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Agency adopts EHA principles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1" name="Rounded Rectangle 13"/>
          <p:cNvSpPr>
            <a:spLocks noChangeArrowheads="1"/>
          </p:cNvSpPr>
          <p:nvPr/>
        </p:nvSpPr>
        <p:spPr bwMode="auto">
          <a:xfrm>
            <a:off x="2624138" y="5049440"/>
            <a:ext cx="4743450" cy="201939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LCC EHA Co-ordinator to record action on Liquid Logic 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2" name="Rounded Rectangle 11"/>
          <p:cNvSpPr>
            <a:spLocks noChangeArrowheads="1"/>
          </p:cNvSpPr>
          <p:nvPr/>
        </p:nvSpPr>
        <p:spPr bwMode="auto">
          <a:xfrm>
            <a:off x="2581275" y="5451871"/>
            <a:ext cx="4786313" cy="4631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Quarterly monitoring activity to record EHA activity undertaken by Early Help Co-</a:t>
            </a:r>
            <a:r>
              <a:rPr lang="en-US" altLang="en-US" sz="825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ordinators</a:t>
            </a: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reported to Early Help Strategic Partnership Board quarterly. Monitoring of EHA practice to be undertaken by LSCB and MACFA process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3" name="Rounded Rectangle 19"/>
          <p:cNvSpPr>
            <a:spLocks noChangeArrowheads="1"/>
          </p:cNvSpPr>
          <p:nvPr/>
        </p:nvSpPr>
        <p:spPr bwMode="auto">
          <a:xfrm>
            <a:off x="790575" y="5226844"/>
            <a:ext cx="1225154" cy="4711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case stuck, high cost or escalating can go to MASP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4" name="AutoShape 4"/>
          <p:cNvSpPr>
            <a:spLocks noChangeShapeType="1"/>
          </p:cNvSpPr>
          <p:nvPr/>
        </p:nvSpPr>
        <p:spPr bwMode="auto">
          <a:xfrm flipH="1">
            <a:off x="1321593" y="4833938"/>
            <a:ext cx="692944" cy="293364"/>
          </a:xfrm>
          <a:prstGeom prst="straightConnector1">
            <a:avLst/>
          </a:prstGeom>
          <a:noFill/>
          <a:ln w="28575">
            <a:solidFill>
              <a:srgbClr val="4F81BD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5" name="AutoShape 3"/>
          <p:cNvSpPr>
            <a:spLocks noChangeShapeType="1"/>
          </p:cNvSpPr>
          <p:nvPr/>
        </p:nvSpPr>
        <p:spPr bwMode="auto">
          <a:xfrm>
            <a:off x="5664994" y="2530078"/>
            <a:ext cx="0" cy="192897"/>
          </a:xfrm>
          <a:prstGeom prst="straightConnector1">
            <a:avLst/>
          </a:prstGeom>
          <a:noFill/>
          <a:ln w="38100">
            <a:solidFill>
              <a:srgbClr val="4A7EB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6" name="AutoShape 2"/>
          <p:cNvSpPr>
            <a:spLocks noChangeArrowheads="1"/>
          </p:cNvSpPr>
          <p:nvPr/>
        </p:nvSpPr>
        <p:spPr bwMode="auto">
          <a:xfrm>
            <a:off x="5088731" y="2807494"/>
            <a:ext cx="1534716" cy="363691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there is an EHCP in place, send case summary to SENCO</a:t>
            </a:r>
            <a:endParaRPr lang="en-US" altLang="en-US" sz="1350" dirty="0">
              <a:latin typeface="Arial" panose="020B0604020202020204" pitchFamily="34" charset="0"/>
            </a:endParaRPr>
          </a:p>
        </p:txBody>
      </p:sp>
      <p:sp>
        <p:nvSpPr>
          <p:cNvPr id="37" name="AutoShape 1"/>
          <p:cNvSpPr>
            <a:spLocks noChangeArrowheads="1"/>
          </p:cNvSpPr>
          <p:nvPr/>
        </p:nvSpPr>
        <p:spPr bwMode="auto">
          <a:xfrm>
            <a:off x="902494" y="967978"/>
            <a:ext cx="1352550" cy="1088059"/>
          </a:xfrm>
          <a:prstGeom prst="flowChartAlternateProcess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 b="1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Principles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Consent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&amp; Plan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 on outcomes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TAF Approach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Regular review</a:t>
            </a:r>
            <a:endParaRPr lang="en-US" altLang="en-US" sz="900">
              <a:latin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2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oversight</a:t>
            </a:r>
            <a:endParaRPr lang="en-US" altLang="en-US" sz="1350">
              <a:latin typeface="Arial" panose="020B0604020202020204" pitchFamily="34" charset="0"/>
            </a:endParaRP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1028701" y="65802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39" name="Straight Connector 69"/>
          <p:cNvSpPr>
            <a:spLocks noChangeShapeType="1"/>
          </p:cNvSpPr>
          <p:nvPr/>
        </p:nvSpPr>
        <p:spPr bwMode="auto">
          <a:xfrm>
            <a:off x="5354241" y="3955445"/>
            <a:ext cx="0" cy="256986"/>
          </a:xfrm>
          <a:prstGeom prst="line">
            <a:avLst/>
          </a:prstGeom>
          <a:noFill/>
          <a:ln w="38100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41" name="TextBox 40"/>
          <p:cNvSpPr txBox="1"/>
          <p:nvPr/>
        </p:nvSpPr>
        <p:spPr>
          <a:xfrm>
            <a:off x="647700" y="198075"/>
            <a:ext cx="7639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EARLY HELP ASSESSMENT PROCESS</a:t>
            </a:r>
            <a:endParaRPr lang="en-GB" sz="2800" b="1" u="sng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2" name="Oval 41"/>
          <p:cNvSpPr/>
          <p:nvPr/>
        </p:nvSpPr>
        <p:spPr>
          <a:xfrm>
            <a:off x="2964101" y="1552024"/>
            <a:ext cx="3578384" cy="925576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0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5780" y="3806190"/>
            <a:ext cx="62750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7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 External Partners </a:t>
            </a:r>
            <a:endParaRPr lang="en-GB" sz="72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2" y="6451955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190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8675" y="128914"/>
            <a:ext cx="3943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Referral Form</a:t>
            </a:r>
            <a:r>
              <a:rPr lang="en-GB" sz="1350" b="1" u="sng" dirty="0" smtClean="0"/>
              <a:t> </a:t>
            </a:r>
            <a:endParaRPr lang="en-GB" sz="135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6827511" y="1490691"/>
            <a:ext cx="2221140" cy="38472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One form </a:t>
            </a:r>
          </a:p>
          <a:p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Simplified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Verbal consent at this stage for Early Help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Online and secure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Accessible via the Leicester City Early Help web pages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684921" y="306145"/>
            <a:ext cx="0" cy="59816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170689" y="-2914028"/>
            <a:ext cx="193311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32940" y="-1457533"/>
            <a:ext cx="264081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8" name="Picture 4" descr="cid:image001.png@01D2DF83.DC57B11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1" y="878774"/>
            <a:ext cx="6478864" cy="5540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2" y="6451955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6537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25417" y="2185094"/>
            <a:ext cx="2838450" cy="30162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Issues list is a</a:t>
            </a:r>
            <a:br>
              <a:rPr lang="en-GB" dirty="0" smtClean="0"/>
            </a:br>
            <a:r>
              <a:rPr lang="en-GB" dirty="0" smtClean="0"/>
              <a:t> guideline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Open free</a:t>
            </a:r>
            <a:br>
              <a:rPr lang="en-GB" dirty="0" smtClean="0"/>
            </a:br>
            <a:r>
              <a:rPr lang="en-GB" dirty="0" smtClean="0"/>
              <a:t> text boxes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Record family</a:t>
            </a:r>
            <a:br>
              <a:rPr lang="en-GB" dirty="0" smtClean="0"/>
            </a:br>
            <a:r>
              <a:rPr lang="en-GB" dirty="0" smtClean="0"/>
              <a:t> strengths</a:t>
            </a:r>
          </a:p>
          <a:p>
            <a:r>
              <a:rPr lang="en-GB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935884" y="654908"/>
            <a:ext cx="8613" cy="55994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 descr="cid:image001.png@01D2DF83.C312BA6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3" y="546265"/>
            <a:ext cx="6576822" cy="5539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2" y="6451955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4147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7112328" y="453621"/>
            <a:ext cx="8613" cy="55994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2" y="6451955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50" y="709763"/>
            <a:ext cx="6692734" cy="4891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20941" y="914400"/>
            <a:ext cx="17835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Leicester City Council Early Help web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Info and links to other useful 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Referral in the attachment section at the bottom of web 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20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0060" y="3749040"/>
            <a:ext cx="62750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7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 Internal LCC Staff</a:t>
            </a:r>
            <a:endParaRPr lang="en-GB" sz="72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902" y="6451955"/>
            <a:ext cx="2667000" cy="342900"/>
          </a:xfrm>
          <a:prstGeom prst="rect">
            <a:avLst/>
          </a:prstGeom>
          <a:solidFill>
            <a:schemeClr val="accent1">
              <a:alpha val="33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322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846</TotalTime>
  <Words>1005</Words>
  <Application>Microsoft Office PowerPoint</Application>
  <PresentationFormat>On-screen Show (4:3)</PresentationFormat>
  <Paragraphs>183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Frame</vt:lpstr>
      <vt:lpstr>New Front Door Briefing Early Help</vt:lpstr>
      <vt:lpstr>PowerPoint Presentation</vt:lpstr>
      <vt:lpstr>Practitioners to have the telephone call with our Early Help Team  Know your thresholds  Ensure you have family details ready. Name/DOB/Address etc.   Know the needs of the family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 </vt:lpstr>
    </vt:vector>
  </TitlesOfParts>
  <Company>Leicester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Partnership Allocation Hub</dc:title>
  <dc:creator>Meera Patel</dc:creator>
  <cp:lastModifiedBy>Jason Graham</cp:lastModifiedBy>
  <cp:revision>62</cp:revision>
  <cp:lastPrinted>2017-06-15T09:11:33Z</cp:lastPrinted>
  <dcterms:created xsi:type="dcterms:W3CDTF">2017-05-23T07:25:03Z</dcterms:created>
  <dcterms:modified xsi:type="dcterms:W3CDTF">2017-06-22T13:27:31Z</dcterms:modified>
</cp:coreProperties>
</file>