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7" r:id="rId5"/>
    <p:sldId id="258" r:id="rId6"/>
    <p:sldId id="259" r:id="rId7"/>
    <p:sldId id="260" r:id="rId8"/>
    <p:sldId id="261" r:id="rId9"/>
    <p:sldId id="262" r:id="rId10"/>
    <p:sldId id="263" r:id="rId11"/>
    <p:sldId id="264"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260DB9-E997-4405-BAC4-D0460435515A}" v="4" dt="2026-11-03T15:29:18.9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5" d="100"/>
          <a:sy n="105" d="100"/>
        </p:scale>
        <p:origin x="179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ke Gryta" userId="1644f876-58a9-4a9b-848f-e23c75d31341" providerId="ADAL" clId="{8C7C02AC-7D8C-45EE-BC13-F8132E9375CA}"/>
    <pc:docChg chg="custSel modSld">
      <pc:chgData name="Jake Gryta" userId="1644f876-58a9-4a9b-848f-e23c75d31341" providerId="ADAL" clId="{8C7C02AC-7D8C-45EE-BC13-F8132E9375CA}" dt="2026-11-03T15:28:28.285" v="15" actId="113"/>
      <pc:docMkLst>
        <pc:docMk/>
      </pc:docMkLst>
      <pc:sldChg chg="modSp mod">
        <pc:chgData name="Jake Gryta" userId="1644f876-58a9-4a9b-848f-e23c75d31341" providerId="ADAL" clId="{8C7C02AC-7D8C-45EE-BC13-F8132E9375CA}" dt="2026-11-03T15:26:06.248" v="2" actId="113"/>
        <pc:sldMkLst>
          <pc:docMk/>
          <pc:sldMk cId="471098229" sldId="257"/>
        </pc:sldMkLst>
        <pc:spChg chg="mod">
          <ac:chgData name="Jake Gryta" userId="1644f876-58a9-4a9b-848f-e23c75d31341" providerId="ADAL" clId="{8C7C02AC-7D8C-45EE-BC13-F8132E9375CA}" dt="2026-11-03T15:26:06.248" v="2" actId="113"/>
          <ac:spMkLst>
            <pc:docMk/>
            <pc:sldMk cId="471098229" sldId="257"/>
            <ac:spMk id="2" creationId="{752597BD-866C-D406-6553-3BE5A5604E34}"/>
          </ac:spMkLst>
        </pc:spChg>
      </pc:sldChg>
      <pc:sldChg chg="modSp mod">
        <pc:chgData name="Jake Gryta" userId="1644f876-58a9-4a9b-848f-e23c75d31341" providerId="ADAL" clId="{8C7C02AC-7D8C-45EE-BC13-F8132E9375CA}" dt="2026-11-03T15:27:41.462" v="6" actId="115"/>
        <pc:sldMkLst>
          <pc:docMk/>
          <pc:sldMk cId="1935689482" sldId="259"/>
        </pc:sldMkLst>
        <pc:spChg chg="mod">
          <ac:chgData name="Jake Gryta" userId="1644f876-58a9-4a9b-848f-e23c75d31341" providerId="ADAL" clId="{8C7C02AC-7D8C-45EE-BC13-F8132E9375CA}" dt="2026-11-03T15:27:38.037" v="5" actId="115"/>
          <ac:spMkLst>
            <pc:docMk/>
            <pc:sldMk cId="1935689482" sldId="259"/>
            <ac:spMk id="3" creationId="{95347977-FBF7-4A27-E08E-DACEA1FF33B4}"/>
          </ac:spMkLst>
        </pc:spChg>
        <pc:spChg chg="mod">
          <ac:chgData name="Jake Gryta" userId="1644f876-58a9-4a9b-848f-e23c75d31341" providerId="ADAL" clId="{8C7C02AC-7D8C-45EE-BC13-F8132E9375CA}" dt="2026-11-03T15:27:41.462" v="6" actId="115"/>
          <ac:spMkLst>
            <pc:docMk/>
            <pc:sldMk cId="1935689482" sldId="259"/>
            <ac:spMk id="5" creationId="{4F4F783F-77E1-2116-ED7E-EBA3089DA172}"/>
          </ac:spMkLst>
        </pc:spChg>
      </pc:sldChg>
      <pc:sldChg chg="modSp mod">
        <pc:chgData name="Jake Gryta" userId="1644f876-58a9-4a9b-848f-e23c75d31341" providerId="ADAL" clId="{8C7C02AC-7D8C-45EE-BC13-F8132E9375CA}" dt="2026-11-03T15:27:59.145" v="9" actId="115"/>
        <pc:sldMkLst>
          <pc:docMk/>
          <pc:sldMk cId="3599235069" sldId="261"/>
        </pc:sldMkLst>
        <pc:spChg chg="mod">
          <ac:chgData name="Jake Gryta" userId="1644f876-58a9-4a9b-848f-e23c75d31341" providerId="ADAL" clId="{8C7C02AC-7D8C-45EE-BC13-F8132E9375CA}" dt="2026-11-03T15:27:11.448" v="3" actId="27636"/>
          <ac:spMkLst>
            <pc:docMk/>
            <pc:sldMk cId="3599235069" sldId="261"/>
            <ac:spMk id="2" creationId="{24FE8A4A-6F2B-5624-D97C-386A091AA247}"/>
          </ac:spMkLst>
        </pc:spChg>
        <pc:spChg chg="mod">
          <ac:chgData name="Jake Gryta" userId="1644f876-58a9-4a9b-848f-e23c75d31341" providerId="ADAL" clId="{8C7C02AC-7D8C-45EE-BC13-F8132E9375CA}" dt="2026-11-03T15:27:59.145" v="9" actId="115"/>
          <ac:spMkLst>
            <pc:docMk/>
            <pc:sldMk cId="3599235069" sldId="261"/>
            <ac:spMk id="3" creationId="{309B084B-5CD7-36A4-11B9-8EF63AFA61BF}"/>
          </ac:spMkLst>
        </pc:spChg>
      </pc:sldChg>
      <pc:sldChg chg="modSp mod">
        <pc:chgData name="Jake Gryta" userId="1644f876-58a9-4a9b-848f-e23c75d31341" providerId="ADAL" clId="{8C7C02AC-7D8C-45EE-BC13-F8132E9375CA}" dt="2026-11-03T15:28:07.842" v="11" actId="115"/>
        <pc:sldMkLst>
          <pc:docMk/>
          <pc:sldMk cId="1502735220" sldId="262"/>
        </pc:sldMkLst>
        <pc:spChg chg="mod">
          <ac:chgData name="Jake Gryta" userId="1644f876-58a9-4a9b-848f-e23c75d31341" providerId="ADAL" clId="{8C7C02AC-7D8C-45EE-BC13-F8132E9375CA}" dt="2026-11-03T15:28:07.842" v="11" actId="115"/>
          <ac:spMkLst>
            <pc:docMk/>
            <pc:sldMk cId="1502735220" sldId="262"/>
            <ac:spMk id="3" creationId="{D90FDF5E-6D2B-DBBF-AE2A-4892221A795C}"/>
          </ac:spMkLst>
        </pc:spChg>
      </pc:sldChg>
      <pc:sldChg chg="modSp mod">
        <pc:chgData name="Jake Gryta" userId="1644f876-58a9-4a9b-848f-e23c75d31341" providerId="ADAL" clId="{8C7C02AC-7D8C-45EE-BC13-F8132E9375CA}" dt="2026-11-03T15:28:28.285" v="15" actId="113"/>
        <pc:sldMkLst>
          <pc:docMk/>
          <pc:sldMk cId="2561982975" sldId="263"/>
        </pc:sldMkLst>
        <pc:spChg chg="mod">
          <ac:chgData name="Jake Gryta" userId="1644f876-58a9-4a9b-848f-e23c75d31341" providerId="ADAL" clId="{8C7C02AC-7D8C-45EE-BC13-F8132E9375CA}" dt="2026-11-03T15:28:28.285" v="15" actId="113"/>
          <ac:spMkLst>
            <pc:docMk/>
            <pc:sldMk cId="2561982975" sldId="263"/>
            <ac:spMk id="3" creationId="{B6E5FA72-1215-C4AC-1C9B-F9172C3C0960}"/>
          </ac:spMkLst>
        </pc:spChg>
      </pc:sldChg>
    </pc:docChg>
  </pc:docChgLst>
  <pc:docChgLst>
    <pc:chgData name="Fiona Moody" userId="bffc61ce-1806-47d4-9a31-8181d20d8a1e" providerId="ADAL" clId="{781C4BEF-174D-4F97-B3D9-980A61C26D70}"/>
    <pc:docChg chg="custSel modSld">
      <pc:chgData name="Fiona Moody" userId="bffc61ce-1806-47d4-9a31-8181d20d8a1e" providerId="ADAL" clId="{781C4BEF-174D-4F97-B3D9-980A61C26D70}" dt="2026-10-28T11:38:26.788" v="561" actId="6549"/>
      <pc:docMkLst>
        <pc:docMk/>
      </pc:docMkLst>
      <pc:sldChg chg="modSp mod">
        <pc:chgData name="Fiona Moody" userId="bffc61ce-1806-47d4-9a31-8181d20d8a1e" providerId="ADAL" clId="{781C4BEF-174D-4F97-B3D9-980A61C26D70}" dt="2026-10-28T11:34:24.564" v="438" actId="27636"/>
        <pc:sldMkLst>
          <pc:docMk/>
          <pc:sldMk cId="471098229" sldId="257"/>
        </pc:sldMkLst>
        <pc:spChg chg="mod">
          <ac:chgData name="Fiona Moody" userId="bffc61ce-1806-47d4-9a31-8181d20d8a1e" providerId="ADAL" clId="{781C4BEF-174D-4F97-B3D9-980A61C26D70}" dt="2026-10-28T11:34:24.564" v="438" actId="27636"/>
          <ac:spMkLst>
            <pc:docMk/>
            <pc:sldMk cId="471098229" sldId="257"/>
            <ac:spMk id="3" creationId="{406167BA-4E2F-C595-A9EA-7F0DFA9450A3}"/>
          </ac:spMkLst>
        </pc:spChg>
      </pc:sldChg>
      <pc:sldChg chg="addSp modSp mod">
        <pc:chgData name="Fiona Moody" userId="bffc61ce-1806-47d4-9a31-8181d20d8a1e" providerId="ADAL" clId="{781C4BEF-174D-4F97-B3D9-980A61C26D70}" dt="2026-10-28T11:38:26.788" v="561" actId="6549"/>
        <pc:sldMkLst>
          <pc:docMk/>
          <pc:sldMk cId="2561982975" sldId="263"/>
        </pc:sldMkLst>
        <pc:spChg chg="mod">
          <ac:chgData name="Fiona Moody" userId="bffc61ce-1806-47d4-9a31-8181d20d8a1e" providerId="ADAL" clId="{781C4BEF-174D-4F97-B3D9-980A61C26D70}" dt="2026-10-28T11:38:26.788" v="561" actId="6549"/>
          <ac:spMkLst>
            <pc:docMk/>
            <pc:sldMk cId="2561982975" sldId="263"/>
            <ac:spMk id="3" creationId="{B6E5FA72-1215-C4AC-1C9B-F9172C3C0960}"/>
          </ac:spMkLst>
        </pc:spChg>
      </pc:sldChg>
      <pc:sldChg chg="modSp mod">
        <pc:chgData name="Fiona Moody" userId="bffc61ce-1806-47d4-9a31-8181d20d8a1e" providerId="ADAL" clId="{781C4BEF-174D-4F97-B3D9-980A61C26D70}" dt="2026-10-28T11:35:39.109" v="510" actId="20577"/>
        <pc:sldMkLst>
          <pc:docMk/>
          <pc:sldMk cId="1829398907" sldId="264"/>
        </pc:sldMkLst>
        <pc:spChg chg="mod">
          <ac:chgData name="Fiona Moody" userId="bffc61ce-1806-47d4-9a31-8181d20d8a1e" providerId="ADAL" clId="{781C4BEF-174D-4F97-B3D9-980A61C26D70}" dt="2026-10-27T15:43:18.383" v="268" actId="20577"/>
          <ac:spMkLst>
            <pc:docMk/>
            <pc:sldMk cId="1829398907" sldId="264"/>
            <ac:spMk id="2" creationId="{F8AD5779-1808-4EA4-D776-E13EB1E9F94E}"/>
          </ac:spMkLst>
        </pc:spChg>
        <pc:spChg chg="mod">
          <ac:chgData name="Fiona Moody" userId="bffc61ce-1806-47d4-9a31-8181d20d8a1e" providerId="ADAL" clId="{781C4BEF-174D-4F97-B3D9-980A61C26D70}" dt="2026-10-28T11:35:39.109" v="510" actId="20577"/>
          <ac:spMkLst>
            <pc:docMk/>
            <pc:sldMk cId="1829398907" sldId="264"/>
            <ac:spMk id="3" creationId="{66BC502F-7DD1-932A-285C-97ECF087F1C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4DC448C-7E3A-4057-A6CC-0249213E85B0}" type="datetimeFigureOut">
              <a:rPr lang="en-GB" smtClean="0"/>
              <a:t>03/11/2026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9C88713-A37B-4B82-9722-3E02DAE8416D}" type="slidenum">
              <a:rPr lang="en-GB" smtClean="0"/>
              <a:t>‹#›</a:t>
            </a:fld>
            <a:endParaRPr lang="en-GB"/>
          </a:p>
        </p:txBody>
      </p:sp>
    </p:spTree>
    <p:extLst>
      <p:ext uri="{BB962C8B-B14F-4D97-AF65-F5344CB8AC3E}">
        <p14:creationId xmlns:p14="http://schemas.microsoft.com/office/powerpoint/2010/main" val="3649499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4DC448C-7E3A-4057-A6CC-0249213E85B0}" type="datetimeFigureOut">
              <a:rPr lang="en-GB" smtClean="0"/>
              <a:t>03/11/2026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9C88713-A37B-4B82-9722-3E02DAE8416D}" type="slidenum">
              <a:rPr lang="en-GB" smtClean="0"/>
              <a:t>‹#›</a:t>
            </a:fld>
            <a:endParaRPr lang="en-GB"/>
          </a:p>
        </p:txBody>
      </p:sp>
    </p:spTree>
    <p:extLst>
      <p:ext uri="{BB962C8B-B14F-4D97-AF65-F5344CB8AC3E}">
        <p14:creationId xmlns:p14="http://schemas.microsoft.com/office/powerpoint/2010/main" val="1411152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DC448C-7E3A-4057-A6CC-0249213E85B0}" type="datetimeFigureOut">
              <a:rPr lang="en-GB" smtClean="0"/>
              <a:t>03/11/2026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9C88713-A37B-4B82-9722-3E02DAE8416D}" type="slidenum">
              <a:rPr lang="en-GB" smtClean="0"/>
              <a:t>‹#›</a:t>
            </a:fld>
            <a:endParaRPr lang="en-GB"/>
          </a:p>
        </p:txBody>
      </p:sp>
    </p:spTree>
    <p:extLst>
      <p:ext uri="{BB962C8B-B14F-4D97-AF65-F5344CB8AC3E}">
        <p14:creationId xmlns:p14="http://schemas.microsoft.com/office/powerpoint/2010/main" val="2124486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4DC448C-7E3A-4057-A6CC-0249213E85B0}" type="datetimeFigureOut">
              <a:rPr lang="en-GB" smtClean="0"/>
              <a:t>03/11/2026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9C88713-A37B-4B82-9722-3E02DAE8416D}" type="slidenum">
              <a:rPr lang="en-GB" smtClean="0"/>
              <a:t>‹#›</a:t>
            </a:fld>
            <a:endParaRPr lang="en-GB"/>
          </a:p>
        </p:txBody>
      </p:sp>
    </p:spTree>
    <p:extLst>
      <p:ext uri="{BB962C8B-B14F-4D97-AF65-F5344CB8AC3E}">
        <p14:creationId xmlns:p14="http://schemas.microsoft.com/office/powerpoint/2010/main" val="3742382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4DC448C-7E3A-4057-A6CC-0249213E85B0}" type="datetimeFigureOut">
              <a:rPr lang="en-GB" smtClean="0"/>
              <a:t>03/11/2026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9C88713-A37B-4B82-9722-3E02DAE8416D}" type="slidenum">
              <a:rPr lang="en-GB" smtClean="0"/>
              <a:t>‹#›</a:t>
            </a:fld>
            <a:endParaRPr lang="en-GB"/>
          </a:p>
        </p:txBody>
      </p:sp>
    </p:spTree>
    <p:extLst>
      <p:ext uri="{BB962C8B-B14F-4D97-AF65-F5344CB8AC3E}">
        <p14:creationId xmlns:p14="http://schemas.microsoft.com/office/powerpoint/2010/main" val="2444180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4DC448C-7E3A-4057-A6CC-0249213E85B0}"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9C88713-A37B-4B82-9722-3E02DAE8416D}" type="slidenum">
              <a:rPr lang="en-GB" smtClean="0"/>
              <a:t>‹#›</a:t>
            </a:fld>
            <a:endParaRPr lang="en-GB"/>
          </a:p>
        </p:txBody>
      </p:sp>
    </p:spTree>
    <p:extLst>
      <p:ext uri="{BB962C8B-B14F-4D97-AF65-F5344CB8AC3E}">
        <p14:creationId xmlns:p14="http://schemas.microsoft.com/office/powerpoint/2010/main" val="3368163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DC448C-7E3A-4057-A6CC-0249213E85B0}" type="datetimeFigureOut">
              <a:rPr lang="en-GB" smtClean="0"/>
              <a:t>03/11/2026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9C88713-A37B-4B82-9722-3E02DAE8416D}" type="slidenum">
              <a:rPr lang="en-GB" smtClean="0"/>
              <a:t>‹#›</a:t>
            </a:fld>
            <a:endParaRPr lang="en-GB"/>
          </a:p>
        </p:txBody>
      </p:sp>
    </p:spTree>
    <p:extLst>
      <p:ext uri="{BB962C8B-B14F-4D97-AF65-F5344CB8AC3E}">
        <p14:creationId xmlns:p14="http://schemas.microsoft.com/office/powerpoint/2010/main" val="1648677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DC448C-7E3A-4057-A6CC-0249213E85B0}" type="datetimeFigureOut">
              <a:rPr lang="en-GB" smtClean="0"/>
              <a:t>03/11/2026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9C88713-A37B-4B82-9722-3E02DAE8416D}" type="slidenum">
              <a:rPr lang="en-GB" smtClean="0"/>
              <a:t>‹#›</a:t>
            </a:fld>
            <a:endParaRPr lang="en-GB"/>
          </a:p>
        </p:txBody>
      </p:sp>
    </p:spTree>
    <p:extLst>
      <p:ext uri="{BB962C8B-B14F-4D97-AF65-F5344CB8AC3E}">
        <p14:creationId xmlns:p14="http://schemas.microsoft.com/office/powerpoint/2010/main" val="1323808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DC448C-7E3A-4057-A6CC-0249213E85B0}" type="datetimeFigureOut">
              <a:rPr lang="en-GB" smtClean="0"/>
              <a:t>03/11/2026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9C88713-A37B-4B82-9722-3E02DAE8416D}" type="slidenum">
              <a:rPr lang="en-GB" smtClean="0"/>
              <a:t>‹#›</a:t>
            </a:fld>
            <a:endParaRPr lang="en-GB"/>
          </a:p>
        </p:txBody>
      </p:sp>
    </p:spTree>
    <p:extLst>
      <p:ext uri="{BB962C8B-B14F-4D97-AF65-F5344CB8AC3E}">
        <p14:creationId xmlns:p14="http://schemas.microsoft.com/office/powerpoint/2010/main" val="2312965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4DC448C-7E3A-4057-A6CC-0249213E85B0}" type="datetimeFigureOut">
              <a:rPr lang="en-GB" smtClean="0"/>
              <a:t>03/11/2026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9C88713-A37B-4B82-9722-3E02DAE8416D}" type="slidenum">
              <a:rPr lang="en-GB" smtClean="0"/>
              <a:t>‹#›</a:t>
            </a:fld>
            <a:endParaRPr lang="en-GB"/>
          </a:p>
        </p:txBody>
      </p:sp>
    </p:spTree>
    <p:extLst>
      <p:ext uri="{BB962C8B-B14F-4D97-AF65-F5344CB8AC3E}">
        <p14:creationId xmlns:p14="http://schemas.microsoft.com/office/powerpoint/2010/main" val="3387267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4DC448C-7E3A-4057-A6CC-0249213E85B0}" type="datetimeFigureOut">
              <a:rPr lang="en-GB" smtClean="0"/>
              <a:t>03/11/2026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9C88713-A37B-4B82-9722-3E02DAE8416D}" type="slidenum">
              <a:rPr lang="en-GB" smtClean="0"/>
              <a:t>‹#›</a:t>
            </a:fld>
            <a:endParaRPr lang="en-GB"/>
          </a:p>
        </p:txBody>
      </p:sp>
    </p:spTree>
    <p:extLst>
      <p:ext uri="{BB962C8B-B14F-4D97-AF65-F5344CB8AC3E}">
        <p14:creationId xmlns:p14="http://schemas.microsoft.com/office/powerpoint/2010/main" val="3519801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64DC448C-7E3A-4057-A6CC-0249213E85B0}" type="datetimeFigureOut">
              <a:rPr lang="en-GB" smtClean="0"/>
              <a:pPr/>
              <a:t>03/11/2026</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09C88713-A37B-4B82-9722-3E02DAE8416D}" type="slidenum">
              <a:rPr lang="en-GB" smtClean="0"/>
              <a:pPr/>
              <a:t>‹#›</a:t>
            </a:fld>
            <a:endParaRPr lang="en-GB" dirty="0"/>
          </a:p>
        </p:txBody>
      </p:sp>
    </p:spTree>
    <p:extLst>
      <p:ext uri="{BB962C8B-B14F-4D97-AF65-F5344CB8AC3E}">
        <p14:creationId xmlns:p14="http://schemas.microsoft.com/office/powerpoint/2010/main" val="7381719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Esther.jones@leicester.gov.uk" TargetMode="External"/><Relationship Id="rId2" Type="http://schemas.openxmlformats.org/officeDocument/2006/relationships/hyperlink" Target="mailto:Fiona.moody@leicester.gov.uk"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prisonadvice.org.uk/professionals/school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mailto:SEMH@leicester.gov.uk" TargetMode="External"/><Relationship Id="rId3" Type="http://schemas.openxmlformats.org/officeDocument/2006/relationships/hyperlink" Target="https://www.prisonadvice.org.uk/?gad_source=1&amp;gad_campaignid=854536079&amp;gbraid=0AAAAADK11254F2rP8Lyp6yxrZx7JXnwat&amp;gclid=EAIaIQobChMI2Mz6r_PXlwMVlntBAh3WoBimEAAYASAAEgIwzPD_BwE" TargetMode="External"/><Relationship Id="rId7" Type="http://schemas.openxmlformats.org/officeDocument/2006/relationships/hyperlink" Target="mailto:qualityinclusion@leicester.gov.uk" TargetMode="External"/><Relationship Id="rId2" Type="http://schemas.openxmlformats.org/officeDocument/2006/relationships/hyperlink" Target="https://childrenheardandseen.co.uk/" TargetMode="External"/><Relationship Id="rId1" Type="http://schemas.openxmlformats.org/officeDocument/2006/relationships/slideLayout" Target="../slideLayouts/slideLayout2.xml"/><Relationship Id="rId6" Type="http://schemas.openxmlformats.org/officeDocument/2006/relationships/hyperlink" Target="mailto:Esther.jones@leicester.gov.uk" TargetMode="External"/><Relationship Id="rId5" Type="http://schemas.openxmlformats.org/officeDocument/2006/relationships/hyperlink" Target="https://www.barnardos.org.uk/get-support/support-for-parents-and-carers/children-with-a-parent-in-prison" TargetMode="External"/><Relationship Id="rId4" Type="http://schemas.openxmlformats.org/officeDocument/2006/relationships/hyperlink" Target="https://www.nicco.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597BD-866C-D406-6553-3BE5A5604E34}"/>
              </a:ext>
            </a:extLst>
          </p:cNvPr>
          <p:cNvSpPr>
            <a:spLocks noGrp="1"/>
          </p:cNvSpPr>
          <p:nvPr>
            <p:ph type="ctrTitle"/>
          </p:nvPr>
        </p:nvSpPr>
        <p:spPr/>
        <p:txBody>
          <a:bodyPr/>
          <a:lstStyle/>
          <a:p>
            <a:r>
              <a:rPr lang="en-GB" sz="4000" b="1" dirty="0">
                <a:ea typeface="Calibri"/>
                <a:cs typeface="Arial" panose="020B0604020202020204" pitchFamily="34" charset="0"/>
              </a:rPr>
              <a:t>Children affected by parental imprisonment</a:t>
            </a:r>
            <a:endParaRPr lang="en-US" b="1" dirty="0"/>
          </a:p>
        </p:txBody>
      </p:sp>
      <p:sp>
        <p:nvSpPr>
          <p:cNvPr id="3" name="Subtitle 2">
            <a:extLst>
              <a:ext uri="{FF2B5EF4-FFF2-40B4-BE49-F238E27FC236}">
                <a16:creationId xmlns:a16="http://schemas.microsoft.com/office/drawing/2014/main" id="{406167BA-4E2F-C595-A9EA-7F0DFA9450A3}"/>
              </a:ext>
            </a:extLst>
          </p:cNvPr>
          <p:cNvSpPr>
            <a:spLocks noGrp="1"/>
          </p:cNvSpPr>
          <p:nvPr>
            <p:ph type="subTitle" idx="1"/>
          </p:nvPr>
        </p:nvSpPr>
        <p:spPr>
          <a:xfrm>
            <a:off x="1371600" y="3886200"/>
            <a:ext cx="6400800" cy="2495128"/>
          </a:xfrm>
        </p:spPr>
        <p:txBody>
          <a:bodyPr>
            <a:normAutofit/>
          </a:bodyPr>
          <a:lstStyle/>
          <a:p>
            <a:r>
              <a:rPr lang="en-GB" dirty="0">
                <a:solidFill>
                  <a:schemeClr val="tx1"/>
                </a:solidFill>
              </a:rPr>
              <a:t>Signs, strategies, support</a:t>
            </a:r>
          </a:p>
          <a:p>
            <a:br>
              <a:rPr lang="en-GB" sz="2000" dirty="0">
                <a:solidFill>
                  <a:schemeClr val="tx1"/>
                </a:solidFill>
              </a:rPr>
            </a:br>
            <a:r>
              <a:rPr lang="en-GB" sz="2000" dirty="0">
                <a:solidFill>
                  <a:schemeClr val="tx1"/>
                </a:solidFill>
              </a:rPr>
              <a:t>contact points: </a:t>
            </a:r>
            <a:br>
              <a:rPr lang="en-GB" sz="2000" dirty="0">
                <a:solidFill>
                  <a:schemeClr val="tx1"/>
                </a:solidFill>
              </a:rPr>
            </a:br>
            <a:r>
              <a:rPr lang="en-GB" sz="2000" dirty="0">
                <a:solidFill>
                  <a:schemeClr val="tx1"/>
                </a:solidFill>
              </a:rPr>
              <a:t>QIT – </a:t>
            </a:r>
            <a:r>
              <a:rPr lang="en-GB" sz="2000" dirty="0">
                <a:solidFill>
                  <a:schemeClr val="tx1"/>
                </a:solidFill>
                <a:hlinkClick r:id="rId2"/>
              </a:rPr>
              <a:t>Fiona.moody@leicester.gov.uk</a:t>
            </a:r>
            <a:br>
              <a:rPr lang="en-GB" sz="2000" dirty="0">
                <a:solidFill>
                  <a:schemeClr val="tx1"/>
                </a:solidFill>
              </a:rPr>
            </a:br>
            <a:r>
              <a:rPr lang="en-GB" sz="2000" dirty="0">
                <a:solidFill>
                  <a:schemeClr val="tx1"/>
                </a:solidFill>
              </a:rPr>
              <a:t>Children and families programme manager-  </a:t>
            </a:r>
            <a:r>
              <a:rPr lang="en-GB" sz="2000" dirty="0">
                <a:solidFill>
                  <a:schemeClr val="tx1"/>
                </a:solidFill>
                <a:hlinkClick r:id="rId3"/>
              </a:rPr>
              <a:t>Esther.jones@leicester.gov.uk</a:t>
            </a:r>
            <a:r>
              <a:rPr lang="en-GB" sz="2000" dirty="0">
                <a:solidFill>
                  <a:schemeClr val="tx1"/>
                </a:solidFill>
              </a:rPr>
              <a:t> </a:t>
            </a:r>
          </a:p>
        </p:txBody>
      </p:sp>
    </p:spTree>
    <p:extLst>
      <p:ext uri="{BB962C8B-B14F-4D97-AF65-F5344CB8AC3E}">
        <p14:creationId xmlns:p14="http://schemas.microsoft.com/office/powerpoint/2010/main" val="471098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D4500-393C-3A82-2D7B-157661D9D0B4}"/>
              </a:ext>
            </a:extLst>
          </p:cNvPr>
          <p:cNvSpPr>
            <a:spLocks noGrp="1"/>
          </p:cNvSpPr>
          <p:nvPr>
            <p:ph type="title"/>
          </p:nvPr>
        </p:nvSpPr>
        <p:spPr/>
        <p:txBody>
          <a:bodyPr>
            <a:normAutofit fontScale="90000"/>
          </a:bodyPr>
          <a:lstStyle/>
          <a:p>
            <a:r>
              <a:rPr lang="en-GB" dirty="0"/>
              <a:t>Understanding the impact of parental imprisonment </a:t>
            </a:r>
          </a:p>
        </p:txBody>
      </p:sp>
      <p:sp>
        <p:nvSpPr>
          <p:cNvPr id="6" name="TextBox 5">
            <a:extLst>
              <a:ext uri="{FF2B5EF4-FFF2-40B4-BE49-F238E27FC236}">
                <a16:creationId xmlns:a16="http://schemas.microsoft.com/office/drawing/2014/main" id="{358DA3A3-7424-1909-4AA3-FF8D10FCDBFF}"/>
              </a:ext>
            </a:extLst>
          </p:cNvPr>
          <p:cNvSpPr txBox="1"/>
          <p:nvPr/>
        </p:nvSpPr>
        <p:spPr>
          <a:xfrm>
            <a:off x="-10953" y="1556792"/>
            <a:ext cx="9144000" cy="4247317"/>
          </a:xfrm>
          <a:prstGeom prst="rect">
            <a:avLst/>
          </a:prstGeom>
          <a:noFill/>
        </p:spPr>
        <p:txBody>
          <a:bodyPr wrap="square" rtlCol="0">
            <a:spAutoFit/>
          </a:bodyPr>
          <a:lstStyle/>
          <a:p>
            <a:r>
              <a:rPr lang="en-GB" dirty="0">
                <a:latin typeface="Arial" panose="020B0604020202020204" pitchFamily="34" charset="0"/>
              </a:rPr>
              <a:t>Parental imprisonment is recognised as an Adverse Childhood Experience (ACE) and can have a significant impact on a child's emotional wellbeing, relationships, attendance and engagement in learning.</a:t>
            </a:r>
          </a:p>
          <a:p>
            <a:endParaRPr lang="en-GB" dirty="0">
              <a:latin typeface="Arial" panose="020B0604020202020204" pitchFamily="34" charset="0"/>
            </a:endParaRPr>
          </a:p>
          <a:p>
            <a:r>
              <a:rPr lang="en-GB" dirty="0">
                <a:latin typeface="Arial" panose="020B0604020202020204" pitchFamily="34" charset="0"/>
              </a:rPr>
              <a:t>Children may experience:</a:t>
            </a:r>
          </a:p>
          <a:p>
            <a:pPr marL="285750" indent="-285750">
              <a:buFont typeface="Arial" panose="020B0604020202020204" pitchFamily="34" charset="0"/>
              <a:buChar char="•"/>
            </a:pPr>
            <a:r>
              <a:rPr lang="en-GB" dirty="0">
                <a:latin typeface="Arial" panose="020B0604020202020204" pitchFamily="34" charset="0"/>
              </a:rPr>
              <a:t>Loss, grief and separation from a parent</a:t>
            </a:r>
          </a:p>
          <a:p>
            <a:pPr marL="285750" indent="-285750">
              <a:buFont typeface="Arial" panose="020B0604020202020204" pitchFamily="34" charset="0"/>
              <a:buChar char="•"/>
            </a:pPr>
            <a:r>
              <a:rPr lang="en-GB" dirty="0">
                <a:latin typeface="Arial" panose="020B0604020202020204" pitchFamily="34" charset="0"/>
              </a:rPr>
              <a:t>Feelings of shame, stigma or isolation</a:t>
            </a:r>
          </a:p>
          <a:p>
            <a:pPr marL="285750" indent="-285750">
              <a:buFont typeface="Arial" panose="020B0604020202020204" pitchFamily="34" charset="0"/>
              <a:buChar char="•"/>
            </a:pPr>
            <a:r>
              <a:rPr lang="en-GB" dirty="0">
                <a:latin typeface="Arial" panose="020B0604020202020204" pitchFamily="34" charset="0"/>
              </a:rPr>
              <a:t>Anxiety about the imprisoned parent and remaining family members</a:t>
            </a:r>
          </a:p>
          <a:p>
            <a:pPr marL="285750" indent="-285750">
              <a:buFont typeface="Arial" panose="020B0604020202020204" pitchFamily="34" charset="0"/>
              <a:buChar char="•"/>
            </a:pPr>
            <a:r>
              <a:rPr lang="en-GB" dirty="0">
                <a:latin typeface="Arial" panose="020B0604020202020204" pitchFamily="34" charset="0"/>
              </a:rPr>
              <a:t>Changes in living arrangements, routines and family finances</a:t>
            </a:r>
          </a:p>
          <a:p>
            <a:pPr marL="285750" indent="-285750">
              <a:buFont typeface="Arial" panose="020B0604020202020204" pitchFamily="34" charset="0"/>
              <a:buChar char="•"/>
            </a:pPr>
            <a:r>
              <a:rPr lang="en-GB" dirty="0">
                <a:latin typeface="Arial" panose="020B0604020202020204" pitchFamily="34" charset="0"/>
              </a:rPr>
              <a:t>Increased caring responsibilities at home</a:t>
            </a:r>
          </a:p>
          <a:p>
            <a:pPr marL="285750" indent="-285750">
              <a:buFont typeface="Arial" panose="020B0604020202020204" pitchFamily="34" charset="0"/>
              <a:buChar char="•"/>
            </a:pPr>
            <a:r>
              <a:rPr lang="en-GB" dirty="0">
                <a:latin typeface="Arial" panose="020B0604020202020204" pitchFamily="34" charset="0"/>
              </a:rPr>
              <a:t>Uncertainty about the future and family relationships</a:t>
            </a:r>
          </a:p>
          <a:p>
            <a:endParaRPr lang="en-GB" dirty="0">
              <a:latin typeface="Arial" panose="020B0604020202020204" pitchFamily="34" charset="0"/>
            </a:endParaRPr>
          </a:p>
          <a:p>
            <a:r>
              <a:rPr lang="en-GB" dirty="0">
                <a:latin typeface="Arial" panose="020B0604020202020204" pitchFamily="34" charset="0"/>
              </a:rPr>
              <a:t>It is important to remember that every child's experience is unique. Some children may show obvious signs of distress, whilst others may appear to cope well but continue to carry significant emotional burdens.</a:t>
            </a:r>
          </a:p>
        </p:txBody>
      </p:sp>
    </p:spTree>
    <p:extLst>
      <p:ext uri="{BB962C8B-B14F-4D97-AF65-F5344CB8AC3E}">
        <p14:creationId xmlns:p14="http://schemas.microsoft.com/office/powerpoint/2010/main" val="2508031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CD9B8-DA0C-9A9F-1CDC-C47748FC7EFC}"/>
              </a:ext>
            </a:extLst>
          </p:cNvPr>
          <p:cNvSpPr>
            <a:spLocks noGrp="1"/>
          </p:cNvSpPr>
          <p:nvPr>
            <p:ph type="title"/>
          </p:nvPr>
        </p:nvSpPr>
        <p:spPr/>
        <p:txBody>
          <a:bodyPr/>
          <a:lstStyle/>
          <a:p>
            <a:r>
              <a:rPr lang="en-GB" dirty="0"/>
              <a:t>What might we notice in schools</a:t>
            </a:r>
          </a:p>
        </p:txBody>
      </p:sp>
      <p:sp>
        <p:nvSpPr>
          <p:cNvPr id="3" name="Content Placeholder 2">
            <a:extLst>
              <a:ext uri="{FF2B5EF4-FFF2-40B4-BE49-F238E27FC236}">
                <a16:creationId xmlns:a16="http://schemas.microsoft.com/office/drawing/2014/main" id="{95347977-FBF7-4A27-E08E-DACEA1FF33B4}"/>
              </a:ext>
            </a:extLst>
          </p:cNvPr>
          <p:cNvSpPr>
            <a:spLocks noGrp="1"/>
          </p:cNvSpPr>
          <p:nvPr>
            <p:ph idx="1"/>
          </p:nvPr>
        </p:nvSpPr>
        <p:spPr>
          <a:xfrm>
            <a:off x="457200" y="1600200"/>
            <a:ext cx="4114800" cy="4525963"/>
          </a:xfrm>
        </p:spPr>
        <p:txBody>
          <a:bodyPr>
            <a:normAutofit/>
          </a:bodyPr>
          <a:lstStyle/>
          <a:p>
            <a:pPr marL="0" indent="0">
              <a:buNone/>
            </a:pPr>
            <a:r>
              <a:rPr lang="en-GB" sz="1800" b="1" dirty="0"/>
              <a:t>Emotional Indicators</a:t>
            </a:r>
          </a:p>
          <a:p>
            <a:r>
              <a:rPr lang="en-GB" sz="1800" dirty="0"/>
              <a:t>Anxiety or excessive worrying</a:t>
            </a:r>
          </a:p>
          <a:p>
            <a:r>
              <a:rPr lang="en-GB" sz="1800" dirty="0"/>
              <a:t>Low mood or sadness</a:t>
            </a:r>
          </a:p>
          <a:p>
            <a:r>
              <a:rPr lang="en-GB" sz="1800" dirty="0"/>
              <a:t>Emotional outbursts</a:t>
            </a:r>
          </a:p>
          <a:p>
            <a:r>
              <a:rPr lang="en-GB" sz="1800" dirty="0"/>
              <a:t>Reduced self-esteem</a:t>
            </a:r>
          </a:p>
          <a:p>
            <a:r>
              <a:rPr lang="en-GB" sz="1800" dirty="0"/>
              <a:t>Difficulty managing feelings</a:t>
            </a:r>
          </a:p>
          <a:p>
            <a:pPr marL="0" indent="0">
              <a:buNone/>
            </a:pPr>
            <a:endParaRPr lang="en-GB" sz="1800" dirty="0"/>
          </a:p>
          <a:p>
            <a:pPr marL="0" indent="0">
              <a:buNone/>
            </a:pPr>
            <a:r>
              <a:rPr lang="en-GB" sz="1800" b="1" dirty="0"/>
              <a:t>Behavioural Indicators</a:t>
            </a:r>
          </a:p>
          <a:p>
            <a:r>
              <a:rPr lang="en-GB" sz="1800" dirty="0"/>
              <a:t>Withdrawal from peers</a:t>
            </a:r>
          </a:p>
          <a:p>
            <a:r>
              <a:rPr lang="en-GB" sz="1800" dirty="0"/>
              <a:t>Anger or challenging behaviour</a:t>
            </a:r>
          </a:p>
          <a:p>
            <a:r>
              <a:rPr lang="en-GB" sz="1800" dirty="0"/>
              <a:t>Increased sensitivity to perceived criticism</a:t>
            </a:r>
          </a:p>
          <a:p>
            <a:r>
              <a:rPr lang="en-GB" sz="1800" dirty="0"/>
              <a:t>Risk-taking behaviours</a:t>
            </a:r>
          </a:p>
        </p:txBody>
      </p:sp>
      <p:sp>
        <p:nvSpPr>
          <p:cNvPr id="5" name="Content Placeholder 2">
            <a:extLst>
              <a:ext uri="{FF2B5EF4-FFF2-40B4-BE49-F238E27FC236}">
                <a16:creationId xmlns:a16="http://schemas.microsoft.com/office/drawing/2014/main" id="{4F4F783F-77E1-2116-ED7E-EBA3089DA172}"/>
              </a:ext>
            </a:extLst>
          </p:cNvPr>
          <p:cNvSpPr txBox="1">
            <a:spLocks/>
          </p:cNvSpPr>
          <p:nvPr/>
        </p:nvSpPr>
        <p:spPr>
          <a:xfrm>
            <a:off x="4860032" y="1600200"/>
            <a:ext cx="41148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GB" sz="1800" b="1" dirty="0">
                <a:latin typeface="Arial" panose="020B0604020202020204" pitchFamily="34" charset="0"/>
              </a:rPr>
              <a:t>Educational Indicators</a:t>
            </a:r>
          </a:p>
          <a:p>
            <a:r>
              <a:rPr lang="en-GB" sz="1800" dirty="0">
                <a:latin typeface="Arial" panose="020B0604020202020204" pitchFamily="34" charset="0"/>
              </a:rPr>
              <a:t>Reduced concentration</a:t>
            </a:r>
          </a:p>
          <a:p>
            <a:r>
              <a:rPr lang="en-GB" sz="1800" dirty="0">
                <a:latin typeface="Arial" panose="020B0604020202020204" pitchFamily="34" charset="0"/>
              </a:rPr>
              <a:t>Declining attainment</a:t>
            </a:r>
          </a:p>
          <a:p>
            <a:r>
              <a:rPr lang="en-GB" sz="1800" dirty="0">
                <a:latin typeface="Arial" panose="020B0604020202020204" pitchFamily="34" charset="0"/>
              </a:rPr>
              <a:t>Lack of engagement with learning</a:t>
            </a:r>
          </a:p>
          <a:p>
            <a:r>
              <a:rPr lang="en-GB" sz="1800" dirty="0">
                <a:latin typeface="Arial" panose="020B0604020202020204" pitchFamily="34" charset="0"/>
              </a:rPr>
              <a:t>Increased absence or lateness</a:t>
            </a:r>
          </a:p>
          <a:p>
            <a:r>
              <a:rPr lang="en-GB" sz="1800" dirty="0">
                <a:latin typeface="Arial" panose="020B0604020202020204" pitchFamily="34" charset="0"/>
              </a:rPr>
              <a:t>Tiredness and poor</a:t>
            </a:r>
          </a:p>
          <a:p>
            <a:endParaRPr lang="en-GB" sz="1800" dirty="0">
              <a:latin typeface="Arial" panose="020B0604020202020204" pitchFamily="34" charset="0"/>
            </a:endParaRPr>
          </a:p>
          <a:p>
            <a:pPr marL="0" indent="0">
              <a:buFont typeface="Arial" panose="020B0604020202020204" pitchFamily="34" charset="0"/>
              <a:buNone/>
            </a:pPr>
            <a:r>
              <a:rPr lang="en-GB" sz="1800" dirty="0">
                <a:latin typeface="Arial" panose="020B0604020202020204" pitchFamily="34" charset="0"/>
              </a:rPr>
              <a:t>organisation Remember: These indicators may have many causes and should never be used to make assumptions about a child's circumstances.</a:t>
            </a:r>
          </a:p>
        </p:txBody>
      </p:sp>
    </p:spTree>
    <p:extLst>
      <p:ext uri="{BB962C8B-B14F-4D97-AF65-F5344CB8AC3E}">
        <p14:creationId xmlns:p14="http://schemas.microsoft.com/office/powerpoint/2010/main" val="1935689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9CD98-064D-B9BD-C095-37838704AAF4}"/>
              </a:ext>
            </a:extLst>
          </p:cNvPr>
          <p:cNvSpPr>
            <a:spLocks noGrp="1"/>
          </p:cNvSpPr>
          <p:nvPr>
            <p:ph type="title"/>
          </p:nvPr>
        </p:nvSpPr>
        <p:spPr/>
        <p:txBody>
          <a:bodyPr>
            <a:normAutofit fontScale="90000"/>
          </a:bodyPr>
          <a:lstStyle/>
          <a:p>
            <a:r>
              <a:rPr lang="en-GB" dirty="0"/>
              <a:t>Understanding prison visits and attendance</a:t>
            </a:r>
          </a:p>
        </p:txBody>
      </p:sp>
      <p:sp>
        <p:nvSpPr>
          <p:cNvPr id="3" name="Content Placeholder 2">
            <a:extLst>
              <a:ext uri="{FF2B5EF4-FFF2-40B4-BE49-F238E27FC236}">
                <a16:creationId xmlns:a16="http://schemas.microsoft.com/office/drawing/2014/main" id="{179226A6-C778-F496-5F13-D5750E22E5C1}"/>
              </a:ext>
            </a:extLst>
          </p:cNvPr>
          <p:cNvSpPr>
            <a:spLocks noGrp="1"/>
          </p:cNvSpPr>
          <p:nvPr>
            <p:ph idx="1"/>
          </p:nvPr>
        </p:nvSpPr>
        <p:spPr/>
        <p:txBody>
          <a:bodyPr>
            <a:normAutofit fontScale="92500" lnSpcReduction="10000"/>
          </a:bodyPr>
          <a:lstStyle/>
          <a:p>
            <a:pPr marL="0" indent="0">
              <a:buNone/>
            </a:pPr>
            <a:r>
              <a:rPr lang="en-GB" sz="1800" dirty="0"/>
              <a:t>Maintaining contact with a parent in prison can be an important protective factor for many children.</a:t>
            </a:r>
          </a:p>
          <a:p>
            <a:pPr marL="0" indent="0">
              <a:buNone/>
            </a:pPr>
            <a:r>
              <a:rPr lang="en-GB" sz="1800" dirty="0"/>
              <a:t>Children may experience:</a:t>
            </a:r>
          </a:p>
          <a:p>
            <a:r>
              <a:rPr lang="en-GB" sz="1800" dirty="0"/>
              <a:t>Long journeys and early starts</a:t>
            </a:r>
          </a:p>
          <a:p>
            <a:r>
              <a:rPr lang="en-GB" sz="1800" dirty="0"/>
              <a:t>Limited visiting times</a:t>
            </a:r>
          </a:p>
          <a:p>
            <a:r>
              <a:rPr lang="en-GB" sz="1800" dirty="0"/>
              <a:t>Security checks and unfamiliar environments</a:t>
            </a:r>
          </a:p>
          <a:p>
            <a:r>
              <a:rPr lang="en-GB" sz="1800" dirty="0"/>
              <a:t>Anxiety before visits</a:t>
            </a:r>
          </a:p>
          <a:p>
            <a:r>
              <a:rPr lang="en-GB" sz="1800" dirty="0"/>
              <a:t>Sadness when visits end</a:t>
            </a:r>
          </a:p>
          <a:p>
            <a:r>
              <a:rPr lang="en-GB" sz="1800" dirty="0"/>
              <a:t>Emotional exhaustion following contact</a:t>
            </a:r>
          </a:p>
          <a:p>
            <a:pPr marL="0" indent="0">
              <a:buNone/>
            </a:pPr>
            <a:endParaRPr lang="en-GB" sz="1800" dirty="0"/>
          </a:p>
          <a:p>
            <a:pPr marL="0" indent="0">
              <a:buNone/>
            </a:pPr>
            <a:r>
              <a:rPr lang="en-GB" sz="1800" dirty="0"/>
              <a:t>Schools should recognise that attendance difficulties may sometimes be linked to prison visits, court appearances or changes in family circumstances. </a:t>
            </a:r>
          </a:p>
          <a:p>
            <a:pPr marL="0" indent="0">
              <a:buNone/>
            </a:pPr>
            <a:r>
              <a:rPr lang="en-GB" sz="1800" dirty="0"/>
              <a:t>Consider: Flexible and compassionate responses to attendance concerns, support before or after visits, reintegration following absence, and, avoiding punitive responses where circumstances are outside the child's control</a:t>
            </a:r>
            <a:br>
              <a:rPr lang="en-GB" sz="1800" dirty="0"/>
            </a:br>
            <a:endParaRPr lang="en-GB" sz="1800" dirty="0"/>
          </a:p>
        </p:txBody>
      </p:sp>
    </p:spTree>
    <p:extLst>
      <p:ext uri="{BB962C8B-B14F-4D97-AF65-F5344CB8AC3E}">
        <p14:creationId xmlns:p14="http://schemas.microsoft.com/office/powerpoint/2010/main" val="2670914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E8A4A-6F2B-5624-D97C-386A091AA247}"/>
              </a:ext>
            </a:extLst>
          </p:cNvPr>
          <p:cNvSpPr>
            <a:spLocks noGrp="1"/>
          </p:cNvSpPr>
          <p:nvPr>
            <p:ph type="title"/>
          </p:nvPr>
        </p:nvSpPr>
        <p:spPr/>
        <p:txBody>
          <a:bodyPr>
            <a:normAutofit fontScale="90000"/>
          </a:bodyPr>
          <a:lstStyle/>
          <a:p>
            <a:r>
              <a:rPr lang="en-GB" dirty="0"/>
              <a:t>Effective school support strategies</a:t>
            </a:r>
          </a:p>
        </p:txBody>
      </p:sp>
      <p:sp>
        <p:nvSpPr>
          <p:cNvPr id="3" name="Content Placeholder 2">
            <a:extLst>
              <a:ext uri="{FF2B5EF4-FFF2-40B4-BE49-F238E27FC236}">
                <a16:creationId xmlns:a16="http://schemas.microsoft.com/office/drawing/2014/main" id="{309B084B-5CD7-36A4-11B9-8EF63AFA61BF}"/>
              </a:ext>
            </a:extLst>
          </p:cNvPr>
          <p:cNvSpPr>
            <a:spLocks noGrp="1"/>
          </p:cNvSpPr>
          <p:nvPr>
            <p:ph idx="1"/>
          </p:nvPr>
        </p:nvSpPr>
        <p:spPr/>
        <p:txBody>
          <a:bodyPr>
            <a:normAutofit/>
          </a:bodyPr>
          <a:lstStyle/>
          <a:p>
            <a:pPr marL="0" indent="0">
              <a:buNone/>
            </a:pPr>
            <a:r>
              <a:rPr lang="en-GB" sz="1800" b="1" dirty="0"/>
              <a:t>Create a Safe Environment</a:t>
            </a:r>
          </a:p>
          <a:p>
            <a:r>
              <a:rPr lang="en-GB" sz="1800" dirty="0"/>
              <a:t>Reduce stigma and judgement</a:t>
            </a:r>
          </a:p>
          <a:p>
            <a:r>
              <a:rPr lang="en-GB" sz="1800" dirty="0"/>
              <a:t>Promote belonging and inclusion</a:t>
            </a:r>
          </a:p>
          <a:p>
            <a:r>
              <a:rPr lang="en-GB" sz="1800" dirty="0"/>
              <a:t>Respect confidentiality</a:t>
            </a:r>
          </a:p>
          <a:p>
            <a:pPr marL="0" indent="0">
              <a:buNone/>
            </a:pPr>
            <a:r>
              <a:rPr lang="en-GB" sz="1800" b="1" dirty="0"/>
              <a:t>Build Trusted Relationships</a:t>
            </a:r>
          </a:p>
          <a:p>
            <a:r>
              <a:rPr lang="en-GB" sz="1800" dirty="0"/>
              <a:t>Identify a consistent trusted adult</a:t>
            </a:r>
          </a:p>
          <a:p>
            <a:r>
              <a:rPr lang="en-GB" sz="1800" dirty="0"/>
              <a:t>Provide regular check-ins</a:t>
            </a:r>
          </a:p>
          <a:p>
            <a:r>
              <a:rPr lang="en-GB" sz="1800" dirty="0"/>
              <a:t>Listen without pressure or assumptions</a:t>
            </a:r>
          </a:p>
          <a:p>
            <a:pPr marL="0" indent="0">
              <a:buNone/>
            </a:pPr>
            <a:r>
              <a:rPr lang="en-GB" sz="1800" b="1" dirty="0"/>
              <a:t>Use a Trauma-Informed Approach</a:t>
            </a:r>
          </a:p>
          <a:p>
            <a:r>
              <a:rPr lang="en-GB" sz="1800" dirty="0"/>
              <a:t>Ask "What has happened?" rather than "What's wrong?“</a:t>
            </a:r>
          </a:p>
          <a:p>
            <a:r>
              <a:rPr lang="en-GB" sz="1800" dirty="0"/>
              <a:t>Recognise behaviour as a possible communication of need</a:t>
            </a:r>
          </a:p>
          <a:p>
            <a:r>
              <a:rPr lang="en-GB" sz="1800" dirty="0"/>
              <a:t>Focus on regulation, safety and connection</a:t>
            </a:r>
          </a:p>
        </p:txBody>
      </p:sp>
    </p:spTree>
    <p:extLst>
      <p:ext uri="{BB962C8B-B14F-4D97-AF65-F5344CB8AC3E}">
        <p14:creationId xmlns:p14="http://schemas.microsoft.com/office/powerpoint/2010/main" val="3599235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17924-85BE-C4F1-1062-A8BF0518A698}"/>
              </a:ext>
            </a:extLst>
          </p:cNvPr>
          <p:cNvSpPr>
            <a:spLocks noGrp="1"/>
          </p:cNvSpPr>
          <p:nvPr>
            <p:ph type="title"/>
          </p:nvPr>
        </p:nvSpPr>
        <p:spPr/>
        <p:txBody>
          <a:bodyPr>
            <a:normAutofit fontScale="90000"/>
          </a:bodyPr>
          <a:lstStyle/>
          <a:p>
            <a:r>
              <a:rPr lang="en-GB" dirty="0"/>
              <a:t>Working in partnership with families</a:t>
            </a:r>
          </a:p>
        </p:txBody>
      </p:sp>
      <p:sp>
        <p:nvSpPr>
          <p:cNvPr id="3" name="Content Placeholder 2">
            <a:extLst>
              <a:ext uri="{FF2B5EF4-FFF2-40B4-BE49-F238E27FC236}">
                <a16:creationId xmlns:a16="http://schemas.microsoft.com/office/drawing/2014/main" id="{D90FDF5E-6D2B-DBBF-AE2A-4892221A795C}"/>
              </a:ext>
            </a:extLst>
          </p:cNvPr>
          <p:cNvSpPr>
            <a:spLocks noGrp="1"/>
          </p:cNvSpPr>
          <p:nvPr>
            <p:ph idx="1"/>
          </p:nvPr>
        </p:nvSpPr>
        <p:spPr/>
        <p:txBody>
          <a:bodyPr>
            <a:normAutofit/>
          </a:bodyPr>
          <a:lstStyle/>
          <a:p>
            <a:pPr marL="0" indent="0">
              <a:buNone/>
            </a:pPr>
            <a:r>
              <a:rPr lang="en-GB" sz="1800" b="1" dirty="0"/>
              <a:t>Schools can support families by:</a:t>
            </a:r>
          </a:p>
          <a:p>
            <a:r>
              <a:rPr lang="en-GB" sz="1800" dirty="0"/>
              <a:t>Maintaining open and non-judgemental communication</a:t>
            </a:r>
          </a:p>
          <a:p>
            <a:r>
              <a:rPr lang="en-GB" sz="1800" dirty="0"/>
              <a:t>Understanding changes in family circumstances</a:t>
            </a:r>
          </a:p>
          <a:p>
            <a:r>
              <a:rPr lang="en-GB" sz="1800" dirty="0"/>
              <a:t>Recognising pressures on carers and guardians</a:t>
            </a:r>
          </a:p>
          <a:p>
            <a:r>
              <a:rPr lang="en-GB" sz="1800" dirty="0"/>
              <a:t>Considering flexibility around attendance and homework where appropriate</a:t>
            </a:r>
          </a:p>
          <a:p>
            <a:r>
              <a:rPr lang="en-GB" sz="1800" dirty="0"/>
              <a:t>Signposting to community and specialist services</a:t>
            </a:r>
          </a:p>
          <a:p>
            <a:pPr marL="0" indent="0">
              <a:buNone/>
            </a:pPr>
            <a:endParaRPr lang="en-GB" sz="1800" dirty="0"/>
          </a:p>
          <a:p>
            <a:pPr marL="0" indent="0">
              <a:buNone/>
            </a:pPr>
            <a:r>
              <a:rPr lang="en-GB" sz="1800" b="1" dirty="0"/>
              <a:t>Key Messages for Families</a:t>
            </a:r>
          </a:p>
          <a:p>
            <a:pPr marL="0" indent="0">
              <a:buNone/>
            </a:pPr>
            <a:r>
              <a:rPr lang="en-GB" sz="1800" dirty="0"/>
              <a:t>You do not need to manage this alone. Schools can be a source of support, not additional pressure. Honest, age-appropriate communication often helps children make sense of what is happening.</a:t>
            </a:r>
          </a:p>
        </p:txBody>
      </p:sp>
    </p:spTree>
    <p:extLst>
      <p:ext uri="{BB962C8B-B14F-4D97-AF65-F5344CB8AC3E}">
        <p14:creationId xmlns:p14="http://schemas.microsoft.com/office/powerpoint/2010/main" val="1502735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A4C4D-7814-D692-573A-1012290332BA}"/>
              </a:ext>
            </a:extLst>
          </p:cNvPr>
          <p:cNvSpPr>
            <a:spLocks noGrp="1"/>
          </p:cNvSpPr>
          <p:nvPr>
            <p:ph type="title"/>
          </p:nvPr>
        </p:nvSpPr>
        <p:spPr/>
        <p:txBody>
          <a:bodyPr/>
          <a:lstStyle/>
          <a:p>
            <a:r>
              <a:rPr lang="en-GB" dirty="0"/>
              <a:t>What can schools do today? </a:t>
            </a:r>
          </a:p>
        </p:txBody>
      </p:sp>
      <p:sp>
        <p:nvSpPr>
          <p:cNvPr id="3" name="Content Placeholder 2">
            <a:extLst>
              <a:ext uri="{FF2B5EF4-FFF2-40B4-BE49-F238E27FC236}">
                <a16:creationId xmlns:a16="http://schemas.microsoft.com/office/drawing/2014/main" id="{B6E5FA72-1215-C4AC-1C9B-F9172C3C0960}"/>
              </a:ext>
            </a:extLst>
          </p:cNvPr>
          <p:cNvSpPr>
            <a:spLocks noGrp="1"/>
          </p:cNvSpPr>
          <p:nvPr>
            <p:ph idx="1"/>
          </p:nvPr>
        </p:nvSpPr>
        <p:spPr/>
        <p:txBody>
          <a:bodyPr>
            <a:normAutofit/>
          </a:bodyPr>
          <a:lstStyle/>
          <a:p>
            <a:r>
              <a:rPr lang="en-GB" sz="1800" dirty="0"/>
              <a:t>Raise staff awareness of the impact of parental imprisonment. Use this link for pack resources for early years, primary and secondary </a:t>
            </a:r>
            <a:r>
              <a:rPr lang="en-GB" sz="1800" dirty="0">
                <a:hlinkClick r:id="rId2"/>
              </a:rPr>
              <a:t>Schools - Prison Advice and Care Trust</a:t>
            </a:r>
            <a:endParaRPr lang="en-GB" sz="1800" b="1" dirty="0"/>
          </a:p>
          <a:p>
            <a:r>
              <a:rPr lang="en-GB" sz="1800" dirty="0"/>
              <a:t> Include affected children within safeguarding, attendance and wellbeing discussions.</a:t>
            </a:r>
          </a:p>
          <a:p>
            <a:r>
              <a:rPr lang="en-GB" sz="1800" dirty="0"/>
              <a:t> Identify a key adult for children who may need additional support.</a:t>
            </a:r>
          </a:p>
          <a:p>
            <a:r>
              <a:rPr lang="en-GB" sz="1800" dirty="0"/>
              <a:t> Consider attendance and behaviour through a trauma-informed lens. Use this link for example policy framework.</a:t>
            </a:r>
            <a:r>
              <a:rPr lang="en-GB" sz="1800" dirty="0">
                <a:hlinkClick r:id="rId2"/>
              </a:rPr>
              <a:t> Schools - Prison Advice and Care Trust</a:t>
            </a:r>
            <a:endParaRPr lang="en-GB" sz="1800" b="1" dirty="0"/>
          </a:p>
          <a:p>
            <a:r>
              <a:rPr lang="en-GB" sz="1800" dirty="0"/>
              <a:t> Work collaboratively with families and external agencies.</a:t>
            </a:r>
          </a:p>
          <a:p>
            <a:r>
              <a:rPr lang="en-GB" sz="1800" dirty="0"/>
              <a:t> Reduce stigma by creating an environment where children feel safe, valued and understood. Use this link for stories and discussion resources. </a:t>
            </a:r>
            <a:r>
              <a:rPr lang="en-GB" sz="1800" dirty="0">
                <a:hlinkClick r:id="rId2"/>
              </a:rPr>
              <a:t>Schools - Prison Advice and Care Trust</a:t>
            </a:r>
            <a:endParaRPr lang="en-GB" sz="1800" b="1" dirty="0"/>
          </a:p>
        </p:txBody>
      </p:sp>
    </p:spTree>
    <p:extLst>
      <p:ext uri="{BB962C8B-B14F-4D97-AF65-F5344CB8AC3E}">
        <p14:creationId xmlns:p14="http://schemas.microsoft.com/office/powerpoint/2010/main" val="2561982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D5779-1808-4EA4-D776-E13EB1E9F94E}"/>
              </a:ext>
            </a:extLst>
          </p:cNvPr>
          <p:cNvSpPr>
            <a:spLocks noGrp="1"/>
          </p:cNvSpPr>
          <p:nvPr>
            <p:ph type="title"/>
          </p:nvPr>
        </p:nvSpPr>
        <p:spPr/>
        <p:txBody>
          <a:bodyPr/>
          <a:lstStyle/>
          <a:p>
            <a:r>
              <a:rPr lang="en-GB" dirty="0"/>
              <a:t>Further links and signposting</a:t>
            </a:r>
          </a:p>
        </p:txBody>
      </p:sp>
      <p:sp>
        <p:nvSpPr>
          <p:cNvPr id="3" name="Content Placeholder 2">
            <a:extLst>
              <a:ext uri="{FF2B5EF4-FFF2-40B4-BE49-F238E27FC236}">
                <a16:creationId xmlns:a16="http://schemas.microsoft.com/office/drawing/2014/main" id="{66BC502F-7DD1-932A-285C-97ECF087F1CE}"/>
              </a:ext>
            </a:extLst>
          </p:cNvPr>
          <p:cNvSpPr>
            <a:spLocks noGrp="1"/>
          </p:cNvSpPr>
          <p:nvPr>
            <p:ph idx="1"/>
          </p:nvPr>
        </p:nvSpPr>
        <p:spPr/>
        <p:txBody>
          <a:bodyPr>
            <a:normAutofit/>
          </a:bodyPr>
          <a:lstStyle/>
          <a:p>
            <a:r>
              <a:rPr lang="en-GB" sz="1800" dirty="0"/>
              <a:t>Children Heard and Seen </a:t>
            </a:r>
            <a:r>
              <a:rPr lang="en-GB" sz="1800" dirty="0">
                <a:hlinkClick r:id="rId2"/>
              </a:rPr>
              <a:t>Home - Children Heard and Seen</a:t>
            </a:r>
            <a:endParaRPr lang="en-GB" sz="1800" dirty="0"/>
          </a:p>
          <a:p>
            <a:r>
              <a:rPr lang="en-GB" sz="1800" dirty="0"/>
              <a:t>PACT (Prison Advice and Care Trust) </a:t>
            </a:r>
            <a:r>
              <a:rPr lang="en-GB" sz="1800" dirty="0">
                <a:hlinkClick r:id="rId3"/>
              </a:rPr>
              <a:t>Home - Prison Advice and Care Trust</a:t>
            </a:r>
            <a:endParaRPr lang="en-GB" sz="1800" dirty="0"/>
          </a:p>
          <a:p>
            <a:r>
              <a:rPr lang="en-GB" sz="1800" dirty="0"/>
              <a:t>NICCO (National Information Centre on Children of Offenders) </a:t>
            </a:r>
            <a:r>
              <a:rPr lang="en-GB" sz="1800" dirty="0">
                <a:hlinkClick r:id="rId4"/>
              </a:rPr>
              <a:t>NICCO</a:t>
            </a:r>
            <a:endParaRPr lang="en-GB" sz="1800" dirty="0"/>
          </a:p>
          <a:p>
            <a:r>
              <a:rPr lang="en-GB" sz="1800" dirty="0"/>
              <a:t>Barnardo’s </a:t>
            </a:r>
            <a:r>
              <a:rPr lang="en-GB" sz="1800" dirty="0">
                <a:hlinkClick r:id="rId5"/>
              </a:rPr>
              <a:t>Children with a parent or relative in prison | Barnardo's</a:t>
            </a:r>
            <a:endParaRPr lang="en-GB" sz="1800" dirty="0"/>
          </a:p>
          <a:p>
            <a:r>
              <a:rPr lang="en-GB" sz="1800" dirty="0"/>
              <a:t>Early Help and family services – </a:t>
            </a:r>
            <a:r>
              <a:rPr lang="en-GB" sz="1800" dirty="0">
                <a:hlinkClick r:id="rId6"/>
              </a:rPr>
              <a:t>Esther.jones@leicester.gov.uk</a:t>
            </a:r>
            <a:r>
              <a:rPr lang="en-GB" sz="1800" dirty="0"/>
              <a:t> </a:t>
            </a:r>
          </a:p>
          <a:p>
            <a:r>
              <a:rPr lang="en-GB" sz="1800" dirty="0"/>
              <a:t>Local Authority SEND and Inclusion Team – </a:t>
            </a:r>
            <a:br>
              <a:rPr lang="en-GB" sz="1800" dirty="0"/>
            </a:br>
            <a:r>
              <a:rPr lang="en-GB" sz="1800" dirty="0">
                <a:hlinkClick r:id="rId7"/>
              </a:rPr>
              <a:t>qualityinclusion@leicester.gov.uk</a:t>
            </a:r>
            <a:br>
              <a:rPr lang="en-GB" sz="1800" dirty="0"/>
            </a:br>
            <a:r>
              <a:rPr lang="en-GB" sz="1800" dirty="0">
                <a:hlinkClick r:id="rId8"/>
              </a:rPr>
              <a:t>SEMH@leicester.gov.uk</a:t>
            </a:r>
            <a:r>
              <a:rPr lang="en-GB" sz="1800" dirty="0"/>
              <a:t> </a:t>
            </a:r>
          </a:p>
        </p:txBody>
      </p:sp>
    </p:spTree>
    <p:extLst>
      <p:ext uri="{BB962C8B-B14F-4D97-AF65-F5344CB8AC3E}">
        <p14:creationId xmlns:p14="http://schemas.microsoft.com/office/powerpoint/2010/main" val="18293989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A020A6C540B49459730E6E1E7E8B1A6" ma:contentTypeVersion="8" ma:contentTypeDescription="Create a new document." ma:contentTypeScope="" ma:versionID="011d4fb75e6f44a13d2ce3be79815b4e">
  <xsd:schema xmlns:xsd="http://www.w3.org/2001/XMLSchema" xmlns:xs="http://www.w3.org/2001/XMLSchema" xmlns:p="http://schemas.microsoft.com/office/2006/metadata/properties" xmlns:ns2="017ff663-2dd9-4e89-8368-032fccbe555b" xmlns:ns3="ef2fec5e-9baa-43cb-b615-3afa85b42495" targetNamespace="http://schemas.microsoft.com/office/2006/metadata/properties" ma:root="true" ma:fieldsID="0e28982712f20e86bc82db08336a59e9" ns2:_="" ns3:_="">
    <xsd:import namespace="017ff663-2dd9-4e89-8368-032fccbe555b"/>
    <xsd:import namespace="ef2fec5e-9baa-43cb-b615-3afa85b42495"/>
    <xsd:element name="properties">
      <xsd:complexType>
        <xsd:sequence>
          <xsd:element name="documentManagement">
            <xsd:complexType>
              <xsd:all>
                <xsd:element ref="ns2:MediaServiceMetadata" minOccurs="0"/>
                <xsd:element ref="ns2:MediaServiceFastMetadata" minOccurs="0"/>
                <xsd:element ref="ns2:MediaServiceAutoTags" minOccurs="0"/>
                <xsd:element ref="ns3:SharedWithUsers" minOccurs="0"/>
                <xsd:element ref="ns3:SharedWithDetails" minOccurs="0"/>
                <xsd:element ref="ns2:MediaServiceDateTake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7ff663-2dd9-4e89-8368-032fccbe55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f2fec5e-9baa-43cb-b615-3afa85b42495"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ef2fec5e-9baa-43cb-b615-3afa85b42495">
      <UserInfo>
        <DisplayName>Nicola Odom</DisplayName>
        <AccountId>1582</AccountId>
        <AccountType/>
      </UserInfo>
    </SharedWithUsers>
  </documentManagement>
</p:properties>
</file>

<file path=customXml/itemProps1.xml><?xml version="1.0" encoding="utf-8"?>
<ds:datastoreItem xmlns:ds="http://schemas.openxmlformats.org/officeDocument/2006/customXml" ds:itemID="{ACE22473-33E5-4F53-9597-48EFF7A115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17ff663-2dd9-4e89-8368-032fccbe555b"/>
    <ds:schemaRef ds:uri="ef2fec5e-9baa-43cb-b615-3afa85b4249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C17362A-8095-48D5-A94F-D230293CC83E}">
  <ds:schemaRefs>
    <ds:schemaRef ds:uri="http://schemas.microsoft.com/sharepoint/v3/contenttype/forms"/>
  </ds:schemaRefs>
</ds:datastoreItem>
</file>

<file path=customXml/itemProps3.xml><?xml version="1.0" encoding="utf-8"?>
<ds:datastoreItem xmlns:ds="http://schemas.openxmlformats.org/officeDocument/2006/customXml" ds:itemID="{5548AE0C-EC43-4412-976A-D3A84DB42BF7}">
  <ds:schemaRefs>
    <ds:schemaRef ds:uri="http://purl.org/dc/terms/"/>
    <ds:schemaRef ds:uri="017ff663-2dd9-4e89-8368-032fccbe555b"/>
    <ds:schemaRef ds:uri="http://www.w3.org/XML/1998/namespace"/>
    <ds:schemaRef ds:uri="http://schemas.microsoft.com/office/2006/documentManagement/types"/>
    <ds:schemaRef ds:uri="http://purl.org/dc/dcmitype/"/>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ef2fec5e-9baa-43cb-b615-3afa85b42495"/>
  </ds:schemaRefs>
</ds:datastoreItem>
</file>

<file path=docProps/app.xml><?xml version="1.0" encoding="utf-8"?>
<Properties xmlns="http://schemas.openxmlformats.org/officeDocument/2006/extended-properties" xmlns:vt="http://schemas.openxmlformats.org/officeDocument/2006/docPropsVTypes">
  <Template>Powerpoint template 4.3 template v1</Template>
  <TotalTime>361</TotalTime>
  <Words>709</Words>
  <Application>Microsoft Office PowerPoint</Application>
  <PresentationFormat>On-screen Show (4:3)</PresentationFormat>
  <Paragraphs>85</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Children affected by parental imprisonment</vt:lpstr>
      <vt:lpstr>Understanding the impact of parental imprisonment </vt:lpstr>
      <vt:lpstr>What might we notice in schools</vt:lpstr>
      <vt:lpstr>Understanding prison visits and attendance</vt:lpstr>
      <vt:lpstr>Effective school support strategies</vt:lpstr>
      <vt:lpstr>Working in partnership with families</vt:lpstr>
      <vt:lpstr>What can schools do today? </vt:lpstr>
      <vt:lpstr>Further links and signposting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Children with a parent in prison day</dc:title>
  <dc:creator>Leicester City Council</dc:creator>
  <cp:lastModifiedBy>Jake Gryta</cp:lastModifiedBy>
  <cp:revision>25</cp:revision>
  <dcterms:created xsi:type="dcterms:W3CDTF">2023-11-28T11:00:32Z</dcterms:created>
  <dcterms:modified xsi:type="dcterms:W3CDTF">2026-11-03T15:29:23Z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0x0101004A020A6C540B49459730E6E1E7E8B1A6</vt:lpwstr>
  </property>
</Properties>
</file>