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7"/>
  </p:notesMasterIdLst>
  <p:sldIdLst>
    <p:sldId id="260" r:id="rId5"/>
    <p:sldId id="262" r:id="rId6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 Jowett" initials="LJ" lastIdx="3" clrIdx="0">
    <p:extLst>
      <p:ext uri="{19B8F6BF-5375-455C-9EA6-DF929625EA0E}">
        <p15:presenceInfo xmlns:p15="http://schemas.microsoft.com/office/powerpoint/2012/main" userId="S::lee.jowett@leicester.gov.uk::b4c18200-571b-4fac-968d-92e9fa7f3d31" providerId="AD"/>
      </p:ext>
    </p:extLst>
  </p:cmAuthor>
  <p:cmAuthor id="2" name="Amy Peace" initials="AP" lastIdx="5" clrIdx="1">
    <p:extLst>
      <p:ext uri="{19B8F6BF-5375-455C-9EA6-DF929625EA0E}">
        <p15:presenceInfo xmlns:p15="http://schemas.microsoft.com/office/powerpoint/2012/main" userId="S::amy.peace@leicester.gov.uk::caef7dc3-0d83-4f8b-849b-f17cf985f9e9" providerId="AD"/>
      </p:ext>
    </p:extLst>
  </p:cmAuthor>
  <p:cmAuthor id="3" name="Hollie Campbell" initials="HC" lastIdx="1" clrIdx="2">
    <p:extLst>
      <p:ext uri="{19B8F6BF-5375-455C-9EA6-DF929625EA0E}">
        <p15:presenceInfo xmlns:p15="http://schemas.microsoft.com/office/powerpoint/2012/main" userId="S::Hollie.Campbell@leicester.gov.uk::98efac28-5608-4331-bb14-bdcc706c1a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6FC"/>
    <a:srgbClr val="B4D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F1CF76-FF46-4433-9A3C-52B8C3E18661}" v="1" dt="2026-06-02T07:17: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144" y="2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822BA-EFA2-465D-8D43-64CF637C7CAC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F3A86-9143-4647-8111-BD5E7DCB6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458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6AA1-78CA-4299-8D59-E25716220656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BA2D-220B-45AF-AF91-86CBFF2DC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107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6AA1-78CA-4299-8D59-E25716220656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BA2D-220B-45AF-AF91-86CBFF2DC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021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3"/>
            <a:ext cx="1543050" cy="84522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3"/>
            <a:ext cx="4514850" cy="84522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6AA1-78CA-4299-8D59-E25716220656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BA2D-220B-45AF-AF91-86CBFF2DC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19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6AA1-78CA-4299-8D59-E25716220656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BA2D-220B-45AF-AF91-86CBFF2DC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68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6AA1-78CA-4299-8D59-E25716220656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BA2D-220B-45AF-AF91-86CBFF2DC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88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6AA1-78CA-4299-8D59-E25716220656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BA2D-220B-45AF-AF91-86CBFF2DC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85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6AA1-78CA-4299-8D59-E25716220656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BA2D-220B-45AF-AF91-86CBFF2DC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28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6AA1-78CA-4299-8D59-E25716220656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BA2D-220B-45AF-AF91-86CBFF2DC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668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6AA1-78CA-4299-8D59-E25716220656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BA2D-220B-45AF-AF91-86CBFF2DC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93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6AA1-78CA-4299-8D59-E25716220656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BA2D-220B-45AF-AF91-86CBFF2DC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95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6AA1-78CA-4299-8D59-E25716220656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BA2D-220B-45AF-AF91-86CBFF2DC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96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C6AA1-78CA-4299-8D59-E25716220656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BBA2D-220B-45AF-AF91-86CBFF2DC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23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office.com/Pages/ResponsePage.aspx?id=cdYz4ZCnbUan9UtTXt75T7XCJD7pnQFFtbX-14ZzvK9UMDhRVVdPUFUxVlUzQjBTSzlWNDZYWThUMi4u" TargetMode="External"/><Relationship Id="rId13" Type="http://schemas.openxmlformats.org/officeDocument/2006/relationships/hyperlink" Target="https://schools.leicester.gov.uk/BESS-Energy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hyperlink" Target="mailto:BESS.Energy@leicester.gov.uk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5" Type="http://schemas.openxmlformats.org/officeDocument/2006/relationships/image" Target="../media/image10.pn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11" y="8929613"/>
            <a:ext cx="503872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75" y="8851747"/>
            <a:ext cx="639417" cy="85818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63843" y="1515632"/>
            <a:ext cx="6705004" cy="6924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1300" b="1" i="1" dirty="0"/>
              <a:t>Energy makes up one of the biggest spends for schools </a:t>
            </a:r>
            <a:r>
              <a:rPr lang="en-GB" sz="1300" i="1" dirty="0"/>
              <a:t>after staffing. </a:t>
            </a:r>
            <a:r>
              <a:rPr lang="en-GB" sz="1300" dirty="0"/>
              <a:t>Leicester City Council has worked closely to develop an offer as part of BESS schools to </a:t>
            </a:r>
            <a:r>
              <a:rPr lang="en-GB" sz="1300" b="1" dirty="0"/>
              <a:t>develop tools and reports</a:t>
            </a:r>
            <a:r>
              <a:rPr lang="en-GB" sz="1300" dirty="0"/>
              <a:t> to </a:t>
            </a:r>
            <a:r>
              <a:rPr lang="en-GB" sz="1300" b="1" dirty="0"/>
              <a:t>empower staff and students </a:t>
            </a:r>
            <a:r>
              <a:rPr lang="en-GB" sz="1300" dirty="0"/>
              <a:t>to </a:t>
            </a:r>
            <a:r>
              <a:rPr lang="en-GB" sz="1300" b="1" dirty="0"/>
              <a:t>take control </a:t>
            </a:r>
            <a:r>
              <a:rPr lang="en-GB" sz="1300" dirty="0"/>
              <a:t>of their energy use.</a:t>
            </a:r>
            <a:endParaRPr lang="en-GB" sz="1300" i="1" dirty="0"/>
          </a:p>
        </p:txBody>
      </p:sp>
      <p:pic>
        <p:nvPicPr>
          <p:cNvPr id="1029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7404" y="13533123"/>
            <a:ext cx="10484273" cy="786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3164" y="3385537"/>
            <a:ext cx="3449395" cy="5186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i="1" dirty="0">
                <a:ea typeface="+mn-lt"/>
                <a:cs typeface="+mn-lt"/>
              </a:rPr>
              <a:t>All the benefits of BESS Energy Core</a:t>
            </a:r>
            <a:r>
              <a:rPr lang="en-GB" sz="1600" b="1" i="1" dirty="0">
                <a:ea typeface="+mn-lt"/>
                <a:cs typeface="+mn-lt"/>
              </a:rPr>
              <a:t>:</a:t>
            </a:r>
            <a:endParaRPr lang="en-GB" sz="1600" dirty="0"/>
          </a:p>
          <a:p>
            <a:endParaRPr lang="en-GB" sz="11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100" b="1" dirty="0"/>
              <a:t>Online monitoring of gas and electricity via Energy Sparks.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100" b="1" dirty="0"/>
              <a:t>Wrap around support </a:t>
            </a:r>
            <a:r>
              <a:rPr lang="en-GB" sz="1100" dirty="0"/>
              <a:t>by the Sustainable Schools’ team for onboarding, general advice, educational and energy specific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b="1" dirty="0"/>
              <a:t>Provision of data </a:t>
            </a:r>
            <a:r>
              <a:rPr lang="en-GB" sz="1100" dirty="0"/>
              <a:t>for school’s preferred DEC provider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FF0000"/>
              </a:solidFill>
            </a:endParaRPr>
          </a:p>
          <a:p>
            <a:pPr lvl="0"/>
            <a:r>
              <a:rPr lang="en-GB" sz="1400" b="1" dirty="0"/>
              <a:t>About Energy Sparks</a:t>
            </a:r>
          </a:p>
          <a:p>
            <a:pPr lvl="0"/>
            <a:endParaRPr lang="en-GB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100" dirty="0"/>
              <a:t>An online energy analysis tool and energy education programme specifically designed to help schools </a:t>
            </a:r>
            <a:r>
              <a:rPr lang="en-GB" sz="1100" b="1" dirty="0"/>
              <a:t>reduce their electricity and gas usage through the analysis of smart meter data.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100" dirty="0"/>
              <a:t>Using a school’s electricity, gas and solar data, shows staff (and pupils) how much energy the school is using. The online tool presents bespoke analysis of the energy data </a:t>
            </a:r>
            <a:r>
              <a:rPr lang="en-GB" sz="1100" b="1" dirty="0"/>
              <a:t>with suggestions of actions the school could take to save energy and reduce carbon emissions.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100" b="1" dirty="0"/>
              <a:t>Provides adult and pupil dashboards </a:t>
            </a:r>
            <a:r>
              <a:rPr lang="en-GB" sz="1100" dirty="0"/>
              <a:t>tailored to meet the specific needs of the students and staff at a school.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100" b="1" dirty="0"/>
              <a:t>Automated alerts </a:t>
            </a:r>
            <a:r>
              <a:rPr lang="en-GB" sz="1100" dirty="0"/>
              <a:t>to let schools know when energy use changes</a:t>
            </a:r>
            <a:endParaRPr lang="en-GB" sz="11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pic>
        <p:nvPicPr>
          <p:cNvPr id="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791"/>
          <a:stretch/>
        </p:blipFill>
        <p:spPr bwMode="auto">
          <a:xfrm>
            <a:off x="0" y="0"/>
            <a:ext cx="6875968" cy="109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40124" y="136297"/>
            <a:ext cx="5384800" cy="782873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BESS Energy Enhanced 2026-2027</a:t>
            </a:r>
            <a:b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Month Subscription</a:t>
            </a:r>
            <a:endParaRPr lang="en-GB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1"/>
          <a:stretch/>
        </p:blipFill>
        <p:spPr bwMode="auto">
          <a:xfrm>
            <a:off x="-515025" y="9674072"/>
            <a:ext cx="1439955" cy="12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801" y="2228642"/>
            <a:ext cx="337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offer is open to all schools in Leicester City at cost price as part of our Climate Emergency Declaration commitment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290" y="8487412"/>
            <a:ext cx="281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Priced at £1195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3580" y="8521330"/>
            <a:ext cx="3498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/>
              <a:t>This service will start in September 2026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969" y="1055467"/>
            <a:ext cx="66131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b="1" i="1"/>
              <a:t>Worried about increasing energy costs?  Wanting to save money and improve your environmental credentials?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165141-805B-4A88-B414-6CC2E56305BF}"/>
              </a:ext>
            </a:extLst>
          </p:cNvPr>
          <p:cNvSpPr/>
          <p:nvPr/>
        </p:nvSpPr>
        <p:spPr>
          <a:xfrm>
            <a:off x="3673110" y="3668239"/>
            <a:ext cx="298618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u="sng" dirty="0"/>
              <a:t>Plus</a:t>
            </a:r>
            <a:r>
              <a:rPr lang="en-GB" sz="1600" i="1" dirty="0"/>
              <a:t> BESS Energy Enhanced: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50" b="1" dirty="0"/>
              <a:t>Identification and reporting</a:t>
            </a:r>
            <a:r>
              <a:rPr lang="en-GB" sz="1150" dirty="0"/>
              <a:t> of excessive use/wastage (including visits)</a:t>
            </a:r>
            <a:endParaRPr lang="en-GB" sz="1150" b="1" dirty="0"/>
          </a:p>
          <a:p>
            <a:endParaRPr lang="en-GB" sz="11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50" b="1" dirty="0"/>
              <a:t>Provision of your annual DEC certificate </a:t>
            </a:r>
            <a:r>
              <a:rPr lang="en-GB" sz="1150" dirty="0"/>
              <a:t>(or subsidised 7 year DEC certificate)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1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50" dirty="0"/>
              <a:t>Online or face to face training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1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50" b="1" dirty="0"/>
              <a:t>10 hours of bespoke support </a:t>
            </a:r>
            <a:r>
              <a:rPr lang="en-GB" sz="1150" dirty="0"/>
              <a:t>per school (including technical, analysis and education support for staff and pupils) – </a:t>
            </a:r>
            <a:r>
              <a:rPr lang="en-GB" sz="1150" b="1" i="1" dirty="0"/>
              <a:t>see our separate flyer on next page</a:t>
            </a:r>
            <a:endParaRPr lang="en-GB" sz="1200" b="1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ACB2CF-432F-46EE-88E8-D1AE490BA01B}"/>
              </a:ext>
            </a:extLst>
          </p:cNvPr>
          <p:cNvSpPr/>
          <p:nvPr/>
        </p:nvSpPr>
        <p:spPr>
          <a:xfrm>
            <a:off x="247372" y="3046983"/>
            <a:ext cx="2880789" cy="338554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GB" sz="1600" b="1"/>
              <a:t>What is included in the service?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CA1849-59DC-42F6-A82F-98E5FA027D2C}"/>
              </a:ext>
            </a:extLst>
          </p:cNvPr>
          <p:cNvSpPr txBox="1"/>
          <p:nvPr/>
        </p:nvSpPr>
        <p:spPr>
          <a:xfrm>
            <a:off x="3778751" y="6432032"/>
            <a:ext cx="28402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i="1"/>
              <a:t>“Through monitoring our electricity we discovered our thermal heater timers had a fault, meaning that they were being left on at the weekend - once resolved, this saved hundreds of pounds over the school holidays” </a:t>
            </a:r>
            <a:r>
              <a:rPr lang="en-GB" sz="1000" b="1" i="1"/>
              <a:t>Business Manager, Leicester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C1A30E-A144-4554-B31F-253828D7456C}"/>
              </a:ext>
            </a:extLst>
          </p:cNvPr>
          <p:cNvSpPr txBox="1"/>
          <p:nvPr/>
        </p:nvSpPr>
        <p:spPr>
          <a:xfrm>
            <a:off x="198708" y="9064776"/>
            <a:ext cx="287443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Sign up to BESS Energy by 31 July 2026 by completing </a:t>
            </a:r>
            <a:r>
              <a:rPr lang="en-GB" sz="1000" b="1"/>
              <a:t>our </a:t>
            </a:r>
            <a:r>
              <a:rPr lang="en-GB" sz="1000" b="1">
                <a:hlinkClick r:id="rId8"/>
              </a:rPr>
              <a:t>online form</a:t>
            </a:r>
            <a:endParaRPr lang="en-GB" sz="1000" b="1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B4D31-7B2C-F7B2-6E89-1ABAEDD496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0555" y="2208129"/>
            <a:ext cx="3133616" cy="14448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7C0441-D60C-D63F-BA95-6BB05B18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986" y="84320"/>
            <a:ext cx="891194" cy="8542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C97BDE-8C4A-6E18-B9DA-0C163F8855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4551" y="79928"/>
            <a:ext cx="1324307" cy="8456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A537C50-8A87-1E81-E361-A0104F8F866E}"/>
              </a:ext>
            </a:extLst>
          </p:cNvPr>
          <p:cNvSpPr txBox="1"/>
          <p:nvPr/>
        </p:nvSpPr>
        <p:spPr>
          <a:xfrm>
            <a:off x="3930691" y="7355432"/>
            <a:ext cx="3249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For more information please contact:</a:t>
            </a:r>
          </a:p>
          <a:p>
            <a:r>
              <a:rPr lang="en-GB" sz="1200" b="1" dirty="0"/>
              <a:t>Marc Tench</a:t>
            </a:r>
          </a:p>
          <a:p>
            <a:r>
              <a:rPr lang="en-GB" sz="1200" b="1" dirty="0"/>
              <a:t>     </a:t>
            </a:r>
            <a:r>
              <a:rPr lang="en-GB" sz="1200" b="1" u="sng" dirty="0">
                <a:hlinkClick r:id="rId12"/>
              </a:rPr>
              <a:t>marc.tench@leicester.gov.uk</a:t>
            </a:r>
            <a:r>
              <a:rPr lang="en-GB" sz="1200" b="1" u="sng" dirty="0"/>
              <a:t> </a:t>
            </a:r>
            <a:endParaRPr lang="en-GB" sz="1200" b="1" dirty="0"/>
          </a:p>
          <a:p>
            <a:r>
              <a:rPr lang="en-GB" sz="1200" b="1" dirty="0"/>
              <a:t>     0116 454 6746</a:t>
            </a:r>
          </a:p>
          <a:p>
            <a:r>
              <a:rPr lang="en-GB" sz="1200" b="1" dirty="0">
                <a:solidFill>
                  <a:schemeClr val="tx2"/>
                </a:solidFill>
              </a:rPr>
              <a:t>     </a:t>
            </a:r>
            <a:r>
              <a:rPr lang="en-GB" sz="1200" b="1" u="sng" dirty="0">
                <a:solidFill>
                  <a:schemeClr val="accent1">
                    <a:lumMod val="75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schools.leicester.gov.uk/BESS-Energy</a:t>
            </a:r>
            <a:endParaRPr lang="en-GB" sz="12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Picture 10" descr="email">
            <a:extLst>
              <a:ext uri="{FF2B5EF4-FFF2-40B4-BE49-F238E27FC236}">
                <a16:creationId xmlns:a16="http://schemas.microsoft.com/office/drawing/2014/main" id="{74471296-0383-4CF9-0DF3-039C2EE22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768" y="7840561"/>
            <a:ext cx="128587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" descr="web-logo-md">
            <a:extLst>
              <a:ext uri="{FF2B5EF4-FFF2-40B4-BE49-F238E27FC236}">
                <a16:creationId xmlns:a16="http://schemas.microsoft.com/office/drawing/2014/main" id="{4102868F-BA6D-15ED-D259-7D1435D43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876" y="8191729"/>
            <a:ext cx="128587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 descr="phone-symbol-2">
            <a:extLst>
              <a:ext uri="{FF2B5EF4-FFF2-40B4-BE49-F238E27FC236}">
                <a16:creationId xmlns:a16="http://schemas.microsoft.com/office/drawing/2014/main" id="{94917028-AECD-920F-4EE4-E72FB6767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768" y="7978642"/>
            <a:ext cx="1238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611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4369C6-9C62-40C0-90B9-23A16206A4A1}"/>
              </a:ext>
            </a:extLst>
          </p:cNvPr>
          <p:cNvSpPr/>
          <p:nvPr/>
        </p:nvSpPr>
        <p:spPr>
          <a:xfrm>
            <a:off x="323882" y="1708563"/>
            <a:ext cx="6486493" cy="6393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Technical Support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 with individual school or academy staff: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Premises team walk round to identify heat/energy wastage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ICT shutdown procedure and/or software shutdown</a:t>
            </a:r>
            <a:endParaRPr lang="en-GB" sz="11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 b="1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Analysis </a:t>
            </a:r>
            <a:r>
              <a:rPr lang="en-GB" sz="11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 with the business manager, finance officer and/or premises officer to: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Evaluate utility bills for value for money, climate levy and VAT rating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 advice about changing and comparing tariffs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 advice and support around historical FIT tariffs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Detailed analysis of Energy Sparks data and graphs (daily, weekly) to identify excessive use (e.g. during the day), wastage (e.g. high baseloads overnight and weekends) or leaks (e.g. water).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Educational Support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 with whole school staff: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Deliver twilight, inset or staff meetings (typically 30-45 minutes) on energy savings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Energy Sparks training (data analysis with departments or teams)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 mechanisms for reporting problems with classroom heating/lighting</a:t>
            </a:r>
          </a:p>
          <a:p>
            <a:pPr marL="457200">
              <a:lnSpc>
                <a:spcPct val="107000"/>
              </a:lnSpc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 with individual classes, your school council and/or Eco-Schools team: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Active labelling of lights and equipment that can be switched off/remain on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Active thermometers in classrooms and offices to report temperature extremes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Assemblies on saving energy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Designing of posters or ‘corporate’ posters displayed around schools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Developing whole school policy and shutdown procedure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Energy monitoring job descriptions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Curriculum activities and quizzes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Switch off hour/day campaign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Detailed analysis of Energy Sparks graphs (daily, weekly, monthly, annually)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Energy Sparks training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Campaign and/or national awareness day activities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Energy walk around using thermal imaging camera/s (iPad and Android tablet)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Audits and competitions (class or department focused)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810B97-8A2E-4C3C-BAAF-FE8BB1794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82" y="8405429"/>
            <a:ext cx="892810" cy="12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C7C79E-237C-4446-AC81-3F66EDE75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39" y="8724082"/>
            <a:ext cx="5038725" cy="8902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 descr="Individual Support in BESS Energy Enhanced ">
            <a:extLst>
              <a:ext uri="{FF2B5EF4-FFF2-40B4-BE49-F238E27FC236}">
                <a16:creationId xmlns:a16="http://schemas.microsoft.com/office/drawing/2014/main" id="{A5CC77BD-6719-4277-9656-7F4050AC2D43}"/>
              </a:ext>
            </a:extLst>
          </p:cNvPr>
          <p:cNvSpPr/>
          <p:nvPr/>
        </p:nvSpPr>
        <p:spPr>
          <a:xfrm>
            <a:off x="323882" y="261714"/>
            <a:ext cx="4599241" cy="1310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Individual support in BESS Energy Enhanced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Schools and academies that sign up for BESS Energy Enhanced will received</a:t>
            </a:r>
            <a:br>
              <a:rPr lang="en-GB" sz="11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1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 to 10 hours of bespoke support. This time is allocated and agreed on an individual basis depending on the needs of your school.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Below are examples of bespoke services which can be provided: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D4DE79-3156-416E-985C-D3A1F3313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170" y="318209"/>
            <a:ext cx="1430948" cy="1371600"/>
          </a:xfrm>
          <a:prstGeom prst="rect">
            <a:avLst/>
          </a:prstGeom>
        </p:spPr>
      </p:pic>
      <p:pic>
        <p:nvPicPr>
          <p:cNvPr id="9" name="Picture 8" descr="Picture of heat loss from a building">
            <a:extLst>
              <a:ext uri="{FF2B5EF4-FFF2-40B4-BE49-F238E27FC236}">
                <a16:creationId xmlns:a16="http://schemas.microsoft.com/office/drawing/2014/main" id="{80D0003A-FF00-4F34-B32E-2D0EE03AEE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6039" y="8386448"/>
            <a:ext cx="1142771" cy="776612"/>
          </a:xfrm>
          <a:prstGeom prst="rect">
            <a:avLst/>
          </a:prstGeom>
        </p:spPr>
      </p:pic>
      <p:pic>
        <p:nvPicPr>
          <p:cNvPr id="10" name="Picture 9" descr="Heat camera image showing different colours of heat loss">
            <a:extLst>
              <a:ext uri="{FF2B5EF4-FFF2-40B4-BE49-F238E27FC236}">
                <a16:creationId xmlns:a16="http://schemas.microsoft.com/office/drawing/2014/main" id="{B12A2F49-5165-4DBC-A0D6-451DE2D02C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094" y="8319763"/>
            <a:ext cx="819150" cy="85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9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7208786-5fda-4d52-8188-350e4ac2c784">
      <UserInfo>
        <DisplayName>Rachel Webster (Capital Projects)</DisplayName>
        <AccountId>27</AccountId>
        <AccountType/>
      </UserInfo>
      <UserInfo>
        <DisplayName>Edelle Weaver</DisplayName>
        <AccountId>33</AccountId>
        <AccountType/>
      </UserInfo>
      <UserInfo>
        <DisplayName>Hollie Campbell</DisplayName>
        <AccountId>85</AccountId>
        <AccountType/>
      </UserInfo>
    </SharedWithUsers>
    <lcf76f155ced4ddcb4097134ff3c332f xmlns="96d4bfab-46c3-48a0-8f25-f4e9dde697d9">
      <Terms xmlns="http://schemas.microsoft.com/office/infopath/2007/PartnerControls"/>
    </lcf76f155ced4ddcb4097134ff3c332f>
    <TaxCatchAll xmlns="87208786-5fda-4d52-8188-350e4ac2c784" xsi:nil="true"/>
    <number xmlns="96d4bfab-46c3-48a0-8f25-f4e9dde697d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6924F77B2EF3498E878973BC6943A9" ma:contentTypeVersion="20" ma:contentTypeDescription="Create a new document." ma:contentTypeScope="" ma:versionID="58b083ff6df3293a2dc475fbafb82cb8">
  <xsd:schema xmlns:xsd="http://www.w3.org/2001/XMLSchema" xmlns:xs="http://www.w3.org/2001/XMLSchema" xmlns:p="http://schemas.microsoft.com/office/2006/metadata/properties" xmlns:ns2="96d4bfab-46c3-48a0-8f25-f4e9dde697d9" xmlns:ns3="87208786-5fda-4d52-8188-350e4ac2c784" targetNamespace="http://schemas.microsoft.com/office/2006/metadata/properties" ma:root="true" ma:fieldsID="8a86a2ab47be9557ac493daa903f9f76" ns2:_="" ns3:_="">
    <xsd:import namespace="96d4bfab-46c3-48a0-8f25-f4e9dde697d9"/>
    <xsd:import namespace="87208786-5fda-4d52-8188-350e4ac2c7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  <xsd:element ref="ns2:numbe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4bfab-46c3-48a0-8f25-f4e9dde697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number" ma:index="21" nillable="true" ma:displayName="number" ma:format="Dropdown" ma:internalName="number" ma:percentage="FALSE">
      <xsd:simpleType>
        <xsd:restriction base="dms:Number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70225b1-d351-448c-917d-4883002b86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208786-5fda-4d52-8188-350e4ac2c78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9c33eb5-3db7-4913-9668-76beb544a6c2}" ma:internalName="TaxCatchAll" ma:showField="CatchAllData" ma:web="87208786-5fda-4d52-8188-350e4ac2c7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60600A-5B47-4396-9DC6-9310598EB3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4DEE47-B9E4-41CA-B7ED-5227D6788242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7208786-5fda-4d52-8188-350e4ac2c784"/>
    <ds:schemaRef ds:uri="96d4bfab-46c3-48a0-8f25-f4e9dde697d9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43DD122-337B-4C41-8BA8-923020FCB8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d4bfab-46c3-48a0-8f25-f4e9dde697d9"/>
    <ds:schemaRef ds:uri="87208786-5fda-4d52-8188-350e4ac2c7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</TotalTime>
  <Words>765</Words>
  <Application>Microsoft Office PowerPoint</Application>
  <PresentationFormat>A4 Paper (210x297 mm)</PresentationFormat>
  <Paragraphs>69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Courier New</vt:lpstr>
      <vt:lpstr>Symbol</vt:lpstr>
      <vt:lpstr>Office Theme</vt:lpstr>
      <vt:lpstr>BESS Energy Enhanced 2026-2027 12 Month Subscription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BESS Energy 2022-23</dc:title>
  <dc:creator>Lee Jowett</dc:creator>
  <cp:lastModifiedBy>Marc Tench</cp:lastModifiedBy>
  <cp:revision>4</cp:revision>
  <dcterms:created xsi:type="dcterms:W3CDTF">2016-06-20T06:36:14Z</dcterms:created>
  <dcterms:modified xsi:type="dcterms:W3CDTF">2026-06-02T07:18:41Z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0x010100A96924F77B2EF3498E878973BC6943A9</vt:lpwstr>
  </property>
</Properties>
</file>