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9" r:id="rId5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Jowett" initials="LJ" lastIdx="3" clrIdx="0">
    <p:extLst>
      <p:ext uri="{19B8F6BF-5375-455C-9EA6-DF929625EA0E}">
        <p15:presenceInfo xmlns:p15="http://schemas.microsoft.com/office/powerpoint/2012/main" userId="S::lee.jowett@leicester.gov.uk::b4c18200-571b-4fac-968d-92e9fa7f3d31" providerId="AD"/>
      </p:ext>
    </p:extLst>
  </p:cmAuthor>
  <p:cmAuthor id="2" name="Amy Peace" initials="AP" lastIdx="5" clrIdx="1">
    <p:extLst>
      <p:ext uri="{19B8F6BF-5375-455C-9EA6-DF929625EA0E}">
        <p15:presenceInfo xmlns:p15="http://schemas.microsoft.com/office/powerpoint/2012/main" userId="S::amy.peace@leicester.gov.uk::caef7dc3-0d83-4f8b-849b-f17cf985f9e9" providerId="AD"/>
      </p:ext>
    </p:extLst>
  </p:cmAuthor>
  <p:cmAuthor id="3" name="Hollie Campbell" initials="HC" lastIdx="1" clrIdx="2">
    <p:extLst>
      <p:ext uri="{19B8F6BF-5375-455C-9EA6-DF929625EA0E}">
        <p15:presenceInfo xmlns:p15="http://schemas.microsoft.com/office/powerpoint/2012/main" userId="S::Hollie.Campbell@leicester.gov.uk::98efac28-5608-4331-bb14-bdcc706c1a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6FC"/>
    <a:srgbClr val="B4D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672766-ACAB-49FE-A257-65C3A44A1480}" v="1" dt="2026-06-02T07:15:55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16" y="-505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Tench" userId="3e24c2b5-9de9-4501-b5b5-fed78673bcaf" providerId="ADAL" clId="{ECA93625-6454-4D25-BA21-7E9EA02E33E5}"/>
    <pc:docChg chg="modSld">
      <pc:chgData name="Marc Tench" userId="3e24c2b5-9de9-4501-b5b5-fed78673bcaf" providerId="ADAL" clId="{ECA93625-6454-4D25-BA21-7E9EA02E33E5}" dt="2026-06-02T07:16:13.628" v="27" actId="20577"/>
      <pc:docMkLst>
        <pc:docMk/>
      </pc:docMkLst>
      <pc:sldChg chg="modSp mod">
        <pc:chgData name="Marc Tench" userId="3e24c2b5-9de9-4501-b5b5-fed78673bcaf" providerId="ADAL" clId="{ECA93625-6454-4D25-BA21-7E9EA02E33E5}" dt="2026-06-02T07:16:13.628" v="27" actId="20577"/>
        <pc:sldMkLst>
          <pc:docMk/>
          <pc:sldMk cId="3449554800" sldId="259"/>
        </pc:sldMkLst>
        <pc:spChg chg="mod">
          <ac:chgData name="Marc Tench" userId="3e24c2b5-9de9-4501-b5b5-fed78673bcaf" providerId="ADAL" clId="{ECA93625-6454-4D25-BA21-7E9EA02E33E5}" dt="2026-06-02T07:16:13.628" v="27" actId="20577"/>
          <ac:spMkLst>
            <pc:docMk/>
            <pc:sldMk cId="3449554800" sldId="259"/>
            <ac:spMk id="2" creationId="{00000000-0000-0000-0000-000000000000}"/>
          </ac:spMkLst>
        </pc:spChg>
        <pc:spChg chg="mod">
          <ac:chgData name="Marc Tench" userId="3e24c2b5-9de9-4501-b5b5-fed78673bcaf" providerId="ADAL" clId="{ECA93625-6454-4D25-BA21-7E9EA02E33E5}" dt="2026-06-02T07:15:09.005" v="1" actId="20577"/>
          <ac:spMkLst>
            <pc:docMk/>
            <pc:sldMk cId="3449554800" sldId="259"/>
            <ac:spMk id="11" creationId="{00000000-0000-0000-0000-000000000000}"/>
          </ac:spMkLst>
        </pc:spChg>
        <pc:spChg chg="mod">
          <ac:chgData name="Marc Tench" userId="3e24c2b5-9de9-4501-b5b5-fed78673bcaf" providerId="ADAL" clId="{ECA93625-6454-4D25-BA21-7E9EA02E33E5}" dt="2026-06-02T07:15:26.853" v="3" actId="20577"/>
          <ac:spMkLst>
            <pc:docMk/>
            <pc:sldMk cId="3449554800" sldId="259"/>
            <ac:spMk id="12" creationId="{234E7385-033C-1C2A-855B-CD9B7009C70D}"/>
          </ac:spMkLst>
        </pc:spChg>
        <pc:spChg chg="mod">
          <ac:chgData name="Marc Tench" userId="3e24c2b5-9de9-4501-b5b5-fed78673bcaf" providerId="ADAL" clId="{ECA93625-6454-4D25-BA21-7E9EA02E33E5}" dt="2026-06-02T07:15:42.517" v="23" actId="20577"/>
          <ac:spMkLst>
            <pc:docMk/>
            <pc:sldMk cId="3449554800" sldId="259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822BA-EFA2-465D-8D43-64CF637C7CAC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F3A86-9143-4647-8111-BD5E7DCB6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45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F3A86-9143-4647-8111-BD5E7DCB67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53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0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2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9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68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88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5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28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66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3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5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6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C6AA1-78CA-4299-8D59-E25716220656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BA2D-220B-45AF-AF91-86CBFF2DC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3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https://schools.leicester.gov.uk/BESS-Energy" TargetMode="External"/><Relationship Id="rId5" Type="http://schemas.openxmlformats.org/officeDocument/2006/relationships/image" Target="../media/image3.jpeg"/><Relationship Id="rId15" Type="http://schemas.openxmlformats.org/officeDocument/2006/relationships/image" Target="../media/image9.png"/><Relationship Id="rId10" Type="http://schemas.openxmlformats.org/officeDocument/2006/relationships/hyperlink" Target="mailto:BESS.Energy@leicester.gov.uk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hyperlink" Target="https://forms.office.com/Pages/ResponsePage.aspx?id=cdYz4ZCnbUan9UtTXt75T7XCJD7pnQFFtbX-14ZzvK9UMDhRVVdPUFUxVlUzQjBTSzlWNDZYWThUMi4u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11" y="8929613"/>
            <a:ext cx="50387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680" y="8866295"/>
            <a:ext cx="639417" cy="85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7404" y="13533123"/>
            <a:ext cx="10484273" cy="786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629" y="2918652"/>
            <a:ext cx="3785982" cy="52168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500" b="1" dirty="0"/>
              <a:t>What is included in the service:</a:t>
            </a:r>
          </a:p>
          <a:p>
            <a:endParaRPr lang="en-GB" sz="12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b="1" dirty="0"/>
              <a:t>Online monitoring of gas and electricity via Energy Sparks.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b="1" dirty="0"/>
              <a:t>Wrap around support </a:t>
            </a:r>
            <a:r>
              <a:rPr lang="en-GB" sz="1200" dirty="0"/>
              <a:t>by the Sustainable Schools’ team for onboarding, general advice, educational and energy specific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/>
              <a:t>Provision of data </a:t>
            </a:r>
            <a:r>
              <a:rPr lang="en-GB" sz="1200" dirty="0"/>
              <a:t>for school’s preferred DEC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</a:endParaRPr>
          </a:p>
          <a:p>
            <a:pPr lvl="0"/>
            <a:r>
              <a:rPr lang="en-GB" sz="1500" b="1" dirty="0"/>
              <a:t>About Energy Sparks</a:t>
            </a:r>
          </a:p>
          <a:p>
            <a:pPr lvl="0"/>
            <a:endParaRPr lang="en-GB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An online energy analysis tool and energy education programme specifically designed to help schools </a:t>
            </a:r>
            <a:r>
              <a:rPr lang="en-GB" sz="1200" b="1" dirty="0"/>
              <a:t>reduce their electricity and gas usage through the analysis of smart meter data.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dirty="0"/>
              <a:t>Using a school’s electricity, gas and solar data, shows staff (and pupils) how much energy the school is using. The online tool presents bespoke analysis of the energy data </a:t>
            </a:r>
            <a:r>
              <a:rPr lang="en-GB" sz="1200" b="1" dirty="0"/>
              <a:t>with suggestions of actions the school could take to save energy and reduce carbon emissions.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b="1" dirty="0"/>
              <a:t>Provides adult and pupil dashboards </a:t>
            </a:r>
            <a:r>
              <a:rPr lang="en-GB" sz="1200" dirty="0"/>
              <a:t>tailored to meet the specific needs of the students and staff at a school.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b="1" dirty="0"/>
              <a:t>Automated alerts </a:t>
            </a:r>
            <a:r>
              <a:rPr lang="en-GB" sz="1200" dirty="0"/>
              <a:t>to let schools know when energy use changes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791"/>
          <a:stretch/>
        </p:blipFill>
        <p:spPr bwMode="auto">
          <a:xfrm>
            <a:off x="0" y="4147"/>
            <a:ext cx="6845300" cy="11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44332" y="277511"/>
            <a:ext cx="5597525" cy="782873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BESS Energy </a:t>
            </a: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2026-27</a:t>
            </a:r>
            <a:b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Month Subscription</a:t>
            </a:r>
            <a:b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1"/>
          <a:stretch/>
        </p:blipFill>
        <p:spPr bwMode="auto">
          <a:xfrm>
            <a:off x="-515025" y="9674072"/>
            <a:ext cx="1439955" cy="12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0232" y="2304777"/>
            <a:ext cx="5329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offer is open to all schools in Leicester City at cost price as part of our Climate Emergency Declaration commitment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066" y="8381757"/>
            <a:ext cx="307013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GB" b="1" dirty="0"/>
              <a:t>Priced at £820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69917" y="8158536"/>
            <a:ext cx="349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This service will start in September 2026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708" y="9006971"/>
            <a:ext cx="287443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Sign up to BESS Energy by 31 July 2026 by completing our </a:t>
            </a:r>
            <a:r>
              <a:rPr lang="en-GB" sz="1000" b="1" dirty="0">
                <a:hlinkClick r:id="rId9"/>
              </a:rPr>
              <a:t>online form</a:t>
            </a:r>
            <a:endParaRPr lang="en-GB" sz="1000" b="1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12D03E-DA7A-47A5-AA22-C0AF16A5E0A7}"/>
              </a:ext>
            </a:extLst>
          </p:cNvPr>
          <p:cNvSpPr txBox="1"/>
          <p:nvPr/>
        </p:nvSpPr>
        <p:spPr>
          <a:xfrm>
            <a:off x="3929402" y="7554524"/>
            <a:ext cx="3249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For more information please contact:</a:t>
            </a:r>
          </a:p>
          <a:p>
            <a:r>
              <a:rPr lang="en-GB" sz="1200" b="1" dirty="0"/>
              <a:t>Marc Tench</a:t>
            </a:r>
          </a:p>
          <a:p>
            <a:r>
              <a:rPr lang="en-GB" sz="1200" b="1" dirty="0"/>
              <a:t>     </a:t>
            </a:r>
            <a:r>
              <a:rPr lang="en-GB" sz="1200" b="1" u="sng" dirty="0">
                <a:hlinkClick r:id="rId10"/>
              </a:rPr>
              <a:t>marc.tench@leicester.gov.uk</a:t>
            </a:r>
            <a:r>
              <a:rPr lang="en-GB" sz="1200" b="1" u="sng" dirty="0"/>
              <a:t> </a:t>
            </a:r>
            <a:endParaRPr lang="en-GB" sz="1200" b="1" dirty="0"/>
          </a:p>
          <a:p>
            <a:r>
              <a:rPr lang="en-GB" sz="1200" b="1" dirty="0"/>
              <a:t>     0116 454 6746</a:t>
            </a:r>
          </a:p>
          <a:p>
            <a:r>
              <a:rPr lang="en-GB" sz="1200" b="1" dirty="0">
                <a:solidFill>
                  <a:schemeClr val="tx2"/>
                </a:solidFill>
              </a:rPr>
              <a:t>     </a:t>
            </a:r>
            <a:r>
              <a:rPr lang="en-GB" sz="1200" b="1" u="sng" dirty="0">
                <a:solidFill>
                  <a:schemeClr val="accent1">
                    <a:lumMod val="7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schools.leicester.gov.uk/BESS-Energy</a:t>
            </a:r>
            <a:endParaRPr lang="en-GB" sz="1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Picture 10" descr="email">
            <a:extLst>
              <a:ext uri="{FF2B5EF4-FFF2-40B4-BE49-F238E27FC236}">
                <a16:creationId xmlns:a16="http://schemas.microsoft.com/office/drawing/2014/main" id="{CEF3709F-EFCF-493B-9FC2-54BCF7D51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79" y="8039653"/>
            <a:ext cx="128587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web-logo-md">
            <a:extLst>
              <a:ext uri="{FF2B5EF4-FFF2-40B4-BE49-F238E27FC236}">
                <a16:creationId xmlns:a16="http://schemas.microsoft.com/office/drawing/2014/main" id="{9885DAF4-1F55-44D1-9C4D-F9641EDA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87" y="8390821"/>
            <a:ext cx="12858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phone-symbol-2">
            <a:extLst>
              <a:ext uri="{FF2B5EF4-FFF2-40B4-BE49-F238E27FC236}">
                <a16:creationId xmlns:a16="http://schemas.microsoft.com/office/drawing/2014/main" id="{86B92FE4-6233-484C-A6CC-6FEAA3EC1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79" y="8177734"/>
            <a:ext cx="1238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2C9E779-001B-46EA-936A-84B66E1DC229}"/>
              </a:ext>
            </a:extLst>
          </p:cNvPr>
          <p:cNvSpPr txBox="1"/>
          <p:nvPr/>
        </p:nvSpPr>
        <p:spPr>
          <a:xfrm>
            <a:off x="76200" y="1591931"/>
            <a:ext cx="6705004" cy="6924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1300" b="1" i="1"/>
              <a:t>Energy makes up one of the biggest spends for schools </a:t>
            </a:r>
            <a:r>
              <a:rPr lang="en-GB" sz="1300" i="1"/>
              <a:t>after staffing. </a:t>
            </a:r>
            <a:r>
              <a:rPr lang="en-GB" sz="1300"/>
              <a:t>Leicester City Council has worked closely to develop an offer as part of BESS schools to </a:t>
            </a:r>
            <a:r>
              <a:rPr lang="en-GB" sz="1300" b="1"/>
              <a:t>develop tools and reports</a:t>
            </a:r>
            <a:r>
              <a:rPr lang="en-GB" sz="1300"/>
              <a:t> to </a:t>
            </a:r>
            <a:r>
              <a:rPr lang="en-GB" sz="1300" b="1"/>
              <a:t>empower staff and students </a:t>
            </a:r>
            <a:r>
              <a:rPr lang="en-GB" sz="1300"/>
              <a:t>to </a:t>
            </a:r>
            <a:r>
              <a:rPr lang="en-GB" sz="1300" b="1"/>
              <a:t>take control </a:t>
            </a:r>
            <a:r>
              <a:rPr lang="en-GB" sz="1300"/>
              <a:t>of their energy use.</a:t>
            </a:r>
            <a:endParaRPr lang="en-GB" sz="1300" i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71BBE-7546-4BB8-863F-5E6435CC04F6}"/>
              </a:ext>
            </a:extLst>
          </p:cNvPr>
          <p:cNvSpPr txBox="1"/>
          <p:nvPr/>
        </p:nvSpPr>
        <p:spPr>
          <a:xfrm>
            <a:off x="-119949" y="1197469"/>
            <a:ext cx="66131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b="1" i="1"/>
              <a:t>Worried about increasing energy costs?  Wanting to save money and improve your environmental credentials?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88F955-E782-0F66-F6A7-9DDD2A023A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95725" y="6117724"/>
            <a:ext cx="2846065" cy="14381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CAE809-D329-08DB-FB24-05510D444A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5725" y="3198862"/>
            <a:ext cx="2846065" cy="1313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C049B6-C078-08D0-BD96-138CCE6DF90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95725" y="4630072"/>
            <a:ext cx="2869312" cy="1255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1533F-836D-16EB-9014-E24BD70CDBE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03929" y="61641"/>
            <a:ext cx="1066892" cy="1024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B8852-D10E-9950-5DEB-0157671A7AC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25707" y="61641"/>
            <a:ext cx="1593596" cy="10176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4E7385-033C-1C2A-855B-CD9B7009C70D}"/>
              </a:ext>
            </a:extLst>
          </p:cNvPr>
          <p:cNvSpPr txBox="1"/>
          <p:nvPr/>
        </p:nvSpPr>
        <p:spPr>
          <a:xfrm>
            <a:off x="3293322" y="8651988"/>
            <a:ext cx="3498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This service will start in September 2026</a:t>
            </a:r>
          </a:p>
        </p:txBody>
      </p:sp>
    </p:spTree>
    <p:extLst>
      <p:ext uri="{BB962C8B-B14F-4D97-AF65-F5344CB8AC3E}">
        <p14:creationId xmlns:p14="http://schemas.microsoft.com/office/powerpoint/2010/main" val="3449554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208786-5fda-4d52-8188-350e4ac2c784">
      <UserInfo>
        <DisplayName>Rachel Webster (Capital Projects)</DisplayName>
        <AccountId>27</AccountId>
        <AccountType/>
      </UserInfo>
      <UserInfo>
        <DisplayName>Edelle Weaver</DisplayName>
        <AccountId>33</AccountId>
        <AccountType/>
      </UserInfo>
      <UserInfo>
        <DisplayName>Hollie Campbell</DisplayName>
        <AccountId>85</AccountId>
        <AccountType/>
      </UserInfo>
    </SharedWithUsers>
    <lcf76f155ced4ddcb4097134ff3c332f xmlns="96d4bfab-46c3-48a0-8f25-f4e9dde697d9">
      <Terms xmlns="http://schemas.microsoft.com/office/infopath/2007/PartnerControls"/>
    </lcf76f155ced4ddcb4097134ff3c332f>
    <TaxCatchAll xmlns="87208786-5fda-4d52-8188-350e4ac2c784" xsi:nil="true"/>
    <number xmlns="96d4bfab-46c3-48a0-8f25-f4e9dde697d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924F77B2EF3498E878973BC6943A9" ma:contentTypeVersion="20" ma:contentTypeDescription="Create a new document." ma:contentTypeScope="" ma:versionID="58b083ff6df3293a2dc475fbafb82cb8">
  <xsd:schema xmlns:xsd="http://www.w3.org/2001/XMLSchema" xmlns:xs="http://www.w3.org/2001/XMLSchema" xmlns:p="http://schemas.microsoft.com/office/2006/metadata/properties" xmlns:ns2="96d4bfab-46c3-48a0-8f25-f4e9dde697d9" xmlns:ns3="87208786-5fda-4d52-8188-350e4ac2c784" targetNamespace="http://schemas.microsoft.com/office/2006/metadata/properties" ma:root="true" ma:fieldsID="8a86a2ab47be9557ac493daa903f9f76" ns2:_="" ns3:_="">
    <xsd:import namespace="96d4bfab-46c3-48a0-8f25-f4e9dde697d9"/>
    <xsd:import namespace="87208786-5fda-4d52-8188-350e4ac2c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numbe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4bfab-46c3-48a0-8f25-f4e9dde69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umber" ma:index="21" nillable="true" ma:displayName="number" ma:format="Dropdown" ma:internalName="number" ma:percentage="FALSE">
      <xsd:simpleType>
        <xsd:restriction base="dms:Number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70225b1-d351-448c-917d-4883002b8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08786-5fda-4d52-8188-350e4ac2c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9c33eb5-3db7-4913-9668-76beb544a6c2}" ma:internalName="TaxCatchAll" ma:showField="CatchAllData" ma:web="87208786-5fda-4d52-8188-350e4ac2c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60600A-5B47-4396-9DC6-9310598EB3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4DEE47-B9E4-41CA-B7ED-5227D6788242}">
  <ds:schemaRefs>
    <ds:schemaRef ds:uri="96d4bfab-46c3-48a0-8f25-f4e9dde697d9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87208786-5fda-4d52-8188-350e4ac2c784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DF73A6-0631-48B6-A45D-62EC4C94BCF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313</Words>
  <Application>Microsoft Office PowerPoint</Application>
  <PresentationFormat>A4 Paper (210x297 mm)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BESS Energy Core 2026-27 12 Month Subscription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BESS Energy 2022-23</dc:title>
  <dc:creator>Lee Jowett</dc:creator>
  <cp:lastModifiedBy>Marc Tench</cp:lastModifiedBy>
  <cp:revision>4</cp:revision>
  <dcterms:created xsi:type="dcterms:W3CDTF">2016-06-20T06:36:14Z</dcterms:created>
  <dcterms:modified xsi:type="dcterms:W3CDTF">2026-06-02T07:16:19Z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0x010100A96924F77B2EF3498E878973BC6943A9</vt:lpwstr>
  </property>
</Properties>
</file>