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6"/>
  </p:notesMasterIdLst>
  <p:sldIdLst>
    <p:sldId id="261" r:id="rId5"/>
  </p:sldIdLst>
  <p:sldSz cx="6858000" cy="9906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e Jowett" initials="LJ" lastIdx="3" clrIdx="0">
    <p:extLst>
      <p:ext uri="{19B8F6BF-5375-455C-9EA6-DF929625EA0E}">
        <p15:presenceInfo xmlns:p15="http://schemas.microsoft.com/office/powerpoint/2012/main" userId="S::lee.jowett@leicester.gov.uk::b4c18200-571b-4fac-968d-92e9fa7f3d31" providerId="AD"/>
      </p:ext>
    </p:extLst>
  </p:cmAuthor>
  <p:cmAuthor id="2" name="Amy Peace" initials="AP" lastIdx="5" clrIdx="1">
    <p:extLst>
      <p:ext uri="{19B8F6BF-5375-455C-9EA6-DF929625EA0E}">
        <p15:presenceInfo xmlns:p15="http://schemas.microsoft.com/office/powerpoint/2012/main" userId="S::amy.peace@leicester.gov.uk::caef7dc3-0d83-4f8b-849b-f17cf985f9e9" providerId="AD"/>
      </p:ext>
    </p:extLst>
  </p:cmAuthor>
  <p:cmAuthor id="3" name="Hollie Campbell" initials="HC" lastIdx="1" clrIdx="2">
    <p:extLst>
      <p:ext uri="{19B8F6BF-5375-455C-9EA6-DF929625EA0E}">
        <p15:presenceInfo xmlns:p15="http://schemas.microsoft.com/office/powerpoint/2012/main" userId="S::Hollie.Campbell@leicester.gov.uk::98efac28-5608-4331-bb14-bdcc706c1a5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E6FC"/>
    <a:srgbClr val="B4D4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66B04A-1F6D-4D72-BA53-2F42E30F537C}" v="1" dt="2026-06-02T07:13:12.0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372" y="-3840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 Tench" userId="3e24c2b5-9de9-4501-b5b5-fed78673bcaf" providerId="ADAL" clId="{ECA93625-6454-4D25-BA21-7E9EA02E33E5}"/>
    <pc:docChg chg="modSld">
      <pc:chgData name="Marc Tench" userId="3e24c2b5-9de9-4501-b5b5-fed78673bcaf" providerId="ADAL" clId="{ECA93625-6454-4D25-BA21-7E9EA02E33E5}" dt="2026-06-02T07:12:44.758" v="31" actId="20577"/>
      <pc:docMkLst>
        <pc:docMk/>
      </pc:docMkLst>
      <pc:sldChg chg="modSp mod">
        <pc:chgData name="Marc Tench" userId="3e24c2b5-9de9-4501-b5b5-fed78673bcaf" providerId="ADAL" clId="{ECA93625-6454-4D25-BA21-7E9EA02E33E5}" dt="2026-06-02T07:12:44.758" v="31" actId="20577"/>
        <pc:sldMkLst>
          <pc:docMk/>
          <pc:sldMk cId="1592538241" sldId="261"/>
        </pc:sldMkLst>
        <pc:spChg chg="mod">
          <ac:chgData name="Marc Tench" userId="3e24c2b5-9de9-4501-b5b5-fed78673bcaf" providerId="ADAL" clId="{ECA93625-6454-4D25-BA21-7E9EA02E33E5}" dt="2026-06-02T07:08:12.040" v="3" actId="20577"/>
          <ac:spMkLst>
            <pc:docMk/>
            <pc:sldMk cId="1592538241" sldId="261"/>
            <ac:spMk id="2" creationId="{00000000-0000-0000-0000-000000000000}"/>
          </ac:spMkLst>
        </pc:spChg>
        <pc:spChg chg="mod">
          <ac:chgData name="Marc Tench" userId="3e24c2b5-9de9-4501-b5b5-fed78673bcaf" providerId="ADAL" clId="{ECA93625-6454-4D25-BA21-7E9EA02E33E5}" dt="2026-06-02T07:08:25.022" v="7" actId="20577"/>
          <ac:spMkLst>
            <pc:docMk/>
            <pc:sldMk cId="1592538241" sldId="261"/>
            <ac:spMk id="7" creationId="{7CF2FF09-FACF-4B96-AE8D-1E53CE7F88DA}"/>
          </ac:spMkLst>
        </pc:spChg>
        <pc:spChg chg="mod">
          <ac:chgData name="Marc Tench" userId="3e24c2b5-9de9-4501-b5b5-fed78673bcaf" providerId="ADAL" clId="{ECA93625-6454-4D25-BA21-7E9EA02E33E5}" dt="2026-06-02T07:09:16.231" v="15" actId="20577"/>
          <ac:spMkLst>
            <pc:docMk/>
            <pc:sldMk cId="1592538241" sldId="261"/>
            <ac:spMk id="10" creationId="{00000000-0000-0000-0000-000000000000}"/>
          </ac:spMkLst>
        </pc:spChg>
        <pc:spChg chg="mod">
          <ac:chgData name="Marc Tench" userId="3e24c2b5-9de9-4501-b5b5-fed78673bcaf" providerId="ADAL" clId="{ECA93625-6454-4D25-BA21-7E9EA02E33E5}" dt="2026-06-02T07:09:22.877" v="17" actId="20577"/>
          <ac:spMkLst>
            <pc:docMk/>
            <pc:sldMk cId="1592538241" sldId="261"/>
            <ac:spMk id="11" creationId="{00000000-0000-0000-0000-000000000000}"/>
          </ac:spMkLst>
        </pc:spChg>
        <pc:spChg chg="mod">
          <ac:chgData name="Marc Tench" userId="3e24c2b5-9de9-4501-b5b5-fed78673bcaf" providerId="ADAL" clId="{ECA93625-6454-4D25-BA21-7E9EA02E33E5}" dt="2026-06-02T07:12:44.758" v="31" actId="20577"/>
          <ac:spMkLst>
            <pc:docMk/>
            <pc:sldMk cId="1592538241" sldId="261"/>
            <ac:spMk id="24" creationId="{C6D1B166-A223-4CAB-A237-4EFCEABD3DF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B822BA-EFA2-465D-8D43-64CF637C7CAC}" type="datetimeFigureOut">
              <a:rPr lang="en-GB" smtClean="0"/>
              <a:t>02/06/2026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FF3A86-9143-4647-8111-BD5E7DCB6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458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077284"/>
            <a:ext cx="5829300" cy="21233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C6AA1-78CA-4299-8D59-E25716220656}" type="datetimeFigureOut">
              <a:rPr lang="en-GB" smtClean="0"/>
              <a:t>02/06/2026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BA2D-220B-45AF-AF91-86CBFF2DC8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1107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C6AA1-78CA-4299-8D59-E25716220656}" type="datetimeFigureOut">
              <a:rPr lang="en-GB" smtClean="0"/>
              <a:t>02/06/2026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BA2D-220B-45AF-AF91-86CBFF2DC8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2021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96703"/>
            <a:ext cx="1543050" cy="845220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96703"/>
            <a:ext cx="4514850" cy="84522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C6AA1-78CA-4299-8D59-E25716220656}" type="datetimeFigureOut">
              <a:rPr lang="en-GB" smtClean="0"/>
              <a:t>02/06/2026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BA2D-220B-45AF-AF91-86CBFF2DC8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191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C6AA1-78CA-4299-8D59-E25716220656}" type="datetimeFigureOut">
              <a:rPr lang="en-GB" smtClean="0"/>
              <a:t>02/06/2026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BA2D-220B-45AF-AF91-86CBFF2DC8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6681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4198589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C6AA1-78CA-4299-8D59-E25716220656}" type="datetimeFigureOut">
              <a:rPr lang="en-GB" smtClean="0"/>
              <a:t>02/06/2026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BA2D-220B-45AF-AF91-86CBFF2DC8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2888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C6AA1-78CA-4299-8D59-E25716220656}" type="datetimeFigureOut">
              <a:rPr lang="en-GB" smtClean="0"/>
              <a:t>02/06/2026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BA2D-220B-45AF-AF91-86CBFF2DC8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6854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2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2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1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1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C6AA1-78CA-4299-8D59-E25716220656}" type="datetimeFigureOut">
              <a:rPr lang="en-GB" smtClean="0"/>
              <a:t>02/06/2026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BA2D-220B-45AF-AF91-86CBFF2DC8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5286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C6AA1-78CA-4299-8D59-E25716220656}" type="datetimeFigureOut">
              <a:rPr lang="en-GB" smtClean="0"/>
              <a:t>02/06/2026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BA2D-220B-45AF-AF91-86CBFF2DC8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6668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C6AA1-78CA-4299-8D59-E25716220656}" type="datetimeFigureOut">
              <a:rPr lang="en-GB" smtClean="0"/>
              <a:t>02/06/2026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BA2D-220B-45AF-AF91-86CBFF2DC8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3936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2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9" y="394409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2" y="2072924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C6AA1-78CA-4299-8D59-E25716220656}" type="datetimeFigureOut">
              <a:rPr lang="en-GB" smtClean="0"/>
              <a:t>02/06/2026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BA2D-220B-45AF-AF91-86CBFF2DC8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5950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C6AA1-78CA-4299-8D59-E25716220656}" type="datetimeFigureOut">
              <a:rPr lang="en-GB" smtClean="0"/>
              <a:t>02/06/2026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BA2D-220B-45AF-AF91-86CBFF2DC8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964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9181398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C6AA1-78CA-4299-8D59-E25716220656}" type="datetimeFigureOut">
              <a:rPr lang="en-GB" smtClean="0"/>
              <a:t>02/06/2026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9181398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181398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BBA2D-220B-45AF-AF91-86CBFF2DC8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236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v.uk/government/publications/environmental-reporting-guidelines-including-mandatory-greenhouse-gas-emissions-reporting-guidance" TargetMode="External"/><Relationship Id="rId13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6.png"/><Relationship Id="rId5" Type="http://schemas.openxmlformats.org/officeDocument/2006/relationships/image" Target="../media/image3.jpeg"/><Relationship Id="rId15" Type="http://schemas.openxmlformats.org/officeDocument/2006/relationships/image" Target="../media/image9.png"/><Relationship Id="rId10" Type="http://schemas.openxmlformats.org/officeDocument/2006/relationships/hyperlink" Target="https://schools.leicester.gov.uk/BESS-Energy" TargetMode="External"/><Relationship Id="rId4" Type="http://schemas.openxmlformats.org/officeDocument/2006/relationships/image" Target="../media/image2.png"/><Relationship Id="rId9" Type="http://schemas.openxmlformats.org/officeDocument/2006/relationships/hyperlink" Target="mailto:Marc.tench@leicester.gov.uk" TargetMode="External"/><Relationship Id="rId14" Type="http://schemas.openxmlformats.org/officeDocument/2006/relationships/hyperlink" Target="https://forms.office.com/Pages/ResponsePage.aspx?id=cdYz4ZCnbUan9UtTXt75T7XCJD7pnQFFtbX-14ZzvK9UMDhRVVdPUFUxVlUzQjBTSzlWNDZYWThUMi4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94366CB-59A8-4086-A40D-1CF82C6F0E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34841" y="0"/>
            <a:ext cx="482399" cy="9709930"/>
          </a:xfrm>
          <a:prstGeom prst="rect">
            <a:avLst/>
          </a:prstGeom>
          <a:ln w="3175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2791"/>
          <a:stretch/>
        </p:blipFill>
        <p:spPr bwMode="auto">
          <a:xfrm>
            <a:off x="-148281" y="165185"/>
            <a:ext cx="7006281" cy="124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111" y="8929613"/>
            <a:ext cx="5038725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689" y="10528303"/>
            <a:ext cx="6858000" cy="850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4836" y="8903659"/>
            <a:ext cx="639417" cy="858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9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7404" y="13533123"/>
            <a:ext cx="10484273" cy="7863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98777" y="4428087"/>
            <a:ext cx="6188135" cy="35394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1200" b="1"/>
              <a:t>What is included in the service?</a:t>
            </a:r>
          </a:p>
          <a:p>
            <a:endParaRPr lang="en-GB" sz="1200" b="1"/>
          </a:p>
          <a:p>
            <a:r>
              <a:rPr lang="en-GB" sz="1200" b="1"/>
              <a:t>Reports which covers:</a:t>
            </a:r>
            <a:endParaRPr lang="en-GB" sz="1500" b="1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000"/>
              <a:t>Annual carbon and energy usage reports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/>
              <a:t>Analysis of energy trends/patterns of usage </a:t>
            </a:r>
            <a:endParaRPr lang="en-GB" sz="1000">
              <a:cs typeface="Calibri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000"/>
              <a:t>Identifying the impact of energy efficiency improvements</a:t>
            </a:r>
          </a:p>
          <a:p>
            <a:endParaRPr lang="en-GB" sz="100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/>
              <a:t>Data in a format required as part of Energy and Carbon Reporting regulation (from September 2020):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000"/>
              <a:t>UK energy use (in kWh) including purchased electricity, gas and transport fuel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000"/>
              <a:t>Associated greenhouse gas emissions (in tonnes of carbon dioxide equivalent)</a:t>
            </a:r>
            <a:endParaRPr lang="en-GB" sz="1000">
              <a:cs typeface="Calibri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000"/>
              <a:t>At least one ‘intensity ratio’ that expresses the academy trust’s annual emissions in relation to a quantifiable factor associated with its activities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000"/>
              <a:t>Information about energy efficiency action taken during the year</a:t>
            </a:r>
            <a:endParaRPr lang="en-GB" sz="1000">
              <a:cs typeface="Calibri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000"/>
              <a:t>Methodologies used in the calculation of disclosures</a:t>
            </a:r>
          </a:p>
          <a:p>
            <a:endParaRPr lang="en-GB" sz="100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000"/>
              <a:t>Provision of a collated MAT report provided</a:t>
            </a:r>
            <a:br>
              <a:rPr lang="en-GB" sz="1000"/>
            </a:br>
            <a:endParaRPr lang="en-GB" sz="100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/>
              <a:t>Provision of data for school’s preferred Display Energy Certificate (DEC) provider</a:t>
            </a:r>
            <a:br>
              <a:rPr lang="en-GB" sz="1000"/>
            </a:br>
            <a:endParaRPr lang="en-GB" sz="1000" b="1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1200"/>
          </a:p>
          <a:p>
            <a:endParaRPr lang="en-GB" sz="1600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79705"/>
            <a:ext cx="5121360" cy="782873"/>
          </a:xfrm>
          <a:noFill/>
          <a:ln>
            <a:noFill/>
          </a:ln>
        </p:spPr>
        <p:txBody>
          <a:bodyPr anchor="ctr">
            <a:noAutofit/>
          </a:bodyPr>
          <a:lstStyle/>
          <a:p>
            <a:r>
              <a:rPr lang="en-GB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Built Environment School Service (BESS) Energy Academies 2026-27 </a:t>
            </a:r>
            <a:br>
              <a:rPr lang="en-GB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Annual Energy and Carbon Report</a:t>
            </a:r>
          </a:p>
        </p:txBody>
      </p:sp>
      <p:pic>
        <p:nvPicPr>
          <p:cNvPr id="1027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31"/>
          <a:stretch/>
        </p:blipFill>
        <p:spPr bwMode="auto">
          <a:xfrm>
            <a:off x="-515025" y="9674072"/>
            <a:ext cx="1439955" cy="128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40076" y="7425255"/>
            <a:ext cx="53290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offer is open to all Multi-Academy Trusts in England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44797" y="7698400"/>
            <a:ext cx="39078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/>
              <a:t>Priced at £185 per academy</a:t>
            </a:r>
          </a:p>
          <a:p>
            <a:pPr algn="r"/>
            <a:r>
              <a:rPr lang="en-GB" sz="1400" b="1" dirty="0"/>
              <a:t>£170 for Leicester BESS Energy schools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20762" y="8405292"/>
            <a:ext cx="3731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i="1" dirty="0"/>
              <a:t>This service is available from September 2026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F2FF09-FACF-4B96-AE8D-1E53CE7F88DA}"/>
              </a:ext>
            </a:extLst>
          </p:cNvPr>
          <p:cNvSpPr txBox="1"/>
          <p:nvPr/>
        </p:nvSpPr>
        <p:spPr>
          <a:xfrm>
            <a:off x="564516" y="1563696"/>
            <a:ext cx="6188134" cy="307776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1100" dirty="0"/>
              <a:t>From 1 April 2020, academy trusts will need to report on environmental reporting regulations. Regulations require large companies that consume more than 40,000 kWh of energy in a reporting period to include certain information about energy efficiency measures. Large companies are defined by sections 465-466 of the Companies Act 2006 as companies which meet 2 out of the following 3 criteria:</a:t>
            </a:r>
          </a:p>
          <a:p>
            <a:endParaRPr lang="en-GB" sz="11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100" dirty="0"/>
              <a:t>Gross income of £36 million or more;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100" dirty="0"/>
              <a:t>Balance sheet assets of £18 million or more; and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100" dirty="0"/>
              <a:t>250 employees or more</a:t>
            </a:r>
          </a:p>
          <a:p>
            <a:endParaRPr lang="en-GB" sz="1100" dirty="0"/>
          </a:p>
          <a:p>
            <a:r>
              <a:rPr lang="en-GB" sz="1100" dirty="0"/>
              <a:t>The reporting period for academy trusts will be 1 September 2025 to 31 August 2026.</a:t>
            </a:r>
          </a:p>
          <a:p>
            <a:endParaRPr lang="en-GB" sz="1100" dirty="0"/>
          </a:p>
          <a:p>
            <a:r>
              <a:rPr lang="en-GB" sz="1100" u="sng" dirty="0">
                <a:hlinkClick r:id="rId8"/>
              </a:rPr>
              <a:t>www.gov.uk/government/publications/environmental-reporting-guidelines-including-mandatory-greenhouse-gas-emissions-reporting-guidance</a:t>
            </a:r>
            <a:r>
              <a:rPr lang="en-GB" sz="1100" u="sng" dirty="0"/>
              <a:t> </a:t>
            </a:r>
            <a:r>
              <a:rPr lang="en-GB" sz="1100" dirty="0"/>
              <a:t> </a:t>
            </a:r>
          </a:p>
          <a:p>
            <a:endParaRPr lang="en-GB" sz="1100" dirty="0"/>
          </a:p>
          <a:p>
            <a:r>
              <a:rPr lang="en-GB" sz="1100" b="1" dirty="0"/>
              <a:t>Academies in Leicester City that also subscribe to BESS</a:t>
            </a:r>
            <a:r>
              <a:rPr lang="en-GB" sz="1100" b="1" dirty="0">
                <a:solidFill>
                  <a:srgbClr val="FF0000"/>
                </a:solidFill>
              </a:rPr>
              <a:t> </a:t>
            </a:r>
            <a:r>
              <a:rPr lang="en-GB" sz="1100" b="1" dirty="0"/>
              <a:t>Energy Core or BESS Energy Enhanced will receive a discounted rate of £170 (instead of £185) per academy.</a:t>
            </a:r>
            <a:endParaRPr lang="en-GB" sz="1100" dirty="0"/>
          </a:p>
          <a:p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F0A7713-7470-4491-8220-BBAA9C07340C}"/>
              </a:ext>
            </a:extLst>
          </p:cNvPr>
          <p:cNvSpPr txBox="1"/>
          <p:nvPr/>
        </p:nvSpPr>
        <p:spPr>
          <a:xfrm>
            <a:off x="774854" y="8140821"/>
            <a:ext cx="31900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For more information please contact:</a:t>
            </a:r>
          </a:p>
          <a:p>
            <a:r>
              <a:rPr lang="en-GB" sz="1200" b="1" u="sng" dirty="0">
                <a:hlinkClick r:id="rId9"/>
              </a:rPr>
              <a:t>Marc.tench@leicester.gov.uk</a:t>
            </a:r>
            <a:r>
              <a:rPr lang="en-GB" sz="1200" b="1" u="sng" dirty="0"/>
              <a:t> </a:t>
            </a:r>
          </a:p>
          <a:p>
            <a:r>
              <a:rPr lang="en-GB" sz="1200" b="1" dirty="0"/>
              <a:t>0116 454 6746</a:t>
            </a:r>
          </a:p>
          <a:p>
            <a:r>
              <a:rPr lang="en-GB" sz="1200" b="1" u="sng" dirty="0">
                <a:solidFill>
                  <a:schemeClr val="accent1">
                    <a:lumMod val="75000"/>
                  </a:schemeClr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schools.leicester.gov.uk/BESS-Energy</a:t>
            </a:r>
            <a:endParaRPr lang="en-GB" sz="12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" name="Picture 10" descr="email">
            <a:extLst>
              <a:ext uri="{FF2B5EF4-FFF2-40B4-BE49-F238E27FC236}">
                <a16:creationId xmlns:a16="http://schemas.microsoft.com/office/drawing/2014/main" id="{9255F946-34F1-4DB1-B3A2-0A88990FBF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42" y="8433507"/>
            <a:ext cx="128587" cy="9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1" descr="web-logo-md">
            <a:extLst>
              <a:ext uri="{FF2B5EF4-FFF2-40B4-BE49-F238E27FC236}">
                <a16:creationId xmlns:a16="http://schemas.microsoft.com/office/drawing/2014/main" id="{C1ACC2F7-0274-424B-A50C-6FAC0CDE1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67" y="8776659"/>
            <a:ext cx="128587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0" descr="phone-symbol-2">
            <a:extLst>
              <a:ext uri="{FF2B5EF4-FFF2-40B4-BE49-F238E27FC236}">
                <a16:creationId xmlns:a16="http://schemas.microsoft.com/office/drawing/2014/main" id="{866E0148-1DF1-46C1-9DBB-626DF944C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29" y="8582212"/>
            <a:ext cx="12382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6D1B166-A223-4CAB-A237-4EFCEABD3DF8}"/>
              </a:ext>
            </a:extLst>
          </p:cNvPr>
          <p:cNvSpPr txBox="1"/>
          <p:nvPr/>
        </p:nvSpPr>
        <p:spPr>
          <a:xfrm>
            <a:off x="598776" y="9064776"/>
            <a:ext cx="2474367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000" b="1" dirty="0"/>
              <a:t>Sign up to BESS Energy by 31 July 2026 by completing </a:t>
            </a:r>
            <a:r>
              <a:rPr lang="en-GB" sz="1000" b="1"/>
              <a:t>our </a:t>
            </a:r>
            <a:r>
              <a:rPr lang="en-GB" sz="1000" b="1">
                <a:hlinkClick r:id="rId14"/>
              </a:rPr>
              <a:t>online form</a:t>
            </a:r>
            <a:endParaRPr lang="en-GB" sz="1000" b="1" dirty="0">
              <a:solidFill>
                <a:srgbClr val="0070C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744B61F-B9B1-1224-7CAD-4C9E25F4F00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56201" y="150049"/>
            <a:ext cx="1319562" cy="1264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382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87208786-5fda-4d52-8188-350e4ac2c784">
      <UserInfo>
        <DisplayName>Rachel Webster (Capital Projects)</DisplayName>
        <AccountId>27</AccountId>
        <AccountType/>
      </UserInfo>
      <UserInfo>
        <DisplayName>Edelle Weaver</DisplayName>
        <AccountId>33</AccountId>
        <AccountType/>
      </UserInfo>
      <UserInfo>
        <DisplayName>Hollie Campbell</DisplayName>
        <AccountId>85</AccountId>
        <AccountType/>
      </UserInfo>
    </SharedWithUsers>
    <lcf76f155ced4ddcb4097134ff3c332f xmlns="96d4bfab-46c3-48a0-8f25-f4e9dde697d9">
      <Terms xmlns="http://schemas.microsoft.com/office/infopath/2007/PartnerControls"/>
    </lcf76f155ced4ddcb4097134ff3c332f>
    <TaxCatchAll xmlns="87208786-5fda-4d52-8188-350e4ac2c784" xsi:nil="true"/>
    <number xmlns="96d4bfab-46c3-48a0-8f25-f4e9dde697d9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6924F77B2EF3498E878973BC6943A9" ma:contentTypeVersion="20" ma:contentTypeDescription="Create a new document." ma:contentTypeScope="" ma:versionID="58b083ff6df3293a2dc475fbafb82cb8">
  <xsd:schema xmlns:xsd="http://www.w3.org/2001/XMLSchema" xmlns:xs="http://www.w3.org/2001/XMLSchema" xmlns:p="http://schemas.microsoft.com/office/2006/metadata/properties" xmlns:ns2="96d4bfab-46c3-48a0-8f25-f4e9dde697d9" xmlns:ns3="87208786-5fda-4d52-8188-350e4ac2c784" targetNamespace="http://schemas.microsoft.com/office/2006/metadata/properties" ma:root="true" ma:fieldsID="8a86a2ab47be9557ac493daa903f9f76" ns2:_="" ns3:_="">
    <xsd:import namespace="96d4bfab-46c3-48a0-8f25-f4e9dde697d9"/>
    <xsd:import namespace="87208786-5fda-4d52-8188-350e4ac2c7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LengthInSeconds" minOccurs="0"/>
                <xsd:element ref="ns2:number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d4bfab-46c3-48a0-8f25-f4e9dde697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number" ma:index="21" nillable="true" ma:displayName="number" ma:format="Dropdown" ma:internalName="number" ma:percentage="FALSE">
      <xsd:simpleType>
        <xsd:restriction base="dms:Number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070225b1-d351-448c-917d-4883002b863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208786-5fda-4d52-8188-350e4ac2c78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49c33eb5-3db7-4913-9668-76beb544a6c2}" ma:internalName="TaxCatchAll" ma:showField="CatchAllData" ma:web="87208786-5fda-4d52-8188-350e4ac2c7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84DEE47-B9E4-41CA-B7ED-5227D6788242}">
  <ds:schemaRefs>
    <ds:schemaRef ds:uri="87208786-5fda-4d52-8188-350e4ac2c784"/>
    <ds:schemaRef ds:uri="96d4bfab-46c3-48a0-8f25-f4e9dde697d9"/>
    <ds:schemaRef ds:uri="999b5be9-f4cc-4ce6-aa89-8915b838954c"/>
    <ds:schemaRef ds:uri="a77b0d4e-ec95-4961-b398-390c3ff2be4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80E194B-8489-400C-B7F3-517F19BA70B8}"/>
</file>

<file path=customXml/itemProps3.xml><?xml version="1.0" encoding="utf-8"?>
<ds:datastoreItem xmlns:ds="http://schemas.openxmlformats.org/officeDocument/2006/customXml" ds:itemID="{EA60600A-5B47-4396-9DC6-9310598EB3F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</TotalTime>
  <Words>374</Words>
  <Application>Microsoft Office PowerPoint</Application>
  <PresentationFormat>A4 Paper (210x297 mm)</PresentationFormat>
  <Paragraphs>37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Built Environment School Service (BESS) Energy Academies 2026-27  Annual Energy and Carbon Report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BESS Energy 2022-23</dc:title>
  <dc:creator>Lee Jowett</dc:creator>
  <cp:lastModifiedBy>Marc Tench</cp:lastModifiedBy>
  <cp:revision>5</cp:revision>
  <dcterms:created xsi:type="dcterms:W3CDTF">2016-06-20T06:36:14Z</dcterms:created>
  <dcterms:modified xsi:type="dcterms:W3CDTF">2026-06-02T07:13:20Z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0x010100A96924F77B2EF3498E878973BC6943A9</vt:lpwstr>
  </property>
</Properties>
</file>